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Lst>
  <p:notesMasterIdLst>
    <p:notesMasterId r:id="rId93"/>
  </p:notesMasterIdLst>
  <p:sldIdLst>
    <p:sldId id="404" r:id="rId3"/>
    <p:sldId id="508" r:id="rId4"/>
    <p:sldId id="574" r:id="rId5"/>
    <p:sldId id="570" r:id="rId6"/>
    <p:sldId id="591" r:id="rId7"/>
    <p:sldId id="569" r:id="rId8"/>
    <p:sldId id="604" r:id="rId9"/>
    <p:sldId id="605" r:id="rId10"/>
    <p:sldId id="606" r:id="rId11"/>
    <p:sldId id="592" r:id="rId12"/>
    <p:sldId id="509" r:id="rId13"/>
    <p:sldId id="593" r:id="rId14"/>
    <p:sldId id="515" r:id="rId15"/>
    <p:sldId id="558" r:id="rId16"/>
    <p:sldId id="540" r:id="rId17"/>
    <p:sldId id="553" r:id="rId18"/>
    <p:sldId id="520" r:id="rId19"/>
    <p:sldId id="521" r:id="rId20"/>
    <p:sldId id="568" r:id="rId21"/>
    <p:sldId id="523" r:id="rId22"/>
    <p:sldId id="571" r:id="rId23"/>
    <p:sldId id="594" r:id="rId24"/>
    <p:sldId id="537" r:id="rId25"/>
    <p:sldId id="538" r:id="rId26"/>
    <p:sldId id="539" r:id="rId27"/>
    <p:sldId id="559" r:id="rId28"/>
    <p:sldId id="524" r:id="rId29"/>
    <p:sldId id="541" r:id="rId30"/>
    <p:sldId id="542" r:id="rId31"/>
    <p:sldId id="566" r:id="rId32"/>
    <p:sldId id="595" r:id="rId33"/>
    <p:sldId id="588" r:id="rId34"/>
    <p:sldId id="589" r:id="rId35"/>
    <p:sldId id="590" r:id="rId36"/>
    <p:sldId id="596" r:id="rId37"/>
    <p:sldId id="567" r:id="rId38"/>
    <p:sldId id="543" r:id="rId39"/>
    <p:sldId id="572" r:id="rId40"/>
    <p:sldId id="597" r:id="rId41"/>
    <p:sldId id="565" r:id="rId42"/>
    <p:sldId id="544" r:id="rId43"/>
    <p:sldId id="545" r:id="rId44"/>
    <p:sldId id="607" r:id="rId45"/>
    <p:sldId id="546" r:id="rId46"/>
    <p:sldId id="598" r:id="rId47"/>
    <p:sldId id="506" r:id="rId48"/>
    <p:sldId id="564" r:id="rId49"/>
    <p:sldId id="517" r:id="rId50"/>
    <p:sldId id="547" r:id="rId51"/>
    <p:sldId id="599" r:id="rId52"/>
    <p:sldId id="608" r:id="rId53"/>
    <p:sldId id="516" r:id="rId54"/>
    <p:sldId id="548" r:id="rId55"/>
    <p:sldId id="518" r:id="rId56"/>
    <p:sldId id="513" r:id="rId57"/>
    <p:sldId id="536" r:id="rId58"/>
    <p:sldId id="600" r:id="rId59"/>
    <p:sldId id="561" r:id="rId60"/>
    <p:sldId id="519" r:id="rId61"/>
    <p:sldId id="609" r:id="rId62"/>
    <p:sldId id="549" r:id="rId63"/>
    <p:sldId id="560" r:id="rId64"/>
    <p:sldId id="562" r:id="rId65"/>
    <p:sldId id="573" r:id="rId66"/>
    <p:sldId id="601" r:id="rId67"/>
    <p:sldId id="535" r:id="rId68"/>
    <p:sldId id="525" r:id="rId69"/>
    <p:sldId id="526" r:id="rId70"/>
    <p:sldId id="527" r:id="rId71"/>
    <p:sldId id="563" r:id="rId72"/>
    <p:sldId id="550" r:id="rId73"/>
    <p:sldId id="602" r:id="rId74"/>
    <p:sldId id="528" r:id="rId75"/>
    <p:sldId id="529" r:id="rId76"/>
    <p:sldId id="530" r:id="rId77"/>
    <p:sldId id="531" r:id="rId78"/>
    <p:sldId id="610" r:id="rId79"/>
    <p:sldId id="522" r:id="rId80"/>
    <p:sldId id="611" r:id="rId81"/>
    <p:sldId id="555" r:id="rId82"/>
    <p:sldId id="612" r:id="rId83"/>
    <p:sldId id="603" r:id="rId84"/>
    <p:sldId id="532" r:id="rId85"/>
    <p:sldId id="533" r:id="rId86"/>
    <p:sldId id="556" r:id="rId87"/>
    <p:sldId id="613" r:id="rId88"/>
    <p:sldId id="557" r:id="rId89"/>
    <p:sldId id="534" r:id="rId90"/>
    <p:sldId id="551" r:id="rId91"/>
    <p:sldId id="552" r:id="rId9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lle de Paris" id="{69363AC6-17A9-4254-B8E5-04F59463C2F4}">
          <p14:sldIdLst>
            <p14:sldId id="404"/>
            <p14:sldId id="508"/>
            <p14:sldId id="574"/>
            <p14:sldId id="570"/>
          </p14:sldIdLst>
        </p14:section>
        <p14:section name="1" id="{33BEDFBE-729F-4FA3-BA1E-5BD7DAC83F2B}">
          <p14:sldIdLst>
            <p14:sldId id="591"/>
            <p14:sldId id="569"/>
            <p14:sldId id="604"/>
            <p14:sldId id="605"/>
            <p14:sldId id="606"/>
          </p14:sldIdLst>
        </p14:section>
        <p14:section name="2" id="{2E105918-A185-4971-BE0E-193C6D62C75B}">
          <p14:sldIdLst>
            <p14:sldId id="592"/>
            <p14:sldId id="509"/>
          </p14:sldIdLst>
        </p14:section>
        <p14:section name="3" id="{E257402F-3CC5-4E15-BB59-9CF0A44AB684}">
          <p14:sldIdLst>
            <p14:sldId id="593"/>
            <p14:sldId id="515"/>
            <p14:sldId id="558"/>
            <p14:sldId id="540"/>
            <p14:sldId id="553"/>
            <p14:sldId id="520"/>
            <p14:sldId id="521"/>
            <p14:sldId id="568"/>
            <p14:sldId id="523"/>
            <p14:sldId id="571"/>
          </p14:sldIdLst>
        </p14:section>
        <p14:section name="4" id="{B9F6D2C8-2E28-4A2C-9A44-086DD7DD05A5}">
          <p14:sldIdLst>
            <p14:sldId id="594"/>
            <p14:sldId id="537"/>
            <p14:sldId id="538"/>
            <p14:sldId id="539"/>
            <p14:sldId id="559"/>
            <p14:sldId id="524"/>
            <p14:sldId id="541"/>
            <p14:sldId id="542"/>
            <p14:sldId id="566"/>
          </p14:sldIdLst>
        </p14:section>
        <p14:section name="5" id="{1EC1AA9F-9E7B-44A1-BC36-E7ED1A156818}">
          <p14:sldIdLst>
            <p14:sldId id="595"/>
            <p14:sldId id="588"/>
            <p14:sldId id="589"/>
            <p14:sldId id="590"/>
          </p14:sldIdLst>
        </p14:section>
        <p14:section name="6" id="{A34783E7-DFD7-4081-88DD-FF1FD41F4417}">
          <p14:sldIdLst>
            <p14:sldId id="596"/>
            <p14:sldId id="567"/>
            <p14:sldId id="543"/>
            <p14:sldId id="572"/>
          </p14:sldIdLst>
        </p14:section>
        <p14:section name="7" id="{E241C5F6-1983-49DA-A88F-9C35B5A2336B}">
          <p14:sldIdLst>
            <p14:sldId id="597"/>
            <p14:sldId id="565"/>
            <p14:sldId id="544"/>
            <p14:sldId id="545"/>
            <p14:sldId id="607"/>
            <p14:sldId id="546"/>
          </p14:sldIdLst>
        </p14:section>
        <p14:section name="8" id="{92EAC61B-53FB-7A4C-8E67-0EA4C3FA24EC}">
          <p14:sldIdLst>
            <p14:sldId id="598"/>
            <p14:sldId id="506"/>
            <p14:sldId id="564"/>
            <p14:sldId id="517"/>
            <p14:sldId id="547"/>
          </p14:sldIdLst>
        </p14:section>
        <p14:section name="9" id="{085E0923-A6DA-4276-AAE4-5AE645D90C40}">
          <p14:sldIdLst>
            <p14:sldId id="599"/>
            <p14:sldId id="608"/>
            <p14:sldId id="516"/>
            <p14:sldId id="548"/>
            <p14:sldId id="518"/>
            <p14:sldId id="513"/>
            <p14:sldId id="536"/>
          </p14:sldIdLst>
        </p14:section>
        <p14:section name="10" id="{1FBEE4EC-8317-4B11-83C8-321526791C2B}">
          <p14:sldIdLst>
            <p14:sldId id="600"/>
            <p14:sldId id="561"/>
            <p14:sldId id="519"/>
            <p14:sldId id="609"/>
            <p14:sldId id="549"/>
            <p14:sldId id="560"/>
            <p14:sldId id="562"/>
            <p14:sldId id="573"/>
          </p14:sldIdLst>
        </p14:section>
        <p14:section name="11" id="{3FD4D825-967A-4153-A863-3E25BD1C1BB4}">
          <p14:sldIdLst>
            <p14:sldId id="601"/>
            <p14:sldId id="535"/>
            <p14:sldId id="525"/>
            <p14:sldId id="526"/>
            <p14:sldId id="527"/>
            <p14:sldId id="563"/>
            <p14:sldId id="550"/>
          </p14:sldIdLst>
        </p14:section>
        <p14:section name="12" id="{2A6D8F82-483F-419B-AA45-C578FD50AF06}">
          <p14:sldIdLst>
            <p14:sldId id="602"/>
            <p14:sldId id="528"/>
            <p14:sldId id="529"/>
            <p14:sldId id="530"/>
            <p14:sldId id="531"/>
            <p14:sldId id="610"/>
            <p14:sldId id="522"/>
            <p14:sldId id="611"/>
            <p14:sldId id="555"/>
            <p14:sldId id="612"/>
          </p14:sldIdLst>
        </p14:section>
        <p14:section name="13" id="{F0C19B3B-3056-4549-A166-6583F9B168C1}">
          <p14:sldIdLst>
            <p14:sldId id="603"/>
            <p14:sldId id="532"/>
            <p14:sldId id="533"/>
            <p14:sldId id="556"/>
            <p14:sldId id="613"/>
            <p14:sldId id="557"/>
            <p14:sldId id="534"/>
            <p14:sldId id="551"/>
            <p14:sldId id="5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ividic, Chloe" initials="TC" lastIdx="30" clrIdx="0"/>
  <p:cmAuthor id="1" name="Bougassas-Gaullier, Delphine" initials="BD" lastIdx="3" clrIdx="1"/>
  <p:cmAuthor id="2" name="Le Nena, Arthur" initials="LNA" lastIdx="6" clrIdx="2"/>
  <p:cmAuthor id="3" name="Mur Solene" initials="MS" lastIdx="11" clrIdx="3"/>
  <p:cmAuthor id="4" name="Lafont Marie" initials="LM" lastIdx="6" clrIdx="4"/>
  <p:cmAuthor id="5" name="Casez-Bihan, Nolwenn" initials="CN" lastIdx="35" clrIdx="5">
    <p:extLst>
      <p:ext uri="{19B8F6BF-5375-455C-9EA6-DF929625EA0E}">
        <p15:presenceInfo xmlns:p15="http://schemas.microsoft.com/office/powerpoint/2012/main" userId="S-1-5-21-2433314350-180028157-2062083177-428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F67"/>
    <a:srgbClr val="ED8B55"/>
    <a:srgbClr val="F1A377"/>
    <a:srgbClr val="071F32"/>
    <a:srgbClr val="D6F7FA"/>
    <a:srgbClr val="E2F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3963" autoAdjust="0"/>
  </p:normalViewPr>
  <p:slideViewPr>
    <p:cSldViewPr snapToGrid="0" showGuides="1">
      <p:cViewPr varScale="1">
        <p:scale>
          <a:sx n="101" d="100"/>
          <a:sy n="101" d="100"/>
        </p:scale>
        <p:origin x="73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48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3CD870-2654-43C5-9D84-5070A49B1A76}" type="datetimeFigureOut">
              <a:rPr lang="fr-FR" smtClean="0"/>
              <a:t>10/07/2023</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15D1189-12E4-493A-B343-575740864D94}" type="slidenum">
              <a:rPr lang="fr-FR" smtClean="0"/>
              <a:t>‹N°›</a:t>
            </a:fld>
            <a:endParaRPr lang="fr-FR"/>
          </a:p>
        </p:txBody>
      </p:sp>
    </p:spTree>
    <p:extLst>
      <p:ext uri="{BB962C8B-B14F-4D97-AF65-F5344CB8AC3E}">
        <p14:creationId xmlns:p14="http://schemas.microsoft.com/office/powerpoint/2010/main" val="138093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1</a:t>
            </a:fld>
            <a:endParaRPr lang="fr-FR"/>
          </a:p>
        </p:txBody>
      </p:sp>
    </p:spTree>
    <p:extLst>
      <p:ext uri="{BB962C8B-B14F-4D97-AF65-F5344CB8AC3E}">
        <p14:creationId xmlns:p14="http://schemas.microsoft.com/office/powerpoint/2010/main" val="3117865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11</a:t>
            </a:fld>
            <a:endParaRPr lang="fr-FR"/>
          </a:p>
        </p:txBody>
      </p:sp>
    </p:spTree>
    <p:extLst>
      <p:ext uri="{BB962C8B-B14F-4D97-AF65-F5344CB8AC3E}">
        <p14:creationId xmlns:p14="http://schemas.microsoft.com/office/powerpoint/2010/main" val="33231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12</a:t>
            </a:fld>
            <a:endParaRPr lang="fr-FR"/>
          </a:p>
        </p:txBody>
      </p:sp>
    </p:spTree>
    <p:extLst>
      <p:ext uri="{BB962C8B-B14F-4D97-AF65-F5344CB8AC3E}">
        <p14:creationId xmlns:p14="http://schemas.microsoft.com/office/powerpoint/2010/main" val="229019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13</a:t>
            </a:fld>
            <a:endParaRPr lang="fr-FR"/>
          </a:p>
        </p:txBody>
      </p:sp>
    </p:spTree>
    <p:extLst>
      <p:ext uri="{BB962C8B-B14F-4D97-AF65-F5344CB8AC3E}">
        <p14:creationId xmlns:p14="http://schemas.microsoft.com/office/powerpoint/2010/main" val="246523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14</a:t>
            </a:fld>
            <a:endParaRPr lang="fr-FR"/>
          </a:p>
        </p:txBody>
      </p:sp>
    </p:spTree>
    <p:extLst>
      <p:ext uri="{BB962C8B-B14F-4D97-AF65-F5344CB8AC3E}">
        <p14:creationId xmlns:p14="http://schemas.microsoft.com/office/powerpoint/2010/main" val="42306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15</a:t>
            </a:fld>
            <a:endParaRPr lang="fr-FR"/>
          </a:p>
        </p:txBody>
      </p:sp>
    </p:spTree>
    <p:extLst>
      <p:ext uri="{BB962C8B-B14F-4D97-AF65-F5344CB8AC3E}">
        <p14:creationId xmlns:p14="http://schemas.microsoft.com/office/powerpoint/2010/main" val="3584267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16</a:t>
            </a:fld>
            <a:endParaRPr lang="fr-FR"/>
          </a:p>
        </p:txBody>
      </p:sp>
    </p:spTree>
    <p:extLst>
      <p:ext uri="{BB962C8B-B14F-4D97-AF65-F5344CB8AC3E}">
        <p14:creationId xmlns:p14="http://schemas.microsoft.com/office/powerpoint/2010/main" val="50247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17</a:t>
            </a:fld>
            <a:endParaRPr lang="fr-FR"/>
          </a:p>
        </p:txBody>
      </p:sp>
    </p:spTree>
    <p:extLst>
      <p:ext uri="{BB962C8B-B14F-4D97-AF65-F5344CB8AC3E}">
        <p14:creationId xmlns:p14="http://schemas.microsoft.com/office/powerpoint/2010/main" val="401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18</a:t>
            </a:fld>
            <a:endParaRPr lang="fr-FR"/>
          </a:p>
        </p:txBody>
      </p:sp>
    </p:spTree>
    <p:extLst>
      <p:ext uri="{BB962C8B-B14F-4D97-AF65-F5344CB8AC3E}">
        <p14:creationId xmlns:p14="http://schemas.microsoft.com/office/powerpoint/2010/main" val="82255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19</a:t>
            </a:fld>
            <a:endParaRPr lang="fr-FR"/>
          </a:p>
        </p:txBody>
      </p:sp>
    </p:spTree>
    <p:extLst>
      <p:ext uri="{BB962C8B-B14F-4D97-AF65-F5344CB8AC3E}">
        <p14:creationId xmlns:p14="http://schemas.microsoft.com/office/powerpoint/2010/main" val="3309173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20</a:t>
            </a:fld>
            <a:endParaRPr lang="fr-FR"/>
          </a:p>
        </p:txBody>
      </p:sp>
    </p:spTree>
    <p:extLst>
      <p:ext uri="{BB962C8B-B14F-4D97-AF65-F5344CB8AC3E}">
        <p14:creationId xmlns:p14="http://schemas.microsoft.com/office/powerpoint/2010/main" val="226737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a:t>
            </a:fld>
            <a:endParaRPr lang="fr-FR"/>
          </a:p>
        </p:txBody>
      </p:sp>
    </p:spTree>
    <p:extLst>
      <p:ext uri="{BB962C8B-B14F-4D97-AF65-F5344CB8AC3E}">
        <p14:creationId xmlns:p14="http://schemas.microsoft.com/office/powerpoint/2010/main" val="3740871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21</a:t>
            </a:fld>
            <a:endParaRPr lang="fr-FR"/>
          </a:p>
        </p:txBody>
      </p:sp>
    </p:spTree>
    <p:extLst>
      <p:ext uri="{BB962C8B-B14F-4D97-AF65-F5344CB8AC3E}">
        <p14:creationId xmlns:p14="http://schemas.microsoft.com/office/powerpoint/2010/main" val="3326491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22</a:t>
            </a:fld>
            <a:endParaRPr lang="fr-FR"/>
          </a:p>
        </p:txBody>
      </p:sp>
    </p:spTree>
    <p:extLst>
      <p:ext uri="{BB962C8B-B14F-4D97-AF65-F5344CB8AC3E}">
        <p14:creationId xmlns:p14="http://schemas.microsoft.com/office/powerpoint/2010/main" val="1469546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23</a:t>
            </a:fld>
            <a:endParaRPr lang="fr-FR"/>
          </a:p>
        </p:txBody>
      </p:sp>
    </p:spTree>
    <p:extLst>
      <p:ext uri="{BB962C8B-B14F-4D97-AF65-F5344CB8AC3E}">
        <p14:creationId xmlns:p14="http://schemas.microsoft.com/office/powerpoint/2010/main" val="2214022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24</a:t>
            </a:fld>
            <a:endParaRPr lang="fr-FR"/>
          </a:p>
        </p:txBody>
      </p:sp>
    </p:spTree>
    <p:extLst>
      <p:ext uri="{BB962C8B-B14F-4D97-AF65-F5344CB8AC3E}">
        <p14:creationId xmlns:p14="http://schemas.microsoft.com/office/powerpoint/2010/main" val="71227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25</a:t>
            </a:fld>
            <a:endParaRPr lang="fr-FR"/>
          </a:p>
        </p:txBody>
      </p:sp>
    </p:spTree>
    <p:extLst>
      <p:ext uri="{BB962C8B-B14F-4D97-AF65-F5344CB8AC3E}">
        <p14:creationId xmlns:p14="http://schemas.microsoft.com/office/powerpoint/2010/main" val="221073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26</a:t>
            </a:fld>
            <a:endParaRPr lang="fr-FR"/>
          </a:p>
        </p:txBody>
      </p:sp>
    </p:spTree>
    <p:extLst>
      <p:ext uri="{BB962C8B-B14F-4D97-AF65-F5344CB8AC3E}">
        <p14:creationId xmlns:p14="http://schemas.microsoft.com/office/powerpoint/2010/main" val="154358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27</a:t>
            </a:fld>
            <a:endParaRPr lang="fr-FR"/>
          </a:p>
        </p:txBody>
      </p:sp>
    </p:spTree>
    <p:extLst>
      <p:ext uri="{BB962C8B-B14F-4D97-AF65-F5344CB8AC3E}">
        <p14:creationId xmlns:p14="http://schemas.microsoft.com/office/powerpoint/2010/main" val="375046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28</a:t>
            </a:fld>
            <a:endParaRPr lang="fr-FR"/>
          </a:p>
        </p:txBody>
      </p:sp>
    </p:spTree>
    <p:extLst>
      <p:ext uri="{BB962C8B-B14F-4D97-AF65-F5344CB8AC3E}">
        <p14:creationId xmlns:p14="http://schemas.microsoft.com/office/powerpoint/2010/main" val="410626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29</a:t>
            </a:fld>
            <a:endParaRPr lang="fr-FR"/>
          </a:p>
        </p:txBody>
      </p:sp>
    </p:spTree>
    <p:extLst>
      <p:ext uri="{BB962C8B-B14F-4D97-AF65-F5344CB8AC3E}">
        <p14:creationId xmlns:p14="http://schemas.microsoft.com/office/powerpoint/2010/main" val="259416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30</a:t>
            </a:fld>
            <a:endParaRPr lang="fr-FR"/>
          </a:p>
        </p:txBody>
      </p:sp>
    </p:spTree>
    <p:extLst>
      <p:ext uri="{BB962C8B-B14F-4D97-AF65-F5344CB8AC3E}">
        <p14:creationId xmlns:p14="http://schemas.microsoft.com/office/powerpoint/2010/main" val="362646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4</a:t>
            </a:fld>
            <a:endParaRPr lang="fr-FR"/>
          </a:p>
        </p:txBody>
      </p:sp>
    </p:spTree>
    <p:extLst>
      <p:ext uri="{BB962C8B-B14F-4D97-AF65-F5344CB8AC3E}">
        <p14:creationId xmlns:p14="http://schemas.microsoft.com/office/powerpoint/2010/main" val="3899294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31</a:t>
            </a:fld>
            <a:endParaRPr lang="fr-FR"/>
          </a:p>
        </p:txBody>
      </p:sp>
    </p:spTree>
    <p:extLst>
      <p:ext uri="{BB962C8B-B14F-4D97-AF65-F5344CB8AC3E}">
        <p14:creationId xmlns:p14="http://schemas.microsoft.com/office/powerpoint/2010/main" val="1068502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32</a:t>
            </a:fld>
            <a:endParaRPr lang="fr-FR"/>
          </a:p>
        </p:txBody>
      </p:sp>
    </p:spTree>
    <p:extLst>
      <p:ext uri="{BB962C8B-B14F-4D97-AF65-F5344CB8AC3E}">
        <p14:creationId xmlns:p14="http://schemas.microsoft.com/office/powerpoint/2010/main" val="3543692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33</a:t>
            </a:fld>
            <a:endParaRPr lang="fr-FR"/>
          </a:p>
        </p:txBody>
      </p:sp>
    </p:spTree>
    <p:extLst>
      <p:ext uri="{BB962C8B-B14F-4D97-AF65-F5344CB8AC3E}">
        <p14:creationId xmlns:p14="http://schemas.microsoft.com/office/powerpoint/2010/main" val="3537751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34</a:t>
            </a:fld>
            <a:endParaRPr lang="fr-FR"/>
          </a:p>
        </p:txBody>
      </p:sp>
    </p:spTree>
    <p:extLst>
      <p:ext uri="{BB962C8B-B14F-4D97-AF65-F5344CB8AC3E}">
        <p14:creationId xmlns:p14="http://schemas.microsoft.com/office/powerpoint/2010/main" val="4294842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35</a:t>
            </a:fld>
            <a:endParaRPr lang="fr-FR"/>
          </a:p>
        </p:txBody>
      </p:sp>
    </p:spTree>
    <p:extLst>
      <p:ext uri="{BB962C8B-B14F-4D97-AF65-F5344CB8AC3E}">
        <p14:creationId xmlns:p14="http://schemas.microsoft.com/office/powerpoint/2010/main" val="2830028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36</a:t>
            </a:fld>
            <a:endParaRPr lang="fr-FR"/>
          </a:p>
        </p:txBody>
      </p:sp>
    </p:spTree>
    <p:extLst>
      <p:ext uri="{BB962C8B-B14F-4D97-AF65-F5344CB8AC3E}">
        <p14:creationId xmlns:p14="http://schemas.microsoft.com/office/powerpoint/2010/main" val="2580213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37</a:t>
            </a:fld>
            <a:endParaRPr lang="fr-FR"/>
          </a:p>
        </p:txBody>
      </p:sp>
    </p:spTree>
    <p:extLst>
      <p:ext uri="{BB962C8B-B14F-4D97-AF65-F5344CB8AC3E}">
        <p14:creationId xmlns:p14="http://schemas.microsoft.com/office/powerpoint/2010/main" val="1297917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38</a:t>
            </a:fld>
            <a:endParaRPr lang="fr-FR"/>
          </a:p>
        </p:txBody>
      </p:sp>
    </p:spTree>
    <p:extLst>
      <p:ext uri="{BB962C8B-B14F-4D97-AF65-F5344CB8AC3E}">
        <p14:creationId xmlns:p14="http://schemas.microsoft.com/office/powerpoint/2010/main" val="2351554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39</a:t>
            </a:fld>
            <a:endParaRPr lang="fr-FR"/>
          </a:p>
        </p:txBody>
      </p:sp>
    </p:spTree>
    <p:extLst>
      <p:ext uri="{BB962C8B-B14F-4D97-AF65-F5344CB8AC3E}">
        <p14:creationId xmlns:p14="http://schemas.microsoft.com/office/powerpoint/2010/main" val="342667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40</a:t>
            </a:fld>
            <a:endParaRPr lang="fr-FR"/>
          </a:p>
        </p:txBody>
      </p:sp>
    </p:spTree>
    <p:extLst>
      <p:ext uri="{BB962C8B-B14F-4D97-AF65-F5344CB8AC3E}">
        <p14:creationId xmlns:p14="http://schemas.microsoft.com/office/powerpoint/2010/main" val="27468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5</a:t>
            </a:fld>
            <a:endParaRPr lang="fr-FR"/>
          </a:p>
        </p:txBody>
      </p:sp>
    </p:spTree>
    <p:extLst>
      <p:ext uri="{BB962C8B-B14F-4D97-AF65-F5344CB8AC3E}">
        <p14:creationId xmlns:p14="http://schemas.microsoft.com/office/powerpoint/2010/main" val="303590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41</a:t>
            </a:fld>
            <a:endParaRPr lang="fr-FR"/>
          </a:p>
        </p:txBody>
      </p:sp>
    </p:spTree>
    <p:extLst>
      <p:ext uri="{BB962C8B-B14F-4D97-AF65-F5344CB8AC3E}">
        <p14:creationId xmlns:p14="http://schemas.microsoft.com/office/powerpoint/2010/main" val="2737930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42</a:t>
            </a:fld>
            <a:endParaRPr lang="fr-FR"/>
          </a:p>
        </p:txBody>
      </p:sp>
    </p:spTree>
    <p:extLst>
      <p:ext uri="{BB962C8B-B14F-4D97-AF65-F5344CB8AC3E}">
        <p14:creationId xmlns:p14="http://schemas.microsoft.com/office/powerpoint/2010/main" val="1080083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43</a:t>
            </a:fld>
            <a:endParaRPr lang="fr-FR"/>
          </a:p>
        </p:txBody>
      </p:sp>
    </p:spTree>
    <p:extLst>
      <p:ext uri="{BB962C8B-B14F-4D97-AF65-F5344CB8AC3E}">
        <p14:creationId xmlns:p14="http://schemas.microsoft.com/office/powerpoint/2010/main" val="1445669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44</a:t>
            </a:fld>
            <a:endParaRPr lang="fr-FR"/>
          </a:p>
        </p:txBody>
      </p:sp>
    </p:spTree>
    <p:extLst>
      <p:ext uri="{BB962C8B-B14F-4D97-AF65-F5344CB8AC3E}">
        <p14:creationId xmlns:p14="http://schemas.microsoft.com/office/powerpoint/2010/main" val="157090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45</a:t>
            </a:fld>
            <a:endParaRPr lang="fr-FR"/>
          </a:p>
        </p:txBody>
      </p:sp>
    </p:spTree>
    <p:extLst>
      <p:ext uri="{BB962C8B-B14F-4D97-AF65-F5344CB8AC3E}">
        <p14:creationId xmlns:p14="http://schemas.microsoft.com/office/powerpoint/2010/main" val="3430048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46</a:t>
            </a:fld>
            <a:endParaRPr lang="fr-FR"/>
          </a:p>
        </p:txBody>
      </p:sp>
    </p:spTree>
    <p:extLst>
      <p:ext uri="{BB962C8B-B14F-4D97-AF65-F5344CB8AC3E}">
        <p14:creationId xmlns:p14="http://schemas.microsoft.com/office/powerpoint/2010/main" val="1541398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47</a:t>
            </a:fld>
            <a:endParaRPr lang="fr-FR"/>
          </a:p>
        </p:txBody>
      </p:sp>
    </p:spTree>
    <p:extLst>
      <p:ext uri="{BB962C8B-B14F-4D97-AF65-F5344CB8AC3E}">
        <p14:creationId xmlns:p14="http://schemas.microsoft.com/office/powerpoint/2010/main" val="3386012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48</a:t>
            </a:fld>
            <a:endParaRPr lang="fr-FR"/>
          </a:p>
        </p:txBody>
      </p:sp>
    </p:spTree>
    <p:extLst>
      <p:ext uri="{BB962C8B-B14F-4D97-AF65-F5344CB8AC3E}">
        <p14:creationId xmlns:p14="http://schemas.microsoft.com/office/powerpoint/2010/main" val="271051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49</a:t>
            </a:fld>
            <a:endParaRPr lang="fr-FR"/>
          </a:p>
        </p:txBody>
      </p:sp>
    </p:spTree>
    <p:extLst>
      <p:ext uri="{BB962C8B-B14F-4D97-AF65-F5344CB8AC3E}">
        <p14:creationId xmlns:p14="http://schemas.microsoft.com/office/powerpoint/2010/main" val="3360577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50</a:t>
            </a:fld>
            <a:endParaRPr lang="fr-FR"/>
          </a:p>
        </p:txBody>
      </p:sp>
    </p:spTree>
    <p:extLst>
      <p:ext uri="{BB962C8B-B14F-4D97-AF65-F5344CB8AC3E}">
        <p14:creationId xmlns:p14="http://schemas.microsoft.com/office/powerpoint/2010/main" val="89915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a:t>
            </a:fld>
            <a:endParaRPr lang="fr-FR"/>
          </a:p>
        </p:txBody>
      </p:sp>
    </p:spTree>
    <p:extLst>
      <p:ext uri="{BB962C8B-B14F-4D97-AF65-F5344CB8AC3E}">
        <p14:creationId xmlns:p14="http://schemas.microsoft.com/office/powerpoint/2010/main" val="3157735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51</a:t>
            </a:fld>
            <a:endParaRPr lang="fr-FR"/>
          </a:p>
        </p:txBody>
      </p:sp>
    </p:spTree>
    <p:extLst>
      <p:ext uri="{BB962C8B-B14F-4D97-AF65-F5344CB8AC3E}">
        <p14:creationId xmlns:p14="http://schemas.microsoft.com/office/powerpoint/2010/main" val="1899589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52</a:t>
            </a:fld>
            <a:endParaRPr lang="fr-FR"/>
          </a:p>
        </p:txBody>
      </p:sp>
    </p:spTree>
    <p:extLst>
      <p:ext uri="{BB962C8B-B14F-4D97-AF65-F5344CB8AC3E}">
        <p14:creationId xmlns:p14="http://schemas.microsoft.com/office/powerpoint/2010/main" val="12488260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53</a:t>
            </a:fld>
            <a:endParaRPr lang="fr-FR"/>
          </a:p>
        </p:txBody>
      </p:sp>
    </p:spTree>
    <p:extLst>
      <p:ext uri="{BB962C8B-B14F-4D97-AF65-F5344CB8AC3E}">
        <p14:creationId xmlns:p14="http://schemas.microsoft.com/office/powerpoint/2010/main" val="7075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54</a:t>
            </a:fld>
            <a:endParaRPr lang="fr-FR"/>
          </a:p>
        </p:txBody>
      </p:sp>
    </p:spTree>
    <p:extLst>
      <p:ext uri="{BB962C8B-B14F-4D97-AF65-F5344CB8AC3E}">
        <p14:creationId xmlns:p14="http://schemas.microsoft.com/office/powerpoint/2010/main" val="3527326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55</a:t>
            </a:fld>
            <a:endParaRPr lang="fr-FR"/>
          </a:p>
        </p:txBody>
      </p:sp>
    </p:spTree>
    <p:extLst>
      <p:ext uri="{BB962C8B-B14F-4D97-AF65-F5344CB8AC3E}">
        <p14:creationId xmlns:p14="http://schemas.microsoft.com/office/powerpoint/2010/main" val="732880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56</a:t>
            </a:fld>
            <a:endParaRPr lang="fr-FR"/>
          </a:p>
        </p:txBody>
      </p:sp>
    </p:spTree>
    <p:extLst>
      <p:ext uri="{BB962C8B-B14F-4D97-AF65-F5344CB8AC3E}">
        <p14:creationId xmlns:p14="http://schemas.microsoft.com/office/powerpoint/2010/main" val="40486503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57</a:t>
            </a:fld>
            <a:endParaRPr lang="fr-FR"/>
          </a:p>
        </p:txBody>
      </p:sp>
    </p:spTree>
    <p:extLst>
      <p:ext uri="{BB962C8B-B14F-4D97-AF65-F5344CB8AC3E}">
        <p14:creationId xmlns:p14="http://schemas.microsoft.com/office/powerpoint/2010/main" val="322930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58</a:t>
            </a:fld>
            <a:endParaRPr lang="fr-FR"/>
          </a:p>
        </p:txBody>
      </p:sp>
    </p:spTree>
    <p:extLst>
      <p:ext uri="{BB962C8B-B14F-4D97-AF65-F5344CB8AC3E}">
        <p14:creationId xmlns:p14="http://schemas.microsoft.com/office/powerpoint/2010/main" val="2043796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59</a:t>
            </a:fld>
            <a:endParaRPr lang="fr-FR"/>
          </a:p>
        </p:txBody>
      </p:sp>
    </p:spTree>
    <p:extLst>
      <p:ext uri="{BB962C8B-B14F-4D97-AF65-F5344CB8AC3E}">
        <p14:creationId xmlns:p14="http://schemas.microsoft.com/office/powerpoint/2010/main" val="2765545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60</a:t>
            </a:fld>
            <a:endParaRPr lang="fr-FR"/>
          </a:p>
        </p:txBody>
      </p:sp>
    </p:spTree>
    <p:extLst>
      <p:ext uri="{BB962C8B-B14F-4D97-AF65-F5344CB8AC3E}">
        <p14:creationId xmlns:p14="http://schemas.microsoft.com/office/powerpoint/2010/main" val="36288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a:t>
            </a:fld>
            <a:endParaRPr lang="fr-FR"/>
          </a:p>
        </p:txBody>
      </p:sp>
    </p:spTree>
    <p:extLst>
      <p:ext uri="{BB962C8B-B14F-4D97-AF65-F5344CB8AC3E}">
        <p14:creationId xmlns:p14="http://schemas.microsoft.com/office/powerpoint/2010/main" val="2915994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61</a:t>
            </a:fld>
            <a:endParaRPr lang="fr-FR"/>
          </a:p>
        </p:txBody>
      </p:sp>
    </p:spTree>
    <p:extLst>
      <p:ext uri="{BB962C8B-B14F-4D97-AF65-F5344CB8AC3E}">
        <p14:creationId xmlns:p14="http://schemas.microsoft.com/office/powerpoint/2010/main" val="1550722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62</a:t>
            </a:fld>
            <a:endParaRPr lang="fr-FR"/>
          </a:p>
        </p:txBody>
      </p:sp>
    </p:spTree>
    <p:extLst>
      <p:ext uri="{BB962C8B-B14F-4D97-AF65-F5344CB8AC3E}">
        <p14:creationId xmlns:p14="http://schemas.microsoft.com/office/powerpoint/2010/main" val="26966295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63</a:t>
            </a:fld>
            <a:endParaRPr lang="fr-FR"/>
          </a:p>
        </p:txBody>
      </p:sp>
    </p:spTree>
    <p:extLst>
      <p:ext uri="{BB962C8B-B14F-4D97-AF65-F5344CB8AC3E}">
        <p14:creationId xmlns:p14="http://schemas.microsoft.com/office/powerpoint/2010/main" val="1682633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64</a:t>
            </a:fld>
            <a:endParaRPr lang="fr-FR"/>
          </a:p>
        </p:txBody>
      </p:sp>
    </p:spTree>
    <p:extLst>
      <p:ext uri="{BB962C8B-B14F-4D97-AF65-F5344CB8AC3E}">
        <p14:creationId xmlns:p14="http://schemas.microsoft.com/office/powerpoint/2010/main" val="444836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65</a:t>
            </a:fld>
            <a:endParaRPr lang="fr-FR"/>
          </a:p>
        </p:txBody>
      </p:sp>
    </p:spTree>
    <p:extLst>
      <p:ext uri="{BB962C8B-B14F-4D97-AF65-F5344CB8AC3E}">
        <p14:creationId xmlns:p14="http://schemas.microsoft.com/office/powerpoint/2010/main" val="2657729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66</a:t>
            </a:fld>
            <a:endParaRPr lang="fr-FR"/>
          </a:p>
        </p:txBody>
      </p:sp>
    </p:spTree>
    <p:extLst>
      <p:ext uri="{BB962C8B-B14F-4D97-AF65-F5344CB8AC3E}">
        <p14:creationId xmlns:p14="http://schemas.microsoft.com/office/powerpoint/2010/main" val="378902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67</a:t>
            </a:fld>
            <a:endParaRPr lang="fr-FR"/>
          </a:p>
        </p:txBody>
      </p:sp>
    </p:spTree>
    <p:extLst>
      <p:ext uri="{BB962C8B-B14F-4D97-AF65-F5344CB8AC3E}">
        <p14:creationId xmlns:p14="http://schemas.microsoft.com/office/powerpoint/2010/main" val="36529965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68</a:t>
            </a:fld>
            <a:endParaRPr lang="fr-FR"/>
          </a:p>
        </p:txBody>
      </p:sp>
    </p:spTree>
    <p:extLst>
      <p:ext uri="{BB962C8B-B14F-4D97-AF65-F5344CB8AC3E}">
        <p14:creationId xmlns:p14="http://schemas.microsoft.com/office/powerpoint/2010/main" val="39681914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69</a:t>
            </a:fld>
            <a:endParaRPr lang="fr-FR"/>
          </a:p>
        </p:txBody>
      </p:sp>
    </p:spTree>
    <p:extLst>
      <p:ext uri="{BB962C8B-B14F-4D97-AF65-F5344CB8AC3E}">
        <p14:creationId xmlns:p14="http://schemas.microsoft.com/office/powerpoint/2010/main" val="2116857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70</a:t>
            </a:fld>
            <a:endParaRPr lang="fr-FR"/>
          </a:p>
        </p:txBody>
      </p:sp>
    </p:spTree>
    <p:extLst>
      <p:ext uri="{BB962C8B-B14F-4D97-AF65-F5344CB8AC3E}">
        <p14:creationId xmlns:p14="http://schemas.microsoft.com/office/powerpoint/2010/main" val="60405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a:t>
            </a:fld>
            <a:endParaRPr lang="fr-FR"/>
          </a:p>
        </p:txBody>
      </p:sp>
    </p:spTree>
    <p:extLst>
      <p:ext uri="{BB962C8B-B14F-4D97-AF65-F5344CB8AC3E}">
        <p14:creationId xmlns:p14="http://schemas.microsoft.com/office/powerpoint/2010/main" val="33346773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71</a:t>
            </a:fld>
            <a:endParaRPr lang="fr-FR"/>
          </a:p>
        </p:txBody>
      </p:sp>
    </p:spTree>
    <p:extLst>
      <p:ext uri="{BB962C8B-B14F-4D97-AF65-F5344CB8AC3E}">
        <p14:creationId xmlns:p14="http://schemas.microsoft.com/office/powerpoint/2010/main" val="37925911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72</a:t>
            </a:fld>
            <a:endParaRPr lang="fr-FR"/>
          </a:p>
        </p:txBody>
      </p:sp>
    </p:spTree>
    <p:extLst>
      <p:ext uri="{BB962C8B-B14F-4D97-AF65-F5344CB8AC3E}">
        <p14:creationId xmlns:p14="http://schemas.microsoft.com/office/powerpoint/2010/main" val="4038631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73</a:t>
            </a:fld>
            <a:endParaRPr lang="fr-FR"/>
          </a:p>
        </p:txBody>
      </p:sp>
    </p:spTree>
    <p:extLst>
      <p:ext uri="{BB962C8B-B14F-4D97-AF65-F5344CB8AC3E}">
        <p14:creationId xmlns:p14="http://schemas.microsoft.com/office/powerpoint/2010/main" val="16443422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74</a:t>
            </a:fld>
            <a:endParaRPr lang="fr-FR"/>
          </a:p>
        </p:txBody>
      </p:sp>
    </p:spTree>
    <p:extLst>
      <p:ext uri="{BB962C8B-B14F-4D97-AF65-F5344CB8AC3E}">
        <p14:creationId xmlns:p14="http://schemas.microsoft.com/office/powerpoint/2010/main" val="7318075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75</a:t>
            </a:fld>
            <a:endParaRPr lang="fr-FR"/>
          </a:p>
        </p:txBody>
      </p:sp>
    </p:spTree>
    <p:extLst>
      <p:ext uri="{BB962C8B-B14F-4D97-AF65-F5344CB8AC3E}">
        <p14:creationId xmlns:p14="http://schemas.microsoft.com/office/powerpoint/2010/main" val="24411496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76</a:t>
            </a:fld>
            <a:endParaRPr lang="fr-FR"/>
          </a:p>
        </p:txBody>
      </p:sp>
    </p:spTree>
    <p:extLst>
      <p:ext uri="{BB962C8B-B14F-4D97-AF65-F5344CB8AC3E}">
        <p14:creationId xmlns:p14="http://schemas.microsoft.com/office/powerpoint/2010/main" val="36895787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77</a:t>
            </a:fld>
            <a:endParaRPr lang="fr-FR"/>
          </a:p>
        </p:txBody>
      </p:sp>
    </p:spTree>
    <p:extLst>
      <p:ext uri="{BB962C8B-B14F-4D97-AF65-F5344CB8AC3E}">
        <p14:creationId xmlns:p14="http://schemas.microsoft.com/office/powerpoint/2010/main" val="12362461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78</a:t>
            </a:fld>
            <a:endParaRPr lang="fr-FR"/>
          </a:p>
        </p:txBody>
      </p:sp>
    </p:spTree>
    <p:extLst>
      <p:ext uri="{BB962C8B-B14F-4D97-AF65-F5344CB8AC3E}">
        <p14:creationId xmlns:p14="http://schemas.microsoft.com/office/powerpoint/2010/main" val="3711130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79</a:t>
            </a:fld>
            <a:endParaRPr lang="fr-FR"/>
          </a:p>
        </p:txBody>
      </p:sp>
    </p:spTree>
    <p:extLst>
      <p:ext uri="{BB962C8B-B14F-4D97-AF65-F5344CB8AC3E}">
        <p14:creationId xmlns:p14="http://schemas.microsoft.com/office/powerpoint/2010/main" val="40952095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80</a:t>
            </a:fld>
            <a:endParaRPr lang="fr-FR"/>
          </a:p>
        </p:txBody>
      </p:sp>
    </p:spTree>
    <p:extLst>
      <p:ext uri="{BB962C8B-B14F-4D97-AF65-F5344CB8AC3E}">
        <p14:creationId xmlns:p14="http://schemas.microsoft.com/office/powerpoint/2010/main" val="200543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9</a:t>
            </a:fld>
            <a:endParaRPr lang="fr-FR"/>
          </a:p>
        </p:txBody>
      </p:sp>
    </p:spTree>
    <p:extLst>
      <p:ext uri="{BB962C8B-B14F-4D97-AF65-F5344CB8AC3E}">
        <p14:creationId xmlns:p14="http://schemas.microsoft.com/office/powerpoint/2010/main" val="21438571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81</a:t>
            </a:fld>
            <a:endParaRPr lang="fr-FR"/>
          </a:p>
        </p:txBody>
      </p:sp>
    </p:spTree>
    <p:extLst>
      <p:ext uri="{BB962C8B-B14F-4D97-AF65-F5344CB8AC3E}">
        <p14:creationId xmlns:p14="http://schemas.microsoft.com/office/powerpoint/2010/main" val="21383502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82</a:t>
            </a:fld>
            <a:endParaRPr lang="fr-FR"/>
          </a:p>
        </p:txBody>
      </p:sp>
    </p:spTree>
    <p:extLst>
      <p:ext uri="{BB962C8B-B14F-4D97-AF65-F5344CB8AC3E}">
        <p14:creationId xmlns:p14="http://schemas.microsoft.com/office/powerpoint/2010/main" val="254920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83</a:t>
            </a:fld>
            <a:endParaRPr lang="fr-FR"/>
          </a:p>
        </p:txBody>
      </p:sp>
    </p:spTree>
    <p:extLst>
      <p:ext uri="{BB962C8B-B14F-4D97-AF65-F5344CB8AC3E}">
        <p14:creationId xmlns:p14="http://schemas.microsoft.com/office/powerpoint/2010/main" val="31207783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84</a:t>
            </a:fld>
            <a:endParaRPr lang="fr-FR"/>
          </a:p>
        </p:txBody>
      </p:sp>
    </p:spTree>
    <p:extLst>
      <p:ext uri="{BB962C8B-B14F-4D97-AF65-F5344CB8AC3E}">
        <p14:creationId xmlns:p14="http://schemas.microsoft.com/office/powerpoint/2010/main" val="24924851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85</a:t>
            </a:fld>
            <a:endParaRPr lang="fr-FR"/>
          </a:p>
        </p:txBody>
      </p:sp>
    </p:spTree>
    <p:extLst>
      <p:ext uri="{BB962C8B-B14F-4D97-AF65-F5344CB8AC3E}">
        <p14:creationId xmlns:p14="http://schemas.microsoft.com/office/powerpoint/2010/main" val="42936019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86</a:t>
            </a:fld>
            <a:endParaRPr lang="fr-FR"/>
          </a:p>
        </p:txBody>
      </p:sp>
    </p:spTree>
    <p:extLst>
      <p:ext uri="{BB962C8B-B14F-4D97-AF65-F5344CB8AC3E}">
        <p14:creationId xmlns:p14="http://schemas.microsoft.com/office/powerpoint/2010/main" val="587511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87</a:t>
            </a:fld>
            <a:endParaRPr lang="fr-FR"/>
          </a:p>
        </p:txBody>
      </p:sp>
    </p:spTree>
    <p:extLst>
      <p:ext uri="{BB962C8B-B14F-4D97-AF65-F5344CB8AC3E}">
        <p14:creationId xmlns:p14="http://schemas.microsoft.com/office/powerpoint/2010/main" val="6473891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88</a:t>
            </a:fld>
            <a:endParaRPr lang="fr-FR"/>
          </a:p>
        </p:txBody>
      </p:sp>
    </p:spTree>
    <p:extLst>
      <p:ext uri="{BB962C8B-B14F-4D97-AF65-F5344CB8AC3E}">
        <p14:creationId xmlns:p14="http://schemas.microsoft.com/office/powerpoint/2010/main" val="2116821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89</a:t>
            </a:fld>
            <a:endParaRPr lang="fr-FR"/>
          </a:p>
        </p:txBody>
      </p:sp>
    </p:spTree>
    <p:extLst>
      <p:ext uri="{BB962C8B-B14F-4D97-AF65-F5344CB8AC3E}">
        <p14:creationId xmlns:p14="http://schemas.microsoft.com/office/powerpoint/2010/main" val="33533602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5D1189-12E4-493A-B343-575740864D94}" type="slidenum">
              <a:rPr lang="fr-FR" smtClean="0"/>
              <a:t>90</a:t>
            </a:fld>
            <a:endParaRPr lang="fr-FR"/>
          </a:p>
        </p:txBody>
      </p:sp>
    </p:spTree>
    <p:extLst>
      <p:ext uri="{BB962C8B-B14F-4D97-AF65-F5344CB8AC3E}">
        <p14:creationId xmlns:p14="http://schemas.microsoft.com/office/powerpoint/2010/main" val="200400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2B176D-E5AA-4E24-9C7D-C4238898AF38}" type="slidenum">
              <a:rPr lang="fr-FR" smtClean="0"/>
              <a:t>10</a:t>
            </a:fld>
            <a:endParaRPr lang="fr-FR"/>
          </a:p>
        </p:txBody>
      </p:sp>
    </p:spTree>
    <p:extLst>
      <p:ext uri="{BB962C8B-B14F-4D97-AF65-F5344CB8AC3E}">
        <p14:creationId xmlns:p14="http://schemas.microsoft.com/office/powerpoint/2010/main" val="250039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avec fond bleu anthrac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cxnSp>
        <p:nvCxnSpPr>
          <p:cNvPr id="10" name="Connecteur droit 9">
            <a:extLst>
              <a:ext uri="{FF2B5EF4-FFF2-40B4-BE49-F238E27FC236}">
                <a16:creationId xmlns:a16="http://schemas.microsoft.com/office/drawing/2014/main" id="{20F605FF-A3F4-4B25-8AB3-DFD7CC06BF28}"/>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B053746-5C00-2744-AF94-AEB9A694CD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1182521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3717"/>
            <a:ext cx="10800000" cy="3960000"/>
          </a:xfrm>
        </p:spPr>
        <p:txBody>
          <a:bodyPr/>
          <a:lstStyle>
            <a:lvl1pPr>
              <a:lnSpc>
                <a:spcPct val="130000"/>
              </a:lnSpc>
              <a:defRPr sz="1400">
                <a:solidFill>
                  <a:schemeClr val="tx1"/>
                </a:solidFill>
              </a:defRPr>
            </a:lvl1pPr>
            <a:lvl2pPr marL="0" indent="179388">
              <a:lnSpc>
                <a:spcPct val="130000"/>
              </a:lnSpc>
              <a:buClr>
                <a:schemeClr val="tx1"/>
              </a:buClr>
              <a:defRPr sz="1400"/>
            </a:lvl2pPr>
            <a:lvl3pPr marL="216000" indent="109538">
              <a:lnSpc>
                <a:spcPct val="130000"/>
              </a:lnSpc>
              <a:spcBef>
                <a:spcPts val="300"/>
              </a:spcBef>
              <a:defRPr sz="1400">
                <a:solidFill>
                  <a:schemeClr val="tx1"/>
                </a:solidFill>
              </a:defRPr>
            </a:lvl3pPr>
            <a:lvl4pPr marL="360000" indent="126000">
              <a:lnSpc>
                <a:spcPct val="130000"/>
              </a:lnSpc>
              <a:spcBef>
                <a:spcPts val="300"/>
              </a:spcBef>
              <a:defRPr sz="1400">
                <a:solidFill>
                  <a:schemeClr val="tx1"/>
                </a:solidFill>
              </a:defRPr>
            </a:lvl4pPr>
            <a:lvl5pPr marL="360000" indent="0">
              <a:lnSpc>
                <a:spcPct val="130000"/>
              </a:lnSpc>
              <a:spcBef>
                <a:spcPts val="300"/>
              </a:spcBef>
              <a:defRPr sz="14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315934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6765131"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684000" y="1938338"/>
            <a:ext cx="5952544"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70778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photo ">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5750719" y="1911943"/>
            <a:ext cx="5760000" cy="4252795"/>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66652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4400"/>
            <a:ext cx="6840000"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4" name="Espace réservé du graphique 3">
            <a:extLst>
              <a:ext uri="{FF2B5EF4-FFF2-40B4-BE49-F238E27FC236}">
                <a16:creationId xmlns:a16="http://schemas.microsoft.com/office/drawing/2014/main" id="{624FC36B-7B77-472F-B353-E017AF192473}"/>
              </a:ext>
            </a:extLst>
          </p:cNvPr>
          <p:cNvSpPr>
            <a:spLocks noGrp="1"/>
          </p:cNvSpPr>
          <p:nvPr>
            <p:ph type="chart" sz="quarter" idx="14"/>
          </p:nvPr>
        </p:nvSpPr>
        <p:spPr>
          <a:xfrm>
            <a:off x="7719373" y="1814400"/>
            <a:ext cx="3780000" cy="3959225"/>
          </a:xfrm>
          <a:solidFill>
            <a:schemeClr val="accent1">
              <a:lumMod val="20000"/>
              <a:lumOff val="80000"/>
            </a:schemeClr>
          </a:solidFill>
        </p:spPr>
        <p:txBody>
          <a:bodyPr/>
          <a:lstStyle/>
          <a:p>
            <a:endParaRPr lang="fr-FR" dirty="0"/>
          </a:p>
        </p:txBody>
      </p:sp>
    </p:spTree>
    <p:extLst>
      <p:ext uri="{BB962C8B-B14F-4D97-AF65-F5344CB8AC3E}">
        <p14:creationId xmlns:p14="http://schemas.microsoft.com/office/powerpoint/2010/main" val="320128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871777" y="1814400"/>
            <a:ext cx="5627596" cy="3960000"/>
          </a:xfrm>
        </p:spPr>
        <p:txBody>
          <a:bodyPr/>
          <a:lstStyle>
            <a:lvl1pPr>
              <a:defRPr sz="1400"/>
            </a:lvl1pPr>
            <a:lvl2pPr>
              <a:buClr>
                <a:schemeClr val="tx2"/>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4" name="Espace réservé du graphique 3">
            <a:extLst>
              <a:ext uri="{FF2B5EF4-FFF2-40B4-BE49-F238E27FC236}">
                <a16:creationId xmlns:a16="http://schemas.microsoft.com/office/drawing/2014/main" id="{624FC36B-7B77-472F-B353-E017AF192473}"/>
              </a:ext>
            </a:extLst>
          </p:cNvPr>
          <p:cNvSpPr>
            <a:spLocks noGrp="1"/>
          </p:cNvSpPr>
          <p:nvPr>
            <p:ph type="chart" sz="quarter" idx="14"/>
          </p:nvPr>
        </p:nvSpPr>
        <p:spPr>
          <a:xfrm>
            <a:off x="590324" y="1814400"/>
            <a:ext cx="4004536" cy="3959225"/>
          </a:xfrm>
          <a:solidFill>
            <a:schemeClr val="accent1">
              <a:lumMod val="20000"/>
              <a:lumOff val="80000"/>
            </a:schemeClr>
          </a:solidFill>
        </p:spPr>
        <p:txBody>
          <a:bodyPr/>
          <a:lstStyle/>
          <a:p>
            <a:endParaRPr lang="fr-FR" dirty="0"/>
          </a:p>
        </p:txBody>
      </p:sp>
    </p:spTree>
    <p:extLst>
      <p:ext uri="{BB962C8B-B14F-4D97-AF65-F5344CB8AC3E}">
        <p14:creationId xmlns:p14="http://schemas.microsoft.com/office/powerpoint/2010/main" val="58690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8573927" y="1938338"/>
            <a:ext cx="2916000" cy="4090649"/>
          </a:xfrm>
        </p:spPr>
        <p:txBody>
          <a:bodyPr anchor="b"/>
          <a:lstStyle>
            <a:lvl1pPr>
              <a:lnSpc>
                <a:spcPct val="135000"/>
              </a:lnSpc>
              <a:defRPr sz="1200" i="1"/>
            </a:lvl1pPr>
            <a:lvl2pPr>
              <a:lnSpc>
                <a:spcPct val="135000"/>
              </a:lnSpc>
              <a:buClr>
                <a:schemeClr val="tx1"/>
              </a:buClr>
              <a:defRPr sz="1200"/>
            </a:lvl2pPr>
            <a:lvl3pPr>
              <a:lnSpc>
                <a:spcPct val="135000"/>
              </a:lnSpc>
              <a:spcBef>
                <a:spcPts val="300"/>
              </a:spcBef>
              <a:defRPr sz="1200"/>
            </a:lvl3pPr>
            <a:lvl4pPr>
              <a:lnSpc>
                <a:spcPct val="135000"/>
              </a:lnSpc>
              <a:spcBef>
                <a:spcPts val="300"/>
              </a:spcBef>
              <a:defRPr sz="1200"/>
            </a:lvl4pPr>
            <a:lvl5pPr>
              <a:lnSpc>
                <a:spcPct val="135000"/>
              </a:lnSpc>
              <a:spcBef>
                <a:spcPts val="300"/>
              </a:spcBef>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684000" y="1938338"/>
            <a:ext cx="7758000"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14414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uverture avec photo">
    <p:bg>
      <p:bgPr>
        <a:solidFill>
          <a:schemeClr val="bg1"/>
        </a:solidFill>
        <a:effectLst/>
      </p:bgPr>
    </p:bg>
    <p:spTree>
      <p:nvGrpSpPr>
        <p:cNvPr id="1" name=""/>
        <p:cNvGrpSpPr/>
        <p:nvPr/>
      </p:nvGrpSpPr>
      <p:grpSpPr>
        <a:xfrm>
          <a:off x="0" y="0"/>
          <a:ext cx="0" cy="0"/>
          <a:chOff x="0" y="0"/>
          <a:chExt cx="0" cy="0"/>
        </a:xfrm>
      </p:grpSpPr>
      <p:sp>
        <p:nvSpPr>
          <p:cNvPr id="21" name="Espace réservé pour une image  2">
            <a:extLst>
              <a:ext uri="{FF2B5EF4-FFF2-40B4-BE49-F238E27FC236}">
                <a16:creationId xmlns:a16="http://schemas.microsoft.com/office/drawing/2014/main" id="{A7CA01CA-E7C9-4000-B256-470DC3596DD7}"/>
              </a:ext>
            </a:extLst>
          </p:cNvPr>
          <p:cNvSpPr>
            <a:spLocks noGrp="1"/>
          </p:cNvSpPr>
          <p:nvPr>
            <p:ph type="pic" idx="13"/>
          </p:nvPr>
        </p:nvSpPr>
        <p:spPr>
          <a:xfrm>
            <a:off x="0" y="-1"/>
            <a:ext cx="12193200" cy="6858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spTree>
    <p:extLst>
      <p:ext uri="{BB962C8B-B14F-4D97-AF65-F5344CB8AC3E}">
        <p14:creationId xmlns:p14="http://schemas.microsoft.com/office/powerpoint/2010/main" val="20803860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bg>
      <p:bgPr>
        <a:solidFill>
          <a:schemeClr val="bg1"/>
        </a:solidFill>
        <a:effectLst/>
      </p:bgPr>
    </p:bg>
    <p:spTree>
      <p:nvGrpSpPr>
        <p:cNvPr id="1" name=""/>
        <p:cNvGrpSpPr/>
        <p:nvPr/>
      </p:nvGrpSpPr>
      <p:grpSpPr>
        <a:xfrm>
          <a:off x="0" y="0"/>
          <a:ext cx="0" cy="0"/>
          <a:chOff x="0" y="0"/>
          <a:chExt cx="0" cy="0"/>
        </a:xfrm>
      </p:grpSpPr>
      <p:sp>
        <p:nvSpPr>
          <p:cNvPr id="21" name="Espace réservé pour une image  2">
            <a:extLst>
              <a:ext uri="{FF2B5EF4-FFF2-40B4-BE49-F238E27FC236}">
                <a16:creationId xmlns:a16="http://schemas.microsoft.com/office/drawing/2014/main" id="{A7CA01CA-E7C9-4000-B256-470DC3596DD7}"/>
              </a:ext>
            </a:extLst>
          </p:cNvPr>
          <p:cNvSpPr>
            <a:spLocks noGrp="1"/>
          </p:cNvSpPr>
          <p:nvPr>
            <p:ph type="pic" idx="13"/>
          </p:nvPr>
        </p:nvSpPr>
        <p:spPr>
          <a:xfrm>
            <a:off x="0" y="-1"/>
            <a:ext cx="12193200" cy="6858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spTree>
    <p:extLst>
      <p:ext uri="{BB962C8B-B14F-4D97-AF65-F5344CB8AC3E}">
        <p14:creationId xmlns:p14="http://schemas.microsoft.com/office/powerpoint/2010/main" val="3647517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avec fond blanc">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FBB1DE-C598-4A6D-8805-D938CF78ADD4}"/>
              </a:ext>
            </a:extLst>
          </p:cNvPr>
          <p:cNvSpPr/>
          <p:nvPr userDrawn="1"/>
        </p:nvSpPr>
        <p:spPr>
          <a:xfrm>
            <a:off x="684000" y="2049780"/>
            <a:ext cx="10821600" cy="4122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sp>
        <p:nvSpPr>
          <p:cNvPr id="4" name="Espace réservé de la date 3">
            <a:extLst>
              <a:ext uri="{FF2B5EF4-FFF2-40B4-BE49-F238E27FC236}">
                <a16:creationId xmlns:a16="http://schemas.microsoft.com/office/drawing/2014/main" id="{E58594CA-3C40-4991-8A60-FEF72D3060D2}"/>
              </a:ext>
            </a:extLst>
          </p:cNvPr>
          <p:cNvSpPr>
            <a:spLocks noGrp="1"/>
          </p:cNvSpPr>
          <p:nvPr>
            <p:ph type="dt" sz="half" idx="10"/>
          </p:nvPr>
        </p:nvSpPr>
        <p:spPr/>
        <p:txBody>
          <a:bodyPr/>
          <a:lstStyle/>
          <a:p>
            <a:fld id="{6CF438B9-CA6D-458B-9FEC-0836738D23AF}" type="datetime1">
              <a:rPr lang="fr-FR" smtClean="0"/>
              <a:t>10/07/2023</a:t>
            </a:fld>
            <a:endParaRPr lang="fr-FR"/>
          </a:p>
        </p:txBody>
      </p:sp>
      <p:sp>
        <p:nvSpPr>
          <p:cNvPr id="5" name="Espace réservé du pied de page 4">
            <a:extLst>
              <a:ext uri="{FF2B5EF4-FFF2-40B4-BE49-F238E27FC236}">
                <a16:creationId xmlns:a16="http://schemas.microsoft.com/office/drawing/2014/main" id="{31E3FFBA-D9C5-497E-9F7F-E80F568DF82D}"/>
              </a:ext>
            </a:extLst>
          </p:cNvPr>
          <p:cNvSpPr>
            <a:spLocks noGrp="1"/>
          </p:cNvSpPr>
          <p:nvPr>
            <p:ph type="ftr" sz="quarter" idx="11"/>
          </p:nvPr>
        </p:nvSpPr>
        <p:spPr/>
        <p:txBody>
          <a:bodyPr/>
          <a:lstStyle/>
          <a:p>
            <a:r>
              <a:rPr lang="fr-FR"/>
              <a:t>Pied de page de la présentation | Décembre 2018 |</a:t>
            </a:r>
          </a:p>
        </p:txBody>
      </p:sp>
      <p:sp>
        <p:nvSpPr>
          <p:cNvPr id="6" name="Espace réservé du numéro de diapositive 5">
            <a:extLst>
              <a:ext uri="{FF2B5EF4-FFF2-40B4-BE49-F238E27FC236}">
                <a16:creationId xmlns:a16="http://schemas.microsoft.com/office/drawing/2014/main" id="{D0A242E9-AF65-4058-A143-829FD8A07777}"/>
              </a:ext>
            </a:extLst>
          </p:cNvPr>
          <p:cNvSpPr>
            <a:spLocks noGrp="1"/>
          </p:cNvSpPr>
          <p:nvPr>
            <p:ph type="sldNum" sz="quarter" idx="12"/>
          </p:nvPr>
        </p:nvSpPr>
        <p:spPr/>
        <p:txBody>
          <a:bodyPr/>
          <a:lstStyle/>
          <a:p>
            <a:fld id="{975A587B-5814-4D9B-9598-FE9CB954CB01}" type="slidenum">
              <a:rPr lang="fr-FR" smtClean="0"/>
              <a:t>‹N°›</a:t>
            </a:fld>
            <a:endParaRPr lang="fr-FR"/>
          </a:p>
        </p:txBody>
      </p:sp>
      <p:pic>
        <p:nvPicPr>
          <p:cNvPr id="18" name="Image 17">
            <a:extLst>
              <a:ext uri="{FF2B5EF4-FFF2-40B4-BE49-F238E27FC236}">
                <a16:creationId xmlns:a16="http://schemas.microsoft.com/office/drawing/2014/main" id="{3B06373D-E409-4968-8D09-4F76DAA50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9769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avec fond blanc + photo">
    <p:bg>
      <p:bgPr>
        <a:solidFill>
          <a:schemeClr val="bg1"/>
        </a:solidFill>
        <a:effectLst/>
      </p:bgPr>
    </p:bg>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76C2C82B-E95D-4A35-8039-E73BF518D7C9}"/>
              </a:ext>
            </a:extLst>
          </p:cNvPr>
          <p:cNvSpPr>
            <a:spLocks noGrp="1"/>
          </p:cNvSpPr>
          <p:nvPr>
            <p:ph type="pic" idx="13"/>
          </p:nvPr>
        </p:nvSpPr>
        <p:spPr>
          <a:xfrm>
            <a:off x="684000" y="2049780"/>
            <a:ext cx="10821600" cy="4122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sp>
        <p:nvSpPr>
          <p:cNvPr id="4" name="Espace réservé de la date 3">
            <a:extLst>
              <a:ext uri="{FF2B5EF4-FFF2-40B4-BE49-F238E27FC236}">
                <a16:creationId xmlns:a16="http://schemas.microsoft.com/office/drawing/2014/main" id="{E58594CA-3C40-4991-8A60-FEF72D3060D2}"/>
              </a:ext>
            </a:extLst>
          </p:cNvPr>
          <p:cNvSpPr>
            <a:spLocks noGrp="1"/>
          </p:cNvSpPr>
          <p:nvPr>
            <p:ph type="dt" sz="half" idx="10"/>
          </p:nvPr>
        </p:nvSpPr>
        <p:spPr/>
        <p:txBody>
          <a:bodyPr/>
          <a:lstStyle/>
          <a:p>
            <a:fld id="{547384DE-FD60-42E9-A932-91356D4F8393}" type="datetime1">
              <a:rPr lang="fr-FR" smtClean="0"/>
              <a:t>10/07/2023</a:t>
            </a:fld>
            <a:endParaRPr lang="fr-FR"/>
          </a:p>
        </p:txBody>
      </p:sp>
      <p:sp>
        <p:nvSpPr>
          <p:cNvPr id="5" name="Espace réservé du pied de page 4">
            <a:extLst>
              <a:ext uri="{FF2B5EF4-FFF2-40B4-BE49-F238E27FC236}">
                <a16:creationId xmlns:a16="http://schemas.microsoft.com/office/drawing/2014/main" id="{31E3FFBA-D9C5-497E-9F7F-E80F568DF82D}"/>
              </a:ext>
            </a:extLst>
          </p:cNvPr>
          <p:cNvSpPr>
            <a:spLocks noGrp="1"/>
          </p:cNvSpPr>
          <p:nvPr>
            <p:ph type="ftr" sz="quarter" idx="11"/>
          </p:nvPr>
        </p:nvSpPr>
        <p:spPr/>
        <p:txBody>
          <a:bodyPr/>
          <a:lstStyle/>
          <a:p>
            <a:r>
              <a:rPr lang="fr-FR"/>
              <a:t>Pied de page de la présentation | Décembre 2018 |</a:t>
            </a:r>
          </a:p>
        </p:txBody>
      </p:sp>
      <p:sp>
        <p:nvSpPr>
          <p:cNvPr id="6" name="Espace réservé du numéro de diapositive 5">
            <a:extLst>
              <a:ext uri="{FF2B5EF4-FFF2-40B4-BE49-F238E27FC236}">
                <a16:creationId xmlns:a16="http://schemas.microsoft.com/office/drawing/2014/main" id="{D0A242E9-AF65-4058-A143-829FD8A07777}"/>
              </a:ext>
            </a:extLst>
          </p:cNvPr>
          <p:cNvSpPr>
            <a:spLocks noGrp="1"/>
          </p:cNvSpPr>
          <p:nvPr>
            <p:ph type="sldNum" sz="quarter" idx="12"/>
          </p:nvPr>
        </p:nvSpPr>
        <p:spPr/>
        <p:txBody>
          <a:bodyPr/>
          <a:lstStyle/>
          <a:p>
            <a:fld id="{975A587B-5814-4D9B-9598-FE9CB954CB01}" type="slidenum">
              <a:rPr lang="fr-FR" smtClean="0"/>
              <a:t>‹N°›</a:t>
            </a:fld>
            <a:endParaRPr lang="fr-FR"/>
          </a:p>
        </p:txBody>
      </p:sp>
      <p:pic>
        <p:nvPicPr>
          <p:cNvPr id="9" name="Image 8">
            <a:extLst>
              <a:ext uri="{FF2B5EF4-FFF2-40B4-BE49-F238E27FC236}">
                <a16:creationId xmlns:a16="http://schemas.microsoft.com/office/drawing/2014/main" id="{8135F9C0-973F-420D-A7A2-E122081B7D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284789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31BF3A9F-5739-4B40-A377-C403E92DB704}"/>
              </a:ext>
            </a:extLst>
          </p:cNvPr>
          <p:cNvSpPr>
            <a:spLocks noGrp="1"/>
          </p:cNvSpPr>
          <p:nvPr>
            <p:ph type="body" idx="1" hasCustomPrompt="1"/>
          </p:nvPr>
        </p:nvSpPr>
        <p:spPr>
          <a:xfrm>
            <a:off x="580231"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F65A85B2-4789-4738-8B46-1FCCA32ECF4C}"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4" name="Titre 3">
            <a:extLst>
              <a:ext uri="{FF2B5EF4-FFF2-40B4-BE49-F238E27FC236}">
                <a16:creationId xmlns:a16="http://schemas.microsoft.com/office/drawing/2014/main" id="{180F2F98-BBD9-47DE-A62F-B4E02FBAA56B}"/>
              </a:ext>
            </a:extLst>
          </p:cNvPr>
          <p:cNvSpPr>
            <a:spLocks noGrp="1"/>
          </p:cNvSpPr>
          <p:nvPr>
            <p:ph type="title"/>
          </p:nvPr>
        </p:nvSpPr>
        <p:spPr/>
        <p:txBody>
          <a:bodyPr/>
          <a:lstStyle/>
          <a:p>
            <a:r>
              <a:rPr lang="fr-FR" smtClean="0"/>
              <a:t>Modifiez le style du titre</a:t>
            </a:r>
            <a:endParaRPr lang="fr-FR"/>
          </a:p>
        </p:txBody>
      </p:sp>
      <p:sp>
        <p:nvSpPr>
          <p:cNvPr id="23" name="Espace réservé du texte 2">
            <a:extLst>
              <a:ext uri="{FF2B5EF4-FFF2-40B4-BE49-F238E27FC236}">
                <a16:creationId xmlns:a16="http://schemas.microsoft.com/office/drawing/2014/main" id="{4807FE6C-2700-4312-B656-5D27E1B8FE31}"/>
              </a:ext>
            </a:extLst>
          </p:cNvPr>
          <p:cNvSpPr>
            <a:spLocks noGrp="1"/>
          </p:cNvSpPr>
          <p:nvPr>
            <p:ph type="body" sz="quarter" idx="13"/>
          </p:nvPr>
        </p:nvSpPr>
        <p:spPr>
          <a:xfrm>
            <a:off x="1590677"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4" name="Espace réservé du texte 1">
            <a:extLst>
              <a:ext uri="{FF2B5EF4-FFF2-40B4-BE49-F238E27FC236}">
                <a16:creationId xmlns:a16="http://schemas.microsoft.com/office/drawing/2014/main" id="{A6981A8F-77C7-411B-AAED-B9A79088774E}"/>
              </a:ext>
            </a:extLst>
          </p:cNvPr>
          <p:cNvSpPr>
            <a:spLocks noGrp="1"/>
          </p:cNvSpPr>
          <p:nvPr>
            <p:ph type="body" idx="14" hasCustomPrompt="1"/>
          </p:nvPr>
        </p:nvSpPr>
        <p:spPr>
          <a:xfrm>
            <a:off x="4335554"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02</a:t>
            </a:r>
          </a:p>
        </p:txBody>
      </p:sp>
      <p:sp>
        <p:nvSpPr>
          <p:cNvPr id="25" name="Espace réservé du texte 2">
            <a:extLst>
              <a:ext uri="{FF2B5EF4-FFF2-40B4-BE49-F238E27FC236}">
                <a16:creationId xmlns:a16="http://schemas.microsoft.com/office/drawing/2014/main" id="{843578C5-E261-4DCD-96E3-E1231B8E5193}"/>
              </a:ext>
            </a:extLst>
          </p:cNvPr>
          <p:cNvSpPr>
            <a:spLocks noGrp="1"/>
          </p:cNvSpPr>
          <p:nvPr>
            <p:ph type="body" sz="quarter" idx="15"/>
          </p:nvPr>
        </p:nvSpPr>
        <p:spPr>
          <a:xfrm>
            <a:off x="5346000"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6" name="Espace réservé du texte 1">
            <a:extLst>
              <a:ext uri="{FF2B5EF4-FFF2-40B4-BE49-F238E27FC236}">
                <a16:creationId xmlns:a16="http://schemas.microsoft.com/office/drawing/2014/main" id="{F77A9180-B139-47B4-AD37-6C7C80D2A8E3}"/>
              </a:ext>
            </a:extLst>
          </p:cNvPr>
          <p:cNvSpPr>
            <a:spLocks noGrp="1"/>
          </p:cNvSpPr>
          <p:nvPr>
            <p:ph type="body" idx="16" hasCustomPrompt="1"/>
          </p:nvPr>
        </p:nvSpPr>
        <p:spPr>
          <a:xfrm>
            <a:off x="8097855"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03</a:t>
            </a:r>
          </a:p>
        </p:txBody>
      </p:sp>
      <p:sp>
        <p:nvSpPr>
          <p:cNvPr id="27" name="Espace réservé du texte 2">
            <a:extLst>
              <a:ext uri="{FF2B5EF4-FFF2-40B4-BE49-F238E27FC236}">
                <a16:creationId xmlns:a16="http://schemas.microsoft.com/office/drawing/2014/main" id="{128E1425-609B-454E-B008-1ECCD3D43774}"/>
              </a:ext>
            </a:extLst>
          </p:cNvPr>
          <p:cNvSpPr>
            <a:spLocks noGrp="1"/>
          </p:cNvSpPr>
          <p:nvPr>
            <p:ph type="body" sz="quarter" idx="17"/>
          </p:nvPr>
        </p:nvSpPr>
        <p:spPr>
          <a:xfrm>
            <a:off x="9108301"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8" name="Espace réservé du texte 1">
            <a:extLst>
              <a:ext uri="{FF2B5EF4-FFF2-40B4-BE49-F238E27FC236}">
                <a16:creationId xmlns:a16="http://schemas.microsoft.com/office/drawing/2014/main" id="{15B11B44-A2CD-4B94-8ED3-2E10AB80EE5B}"/>
              </a:ext>
            </a:extLst>
          </p:cNvPr>
          <p:cNvSpPr>
            <a:spLocks noGrp="1"/>
          </p:cNvSpPr>
          <p:nvPr>
            <p:ph type="body" idx="18" hasCustomPrompt="1"/>
          </p:nvPr>
        </p:nvSpPr>
        <p:spPr>
          <a:xfrm>
            <a:off x="580231"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04</a:t>
            </a:r>
          </a:p>
        </p:txBody>
      </p:sp>
      <p:sp>
        <p:nvSpPr>
          <p:cNvPr id="29" name="Espace réservé du texte 2">
            <a:extLst>
              <a:ext uri="{FF2B5EF4-FFF2-40B4-BE49-F238E27FC236}">
                <a16:creationId xmlns:a16="http://schemas.microsoft.com/office/drawing/2014/main" id="{17F534A3-63A0-48F3-B4C0-880990E4196C}"/>
              </a:ext>
            </a:extLst>
          </p:cNvPr>
          <p:cNvSpPr>
            <a:spLocks noGrp="1"/>
          </p:cNvSpPr>
          <p:nvPr>
            <p:ph type="body" sz="quarter" idx="19"/>
          </p:nvPr>
        </p:nvSpPr>
        <p:spPr>
          <a:xfrm>
            <a:off x="1590677"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30" name="Espace réservé du texte 1">
            <a:extLst>
              <a:ext uri="{FF2B5EF4-FFF2-40B4-BE49-F238E27FC236}">
                <a16:creationId xmlns:a16="http://schemas.microsoft.com/office/drawing/2014/main" id="{5F450093-699E-4314-94A2-1BABC6A0C0E4}"/>
              </a:ext>
            </a:extLst>
          </p:cNvPr>
          <p:cNvSpPr>
            <a:spLocks noGrp="1"/>
          </p:cNvSpPr>
          <p:nvPr>
            <p:ph type="body" idx="20" hasCustomPrompt="1"/>
          </p:nvPr>
        </p:nvSpPr>
        <p:spPr>
          <a:xfrm>
            <a:off x="4335554"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05</a:t>
            </a:r>
          </a:p>
        </p:txBody>
      </p:sp>
      <p:sp>
        <p:nvSpPr>
          <p:cNvPr id="31" name="Espace réservé du texte 2">
            <a:extLst>
              <a:ext uri="{FF2B5EF4-FFF2-40B4-BE49-F238E27FC236}">
                <a16:creationId xmlns:a16="http://schemas.microsoft.com/office/drawing/2014/main" id="{4F2A0D90-060C-47C3-9DC7-957B9D56ACBC}"/>
              </a:ext>
            </a:extLst>
          </p:cNvPr>
          <p:cNvSpPr>
            <a:spLocks noGrp="1"/>
          </p:cNvSpPr>
          <p:nvPr>
            <p:ph type="body" sz="quarter" idx="21"/>
          </p:nvPr>
        </p:nvSpPr>
        <p:spPr>
          <a:xfrm>
            <a:off x="5346000"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32" name="Espace réservé du texte 1">
            <a:extLst>
              <a:ext uri="{FF2B5EF4-FFF2-40B4-BE49-F238E27FC236}">
                <a16:creationId xmlns:a16="http://schemas.microsoft.com/office/drawing/2014/main" id="{BD6AAA97-755D-40DC-9159-3AF393AA2BEC}"/>
              </a:ext>
            </a:extLst>
          </p:cNvPr>
          <p:cNvSpPr>
            <a:spLocks noGrp="1"/>
          </p:cNvSpPr>
          <p:nvPr>
            <p:ph type="body" idx="22" hasCustomPrompt="1"/>
          </p:nvPr>
        </p:nvSpPr>
        <p:spPr>
          <a:xfrm>
            <a:off x="8097855"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06</a:t>
            </a:r>
          </a:p>
        </p:txBody>
      </p:sp>
      <p:sp>
        <p:nvSpPr>
          <p:cNvPr id="33" name="Espace réservé du texte 2">
            <a:extLst>
              <a:ext uri="{FF2B5EF4-FFF2-40B4-BE49-F238E27FC236}">
                <a16:creationId xmlns:a16="http://schemas.microsoft.com/office/drawing/2014/main" id="{F6AA69BB-FE81-47A7-9178-8F577AA2B66B}"/>
              </a:ext>
            </a:extLst>
          </p:cNvPr>
          <p:cNvSpPr>
            <a:spLocks noGrp="1"/>
          </p:cNvSpPr>
          <p:nvPr>
            <p:ph type="body" sz="quarter" idx="23"/>
          </p:nvPr>
        </p:nvSpPr>
        <p:spPr>
          <a:xfrm>
            <a:off x="9108301"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Tree>
    <p:extLst>
      <p:ext uri="{BB962C8B-B14F-4D97-AF65-F5344CB8AC3E}">
        <p14:creationId xmlns:p14="http://schemas.microsoft.com/office/powerpoint/2010/main" val="413827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F3649C-A6A2-4932-971F-273CC2D59810}"/>
              </a:ext>
            </a:extLst>
          </p:cNvPr>
          <p:cNvSpPr>
            <a:spLocks noGrp="1"/>
          </p:cNvSpPr>
          <p:nvPr>
            <p:ph type="dt" sz="half" idx="10"/>
          </p:nvPr>
        </p:nvSpPr>
        <p:spPr/>
        <p:txBody>
          <a:bodyPr/>
          <a:lstStyle/>
          <a:p>
            <a:fld id="{6576D5AA-C194-4DA8-AC2C-0E4B91EC4C9A}" type="datetime1">
              <a:rPr lang="fr-FR" smtClean="0"/>
              <a:t>10/07/2023</a:t>
            </a:fld>
            <a:endParaRPr lang="fr-FR"/>
          </a:p>
        </p:txBody>
      </p:sp>
      <p:sp>
        <p:nvSpPr>
          <p:cNvPr id="3" name="Espace réservé du pied de page 2">
            <a:extLst>
              <a:ext uri="{FF2B5EF4-FFF2-40B4-BE49-F238E27FC236}">
                <a16:creationId xmlns:a16="http://schemas.microsoft.com/office/drawing/2014/main" id="{E236DDAC-B829-4304-A376-22AAEAADD6A9}"/>
              </a:ext>
            </a:extLst>
          </p:cNvPr>
          <p:cNvSpPr>
            <a:spLocks noGrp="1"/>
          </p:cNvSpPr>
          <p:nvPr>
            <p:ph type="ftr" sz="quarter" idx="11"/>
          </p:nvPr>
        </p:nvSpPr>
        <p:spPr/>
        <p:txBody>
          <a:bodyPr/>
          <a:lstStyle/>
          <a:p>
            <a:r>
              <a:rPr lang="fr-FR"/>
              <a:t>Pied de page de la présentation | Décembre 2018 |</a:t>
            </a:r>
          </a:p>
        </p:txBody>
      </p:sp>
      <p:sp>
        <p:nvSpPr>
          <p:cNvPr id="4" name="Espace réservé du numéro de diapositive 3">
            <a:extLst>
              <a:ext uri="{FF2B5EF4-FFF2-40B4-BE49-F238E27FC236}">
                <a16:creationId xmlns:a16="http://schemas.microsoft.com/office/drawing/2014/main" id="{81E28BE3-7450-424D-94C0-927601716AF2}"/>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7" name="Espace réservé pour une image  2">
            <a:extLst>
              <a:ext uri="{FF2B5EF4-FFF2-40B4-BE49-F238E27FC236}">
                <a16:creationId xmlns:a16="http://schemas.microsoft.com/office/drawing/2014/main" id="{CE97E421-9E9C-4E00-98BD-C089CD74EB4D}"/>
              </a:ext>
            </a:extLst>
          </p:cNvPr>
          <p:cNvSpPr>
            <a:spLocks noGrp="1"/>
          </p:cNvSpPr>
          <p:nvPr>
            <p:ph type="pic" idx="1"/>
          </p:nvPr>
        </p:nvSpPr>
        <p:spPr>
          <a:xfrm>
            <a:off x="684000" y="683999"/>
            <a:ext cx="10825200" cy="5490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Tree>
    <p:extLst>
      <p:ext uri="{BB962C8B-B14F-4D97-AF65-F5344CB8AC3E}">
        <p14:creationId xmlns:p14="http://schemas.microsoft.com/office/powerpoint/2010/main" val="182642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Fi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593180" y="3233455"/>
            <a:ext cx="10912419" cy="1800000"/>
          </a:xfrm>
        </p:spPr>
        <p:txBody>
          <a:bodyPr anchor="ctr"/>
          <a:lstStyle>
            <a:lvl1pPr>
              <a:defRPr sz="3500"/>
            </a:lvl1pPr>
          </a:lstStyle>
          <a:p>
            <a:r>
              <a:rPr lang="fr-FR" smtClean="0"/>
              <a:t>Modifiez le style du titre</a:t>
            </a:r>
            <a:endParaRPr lang="fr-FR" dirty="0"/>
          </a:p>
        </p:txBody>
      </p:sp>
      <p:cxnSp>
        <p:nvCxnSpPr>
          <p:cNvPr id="8" name="Connecteur droit 7">
            <a:extLst>
              <a:ext uri="{FF2B5EF4-FFF2-40B4-BE49-F238E27FC236}">
                <a16:creationId xmlns:a16="http://schemas.microsoft.com/office/drawing/2014/main" id="{3F388440-4500-4C20-AC17-72F465DBE225}"/>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169A56B3-8EAD-4F3A-86F8-7C6D0F3CF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35204243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DC8D4954-787C-4048-99BF-755F645CEA08}" type="datetime1">
              <a:rPr lang="fr-FR" smtClean="0"/>
              <a:t>10/07/2023</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Pied de page de la présentation | Décembre 2018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3717"/>
            <a:ext cx="10800000" cy="3960000"/>
          </a:xfrm>
        </p:spPr>
        <p:txBody>
          <a:bodyPr/>
          <a:lstStyle>
            <a:lvl1pPr>
              <a:lnSpc>
                <a:spcPct val="130000"/>
              </a:lnSpc>
              <a:defRPr sz="1400">
                <a:solidFill>
                  <a:schemeClr val="tx1"/>
                </a:solidFill>
              </a:defRPr>
            </a:lvl1pPr>
            <a:lvl2pPr marL="0" indent="179388">
              <a:lnSpc>
                <a:spcPct val="130000"/>
              </a:lnSpc>
              <a:buClr>
                <a:schemeClr val="tx1"/>
              </a:buClr>
              <a:defRPr sz="1400"/>
            </a:lvl2pPr>
            <a:lvl3pPr marL="216000" indent="109538">
              <a:lnSpc>
                <a:spcPct val="130000"/>
              </a:lnSpc>
              <a:spcBef>
                <a:spcPts val="300"/>
              </a:spcBef>
              <a:defRPr sz="1400">
                <a:solidFill>
                  <a:schemeClr val="tx1"/>
                </a:solidFill>
              </a:defRPr>
            </a:lvl3pPr>
            <a:lvl4pPr marL="360000" indent="126000">
              <a:lnSpc>
                <a:spcPct val="130000"/>
              </a:lnSpc>
              <a:spcBef>
                <a:spcPts val="300"/>
              </a:spcBef>
              <a:defRPr sz="1400">
                <a:solidFill>
                  <a:schemeClr val="tx1"/>
                </a:solidFill>
              </a:defRPr>
            </a:lvl4pPr>
            <a:lvl5pPr marL="360000" indent="0">
              <a:lnSpc>
                <a:spcPct val="130000"/>
              </a:lnSpc>
              <a:spcBef>
                <a:spcPts val="300"/>
              </a:spcBef>
              <a:defRPr sz="14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94729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verture avec fond bleu anthracit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50079" y="1795927"/>
            <a:ext cx="4320000" cy="3240000"/>
          </a:xfrm>
        </p:spPr>
        <p:txBody>
          <a:bodyPr anchor="t"/>
          <a:lstStyle>
            <a:lvl1pPr algn="l">
              <a:lnSpc>
                <a:spcPct val="115000"/>
              </a:lnSpc>
              <a:defRPr sz="20000">
                <a:solidFill>
                  <a:schemeClr val="tx1"/>
                </a:solidFill>
              </a:defRPr>
            </a:lvl1pPr>
          </a:lstStyle>
          <a:p>
            <a:r>
              <a:rPr lang="fr-FR" dirty="0"/>
              <a:t>01</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473146" y="2526858"/>
            <a:ext cx="7236872" cy="1440000"/>
          </a:xfrm>
        </p:spPr>
        <p:txBody>
          <a:bodyPr anchor="t"/>
          <a:lstStyle>
            <a:lvl1pPr marL="0" indent="0" algn="l">
              <a:lnSpc>
                <a:spcPct val="135000"/>
              </a:lnSpc>
              <a:buNone/>
              <a:defRPr sz="29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2" name="Espace réservé du texte 2">
            <a:extLst>
              <a:ext uri="{FF2B5EF4-FFF2-40B4-BE49-F238E27FC236}">
                <a16:creationId xmlns:a16="http://schemas.microsoft.com/office/drawing/2014/main" id="{1804ABAE-D1B5-49C1-BC81-DA26BA538614}"/>
              </a:ext>
            </a:extLst>
          </p:cNvPr>
          <p:cNvSpPr>
            <a:spLocks noGrp="1"/>
          </p:cNvSpPr>
          <p:nvPr>
            <p:ph type="body" idx="13"/>
          </p:nvPr>
        </p:nvSpPr>
        <p:spPr>
          <a:xfrm>
            <a:off x="4473145" y="4126553"/>
            <a:ext cx="7236872" cy="72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1952311779"/>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A114EBE-9190-4FA5-B6C9-1339DD9D096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3699683" y="6371431"/>
            <a:ext cx="1440000" cy="252000"/>
          </a:xfrm>
          <a:prstGeom prst="rect">
            <a:avLst/>
          </a:prstGeom>
        </p:spPr>
        <p:txBody>
          <a:bodyPr vert="horz" lIns="91440" tIns="45720" rIns="91440" bIns="45720" rtlCol="0" anchor="ctr">
            <a:noAutofit/>
          </a:bodyPr>
          <a:lstStyle>
            <a:lvl1pPr algn="l">
              <a:lnSpc>
                <a:spcPct val="115000"/>
              </a:lnSpc>
              <a:defRPr sz="1000" b="0">
                <a:solidFill>
                  <a:schemeClr val="tx1"/>
                </a:solidFill>
              </a:defRPr>
            </a:lvl1pPr>
          </a:lstStyle>
          <a:p>
            <a:fld id="{23F40A34-7E66-495A-9E06-3B17F2BD1020}" type="datetime1">
              <a:rPr lang="fr-FR" smtClean="0"/>
              <a:pPr/>
              <a:t>10/07/2023</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5284800" y="6371431"/>
            <a:ext cx="612000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a:t>Pied de page de la présentation | Décembre 2018 |</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052896" y="6371431"/>
            <a:ext cx="540000"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cxnSp>
        <p:nvCxnSpPr>
          <p:cNvPr id="9" name="Connecteur droit 8">
            <a:extLst>
              <a:ext uri="{FF2B5EF4-FFF2-40B4-BE49-F238E27FC236}">
                <a16:creationId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9547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9" r:id="rId8"/>
  </p:sldLayoutIdLst>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30000"/>
        </a:lnSpc>
        <a:spcBef>
          <a:spcPts val="2400"/>
        </a:spcBef>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A32810D-9C38-450F-B140-82ECD0650B8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3699683" y="6371431"/>
            <a:ext cx="1440000" cy="252000"/>
          </a:xfrm>
          <a:prstGeom prst="rect">
            <a:avLst/>
          </a:prstGeom>
        </p:spPr>
        <p:txBody>
          <a:bodyPr vert="horz" lIns="91440" tIns="45720" rIns="91440" bIns="45720" rtlCol="0" anchor="ctr">
            <a:noAutofit/>
          </a:bodyPr>
          <a:lstStyle>
            <a:lvl1pPr algn="l">
              <a:lnSpc>
                <a:spcPct val="115000"/>
              </a:lnSpc>
              <a:defRPr sz="1000" b="0">
                <a:solidFill>
                  <a:schemeClr val="tx1"/>
                </a:solidFill>
              </a:defRPr>
            </a:lvl1pPr>
          </a:lstStyle>
          <a:p>
            <a:fld id="{23F40A34-7E66-495A-9E06-3B17F2BD1020}" type="datetime1">
              <a:rPr lang="fr-FR" smtClean="0"/>
              <a:pPr/>
              <a:t>10/07/2023</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5284800" y="6371431"/>
            <a:ext cx="612000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a:t>Pied de page de la présentation | Décembre 2018 |</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052896" y="6371431"/>
            <a:ext cx="540000"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cxnSp>
        <p:nvCxnSpPr>
          <p:cNvPr id="9" name="Connecteur droit 8">
            <a:extLst>
              <a:ext uri="{FF2B5EF4-FFF2-40B4-BE49-F238E27FC236}">
                <a16:creationId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01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22.jfif"/></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image" Target="../media/image23.gif"/></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10.xml"/><Relationship Id="rId6" Type="http://schemas.openxmlformats.org/officeDocument/2006/relationships/image" Target="../media/image23.gif"/><Relationship Id="rId5" Type="http://schemas.openxmlformats.org/officeDocument/2006/relationships/image" Target="../media/image15.png"/><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2.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jpe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13.PNG"/><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8.jpeg"/></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1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3" name="Titre 2"/>
          <p:cNvSpPr>
            <a:spLocks noGrp="1"/>
          </p:cNvSpPr>
          <p:nvPr>
            <p:ph type="ctrTitle"/>
          </p:nvPr>
        </p:nvSpPr>
        <p:spPr>
          <a:xfrm>
            <a:off x="696600" y="3094546"/>
            <a:ext cx="10800000" cy="1020095"/>
          </a:xfrm>
        </p:spPr>
        <p:txBody>
          <a:bodyPr/>
          <a:lstStyle/>
          <a:p>
            <a:pPr algn="ctr"/>
            <a:r>
              <a:rPr lang="fr-FR" dirty="0" smtClean="0">
                <a:solidFill>
                  <a:schemeClr val="tx2">
                    <a:lumMod val="90000"/>
                    <a:lumOff val="10000"/>
                  </a:schemeClr>
                </a:solidFill>
              </a:rPr>
              <a:t>Acte 2 du PACTE de lutte contre l’exclusion</a:t>
            </a:r>
            <a:br>
              <a:rPr lang="fr-FR" dirty="0" smtClean="0">
                <a:solidFill>
                  <a:schemeClr val="tx2">
                    <a:lumMod val="90000"/>
                    <a:lumOff val="10000"/>
                  </a:schemeClr>
                </a:solidFill>
              </a:rPr>
            </a:br>
            <a:r>
              <a:rPr lang="fr-FR" dirty="0" smtClean="0">
                <a:solidFill>
                  <a:schemeClr val="tx2">
                    <a:lumMod val="90000"/>
                    <a:lumOff val="10000"/>
                  </a:schemeClr>
                </a:solidFill>
              </a:rPr>
              <a:t/>
            </a:r>
            <a:br>
              <a:rPr lang="fr-FR" dirty="0" smtClean="0">
                <a:solidFill>
                  <a:schemeClr val="tx2">
                    <a:lumMod val="90000"/>
                    <a:lumOff val="10000"/>
                  </a:schemeClr>
                </a:solidFill>
              </a:rPr>
            </a:br>
            <a:r>
              <a:rPr lang="fr-FR" dirty="0" smtClean="0">
                <a:solidFill>
                  <a:schemeClr val="tx2">
                    <a:lumMod val="90000"/>
                    <a:lumOff val="10000"/>
                  </a:schemeClr>
                </a:solidFill>
              </a:rPr>
              <a:t/>
            </a:r>
            <a:br>
              <a:rPr lang="fr-FR" dirty="0" smtClean="0">
                <a:solidFill>
                  <a:schemeClr val="tx2">
                    <a:lumMod val="90000"/>
                    <a:lumOff val="10000"/>
                  </a:schemeClr>
                </a:solidFill>
              </a:rPr>
            </a:br>
            <a:endParaRPr lang="fr-FR" dirty="0">
              <a:solidFill>
                <a:schemeClr val="tx2">
                  <a:lumMod val="90000"/>
                  <a:lumOff val="10000"/>
                </a:schemeClr>
              </a:solidFill>
            </a:endParaRPr>
          </a:p>
        </p:txBody>
      </p:sp>
      <p:sp>
        <p:nvSpPr>
          <p:cNvPr id="2" name="ZoneTexte 1"/>
          <p:cNvSpPr txBox="1"/>
          <p:nvPr/>
        </p:nvSpPr>
        <p:spPr>
          <a:xfrm>
            <a:off x="8125909" y="5892795"/>
            <a:ext cx="2722220" cy="646331"/>
          </a:xfrm>
          <a:prstGeom prst="rect">
            <a:avLst/>
          </a:prstGeom>
          <a:noFill/>
        </p:spPr>
        <p:txBody>
          <a:bodyPr wrap="none" rtlCol="0">
            <a:spAutoFit/>
          </a:bodyPr>
          <a:lstStyle/>
          <a:p>
            <a:pPr algn="ctr"/>
            <a:r>
              <a:rPr lang="fr-FR" b="1" dirty="0" smtClean="0">
                <a:solidFill>
                  <a:schemeClr val="tx2">
                    <a:lumMod val="90000"/>
                    <a:lumOff val="10000"/>
                  </a:schemeClr>
                </a:solidFill>
              </a:rPr>
              <a:t>Bilan et perspectives</a:t>
            </a:r>
          </a:p>
          <a:p>
            <a:pPr algn="ctr"/>
            <a:r>
              <a:rPr lang="fr-FR" b="1" dirty="0" smtClean="0">
                <a:solidFill>
                  <a:schemeClr val="tx2">
                    <a:lumMod val="90000"/>
                    <a:lumOff val="10000"/>
                  </a:schemeClr>
                </a:solidFill>
              </a:rPr>
              <a:t>Année 1</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3840281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56778"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2 : Encourager la participation active de toutes et tous à la lutte contre l’exclusion </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2263370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11</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a:solidFill>
                  <a:srgbClr val="ED8B55"/>
                </a:solidFill>
                <a:latin typeface="Montserrat"/>
              </a:rPr>
              <a:t>6</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Réaliser un état des lieux et une</a:t>
            </a:r>
            <a:r>
              <a:rPr kumimoji="0" lang="fr-FR" sz="1800" b="1" i="0" u="none" strike="noStrike" kern="1200" cap="none" spc="0" normalizeH="0" noProof="0" dirty="0" smtClean="0">
                <a:ln>
                  <a:noFill/>
                </a:ln>
                <a:solidFill>
                  <a:srgbClr val="ED8B55"/>
                </a:solidFill>
                <a:effectLst/>
                <a:uLnTx/>
                <a:uFillTx/>
                <a:latin typeface="Montserrat"/>
                <a:ea typeface="+mj-ea"/>
                <a:cs typeface="+mj-cs"/>
              </a:rPr>
              <a:t> recherche sur la participation à Paris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96679" y="2212318"/>
            <a:ext cx="5501012" cy="3139321"/>
          </a:xfrm>
          <a:prstGeom prst="rect">
            <a:avLst/>
          </a:prstGeom>
        </p:spPr>
        <p:txBody>
          <a:bodyPr wrap="square">
            <a:spAutoFit/>
          </a:bodyPr>
          <a:lstStyle/>
          <a:p>
            <a:pPr marL="228600" lvl="0" indent="-228600" algn="just">
              <a:buAutoNum type="arabicPeriod"/>
              <a:defRPr/>
            </a:pPr>
            <a:r>
              <a:rPr lang="fr-FR" sz="1100" dirty="0">
                <a:solidFill>
                  <a:srgbClr val="002060"/>
                </a:solidFill>
              </a:rPr>
              <a:t>Réaliser un état des lieux des instances de participation des </a:t>
            </a:r>
            <a:r>
              <a:rPr lang="fr-FR" sz="1100" dirty="0" smtClean="0">
                <a:solidFill>
                  <a:srgbClr val="002060"/>
                </a:solidFill>
              </a:rPr>
              <a:t>personnes </a:t>
            </a:r>
            <a:r>
              <a:rPr lang="fr-FR" sz="1100" dirty="0">
                <a:solidFill>
                  <a:srgbClr val="002060"/>
                </a:solidFill>
              </a:rPr>
              <a:t>précaires ou en situation d’exclusion sociale sur le territoire parisien</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a:solidFill>
                  <a:srgbClr val="002060"/>
                </a:solidFill>
              </a:rPr>
              <a:t>Entreprendre une recherche-action sur les déterminants de la </a:t>
            </a:r>
            <a:r>
              <a:rPr lang="fr-FR" sz="1100" dirty="0" smtClean="0">
                <a:solidFill>
                  <a:srgbClr val="002060"/>
                </a:solidFill>
              </a:rPr>
              <a:t>             participation pour </a:t>
            </a:r>
            <a:r>
              <a:rPr lang="fr-FR" sz="1100" dirty="0">
                <a:solidFill>
                  <a:srgbClr val="002060"/>
                </a:solidFill>
              </a:rPr>
              <a:t>comprendre quels profils s’impliquent, à quels moments des parcours et avec quelles motivations.</a:t>
            </a: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Partager avec </a:t>
            </a:r>
            <a:r>
              <a:rPr lang="fr-FR" sz="1100" dirty="0">
                <a:solidFill>
                  <a:srgbClr val="002060"/>
                </a:solidFill>
              </a:rPr>
              <a:t>les acteurs impliqués dans la recherche-action </a:t>
            </a:r>
            <a:r>
              <a:rPr lang="fr-FR" sz="1100" dirty="0" smtClean="0">
                <a:solidFill>
                  <a:srgbClr val="002060"/>
                </a:solidFill>
              </a:rPr>
              <a:t>envisagée les </a:t>
            </a:r>
            <a:r>
              <a:rPr lang="fr-FR" sz="1100" dirty="0">
                <a:solidFill>
                  <a:srgbClr val="002060"/>
                </a:solidFill>
              </a:rPr>
              <a:t>résultats de l’enquête « Résilience, convivialité et solidarités de proximité » portée notamment par la Ville de Paris, afin de pouvoir capitaliser sur ses </a:t>
            </a:r>
            <a:r>
              <a:rPr lang="fr-FR" sz="1100" dirty="0" smtClean="0">
                <a:solidFill>
                  <a:srgbClr val="002060"/>
                </a:solidFill>
              </a:rPr>
              <a:t>enseignements,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Co </a:t>
            </a:r>
            <a:r>
              <a:rPr lang="fr-FR" sz="1100" dirty="0">
                <a:solidFill>
                  <a:srgbClr val="002060"/>
                </a:solidFill>
              </a:rPr>
              <a:t>construire une cartographie fine des initiatives de convivialité et de solidarité de </a:t>
            </a:r>
            <a:r>
              <a:rPr lang="fr-FR" sz="1100" dirty="0" smtClean="0">
                <a:solidFill>
                  <a:srgbClr val="002060"/>
                </a:solidFill>
              </a:rPr>
              <a:t>proximité dans </a:t>
            </a:r>
            <a:r>
              <a:rPr lang="fr-FR" sz="1100" dirty="0">
                <a:solidFill>
                  <a:srgbClr val="002060"/>
                </a:solidFill>
              </a:rPr>
              <a:t>l’état des lieux relatif aux instances de participation des personnes précaires ou en situation d’exclusion sociale sur le territoire parisien</a:t>
            </a:r>
            <a:r>
              <a:rPr lang="fr-FR" sz="1100" dirty="0" smtClean="0">
                <a:solidFill>
                  <a:srgbClr val="002060"/>
                </a:solidFill>
              </a:rPr>
              <a:t>.</a:t>
            </a:r>
          </a:p>
          <a:p>
            <a:pPr marL="228600" lvl="0" indent="-228600">
              <a:buAutoNum type="arabicPeriod"/>
              <a:defRPr/>
            </a:pPr>
            <a:endParaRPr lang="fr-FR" sz="1100" dirty="0" smtClean="0">
              <a:solidFill>
                <a:srgbClr val="002060"/>
              </a:solidFill>
            </a:endParaRPr>
          </a:p>
          <a:p>
            <a:pPr lvl="0">
              <a:defRPr/>
            </a:pPr>
            <a:r>
              <a:rPr lang="fr-FR" sz="1100" dirty="0" smtClean="0">
                <a:solidFill>
                  <a:srgbClr val="002060"/>
                </a:solidFill>
              </a:rPr>
              <a:t> </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1446550"/>
          </a:xfrm>
          <a:prstGeom prst="rect">
            <a:avLst/>
          </a:prstGeom>
        </p:spPr>
        <p:txBody>
          <a:bodyPr wrap="square">
            <a:spAutoFit/>
          </a:bodyPr>
          <a:lstStyle/>
          <a:p>
            <a:pPr algn="just">
              <a:defRPr/>
            </a:pPr>
            <a:endParaRPr lang="fr-FR" sz="1100" dirty="0">
              <a:solidFill>
                <a:srgbClr val="071F32">
                  <a:lumMod val="90000"/>
                  <a:lumOff val="10000"/>
                </a:srgbClr>
              </a:solidFill>
            </a:endParaRPr>
          </a:p>
          <a:p>
            <a:pPr algn="just">
              <a:defRPr/>
            </a:pPr>
            <a:r>
              <a:rPr lang="fr-FR" sz="1100" dirty="0" smtClean="0">
                <a:solidFill>
                  <a:srgbClr val="002060"/>
                </a:solidFill>
              </a:rPr>
              <a:t>Organisation </a:t>
            </a:r>
            <a:r>
              <a:rPr lang="fr-FR" sz="1100" dirty="0">
                <a:solidFill>
                  <a:srgbClr val="002060"/>
                </a:solidFill>
              </a:rPr>
              <a:t>d’une rencontre du groupe de travail pour affiner les résultats de </a:t>
            </a:r>
            <a:r>
              <a:rPr lang="fr-FR" sz="1100" dirty="0" smtClean="0">
                <a:solidFill>
                  <a:srgbClr val="002060"/>
                </a:solidFill>
              </a:rPr>
              <a:t>l’enquête.</a:t>
            </a:r>
            <a:endParaRPr lang="fr-FR" sz="1100" dirty="0">
              <a:solidFill>
                <a:srgbClr val="002060"/>
              </a:solidFill>
            </a:endParaRPr>
          </a:p>
          <a:p>
            <a:pPr lvl="0" algn="just">
              <a:defRPr/>
            </a:pPr>
            <a:endParaRPr lang="fr-FR" sz="1100" b="1" dirty="0" smtClean="0">
              <a:solidFill>
                <a:srgbClr val="002060"/>
              </a:solidFill>
            </a:endParaRPr>
          </a:p>
          <a:p>
            <a:pPr lvl="0" algn="just">
              <a:defRPr/>
            </a:pPr>
            <a:r>
              <a:rPr lang="fr-FR" sz="1100" b="1" dirty="0" smtClean="0">
                <a:solidFill>
                  <a:srgbClr val="002060"/>
                </a:solidFill>
              </a:rPr>
              <a:t>Participation active à la phase qualitative de la recherche action du GIS </a:t>
            </a:r>
            <a:r>
              <a:rPr lang="fr-FR" sz="1100" b="1" dirty="0" err="1" smtClean="0">
                <a:solidFill>
                  <a:srgbClr val="002060"/>
                </a:solidFill>
              </a:rPr>
              <a:t>Metis</a:t>
            </a:r>
            <a:r>
              <a:rPr lang="fr-FR" sz="1100" b="1" dirty="0" smtClean="0">
                <a:solidFill>
                  <a:srgbClr val="002060"/>
                </a:solidFill>
              </a:rPr>
              <a:t>. Pour ce faire, rédaction d’une convention de partenariat entre l’Observatoire de la DSOL et le GIS </a:t>
            </a:r>
            <a:r>
              <a:rPr lang="fr-FR" sz="1100" b="1" dirty="0" err="1" smtClean="0">
                <a:solidFill>
                  <a:srgbClr val="002060"/>
                </a:solidFill>
              </a:rPr>
              <a:t>Metis</a:t>
            </a:r>
            <a:r>
              <a:rPr lang="fr-FR" sz="1100" b="1" dirty="0" smtClean="0">
                <a:solidFill>
                  <a:srgbClr val="002060"/>
                </a:solidFill>
              </a:rPr>
              <a:t>. </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938719"/>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smtClean="0">
                <a:solidFill>
                  <a:srgbClr val="002060"/>
                </a:solidFill>
              </a:rPr>
              <a:t>Réalisation d’un </a:t>
            </a:r>
            <a:r>
              <a:rPr lang="fr-FR" sz="1100" b="1" dirty="0" smtClean="0">
                <a:solidFill>
                  <a:srgbClr val="002060"/>
                </a:solidFill>
              </a:rPr>
              <a:t>recensement des instances de participation </a:t>
            </a:r>
            <a:r>
              <a:rPr lang="fr-FR" sz="1100" dirty="0" smtClean="0">
                <a:solidFill>
                  <a:srgbClr val="002060"/>
                </a:solidFill>
              </a:rPr>
              <a:t>: 115 réponses par 47 associations et 68 structures DSOL. </a:t>
            </a:r>
          </a:p>
          <a:p>
            <a:pPr marL="171450" lvl="0" indent="-171450" algn="just">
              <a:buFontTx/>
              <a:buChar char="-"/>
              <a:defRPr/>
            </a:pPr>
            <a:endParaRPr lang="fr-FR" sz="1100" dirty="0">
              <a:solidFill>
                <a:srgbClr val="002060"/>
              </a:solidFill>
            </a:endParaRPr>
          </a:p>
          <a:p>
            <a:pPr marL="171450" lvl="0" indent="-171450" algn="just">
              <a:buFontTx/>
              <a:buChar char="-"/>
              <a:defRPr/>
            </a:pPr>
            <a:endParaRPr lang="fr-FR" sz="1100" dirty="0">
              <a:solidFill>
                <a:srgbClr val="FF000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5" name="Ellipse 14"/>
          <p:cNvSpPr/>
          <p:nvPr/>
        </p:nvSpPr>
        <p:spPr>
          <a:xfrm>
            <a:off x="5739212" y="2869453"/>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739212" y="352692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739212" y="430818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85047" y="1004552"/>
            <a:ext cx="5025862" cy="253916"/>
          </a:xfrm>
          <a:prstGeom prst="rect">
            <a:avLst/>
          </a:prstGeom>
          <a:noFill/>
          <a:ln w="19050">
            <a:noFill/>
          </a:ln>
        </p:spPr>
        <p:txBody>
          <a:bodyPr wrap="square" rtlCol="0">
            <a:spAutoFit/>
          </a:bodyPr>
          <a:lstStyle/>
          <a:p>
            <a:r>
              <a:rPr lang="fr-FR" sz="1050" b="1" dirty="0" smtClean="0">
                <a:solidFill>
                  <a:srgbClr val="126F67"/>
                </a:solidFill>
              </a:rPr>
              <a:t>Pilotes d’action : Michaël Champain et Charlotte Miot (Ville de Paris</a:t>
            </a:r>
            <a:r>
              <a:rPr lang="fr-FR" sz="1050" b="1" dirty="0">
                <a:solidFill>
                  <a:srgbClr val="126F67"/>
                </a:solidFill>
              </a:rPr>
              <a:t>)  </a:t>
            </a:r>
          </a:p>
        </p:txBody>
      </p:sp>
      <p:pic>
        <p:nvPicPr>
          <p:cNvPr id="13" name="Imag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09325" y="870349"/>
            <a:ext cx="529887" cy="482954"/>
          </a:xfrm>
          <a:prstGeom prst="rect">
            <a:avLst/>
          </a:prstGeom>
        </p:spPr>
      </p:pic>
      <p:sp>
        <p:nvSpPr>
          <p:cNvPr id="21" name="Ellipse 20"/>
          <p:cNvSpPr/>
          <p:nvPr/>
        </p:nvSpPr>
        <p:spPr>
          <a:xfrm>
            <a:off x="5739212" y="2276220"/>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07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56778"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3 : Développer et partager la connaissance sur l’exclusion sociale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897645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Créer deux modules de formation</a:t>
            </a:r>
            <a:r>
              <a:rPr kumimoji="0" lang="fr-FR" sz="1800" b="1" i="0" u="none" strike="noStrike" kern="1200" cap="none" spc="0" normalizeH="0" noProof="0" dirty="0" smtClean="0">
                <a:ln>
                  <a:noFill/>
                </a:ln>
                <a:solidFill>
                  <a:srgbClr val="ED8B55"/>
                </a:solidFill>
                <a:effectLst/>
                <a:uLnTx/>
                <a:uFillTx/>
                <a:latin typeface="Montserrat"/>
                <a:ea typeface="+mj-ea"/>
                <a:cs typeface="+mj-cs"/>
              </a:rPr>
              <a:t> sur l’identification des fragilités en santé et des fragilités sociales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816429"/>
          </a:xfrm>
          <a:prstGeom prst="rect">
            <a:avLst/>
          </a:prstGeom>
        </p:spPr>
        <p:txBody>
          <a:bodyPr wrap="square">
            <a:spAutoFit/>
          </a:bodyPr>
          <a:lstStyle/>
          <a:p>
            <a:pPr marL="228600" lvl="0" indent="-228600" algn="just">
              <a:buAutoNum type="arabicPeriod"/>
              <a:defRPr/>
            </a:pPr>
            <a:r>
              <a:rPr lang="fr-FR" sz="1100" dirty="0">
                <a:solidFill>
                  <a:srgbClr val="002060"/>
                </a:solidFill>
              </a:rPr>
              <a:t>Créer un module de formation portant sur l’identification des </a:t>
            </a:r>
            <a:r>
              <a:rPr lang="fr-FR" sz="1100" dirty="0" smtClean="0">
                <a:solidFill>
                  <a:srgbClr val="002060"/>
                </a:solidFill>
              </a:rPr>
              <a:t>fragilités </a:t>
            </a:r>
            <a:r>
              <a:rPr lang="fr-FR" sz="1100" dirty="0">
                <a:solidFill>
                  <a:srgbClr val="002060"/>
                </a:solidFill>
              </a:rPr>
              <a:t>en santé pour les travailleurs </a:t>
            </a:r>
            <a:r>
              <a:rPr lang="fr-FR" sz="1100" dirty="0" smtClean="0">
                <a:solidFill>
                  <a:srgbClr val="002060"/>
                </a:solidFill>
              </a:rPr>
              <a:t>sociaux et </a:t>
            </a:r>
            <a:r>
              <a:rPr lang="fr-FR" sz="1100" dirty="0">
                <a:solidFill>
                  <a:srgbClr val="002060"/>
                </a:solidFill>
              </a:rPr>
              <a:t>les bénévoles engagés dans le domaine </a:t>
            </a:r>
            <a:r>
              <a:rPr lang="fr-FR" sz="1100" dirty="0" smtClean="0">
                <a:solidFill>
                  <a:srgbClr val="002060"/>
                </a:solidFill>
              </a:rPr>
              <a:t>social</a:t>
            </a:r>
          </a:p>
          <a:p>
            <a:pPr marL="628650" lvl="1" indent="-171450" algn="just">
              <a:buFontTx/>
              <a:buChar char="-"/>
              <a:defRPr/>
            </a:pPr>
            <a:r>
              <a:rPr lang="fr-FR" sz="1100" dirty="0" smtClean="0">
                <a:solidFill>
                  <a:srgbClr val="002060"/>
                </a:solidFill>
              </a:rPr>
              <a:t>Élaboration </a:t>
            </a:r>
            <a:r>
              <a:rPr lang="fr-FR" sz="1100" dirty="0">
                <a:solidFill>
                  <a:srgbClr val="002060"/>
                </a:solidFill>
              </a:rPr>
              <a:t>du cahier des charges par l’école de service social de la CRAMIF en lien avec la Ville de Paris (attendus, contenus, tarification, durée</a:t>
            </a:r>
            <a:r>
              <a:rPr lang="fr-FR" sz="1100" dirty="0" smtClean="0">
                <a:solidFill>
                  <a:srgbClr val="002060"/>
                </a:solidFill>
              </a:rPr>
              <a:t>).</a:t>
            </a:r>
            <a:endParaRPr lang="fr-FR" sz="1100" dirty="0">
              <a:solidFill>
                <a:srgbClr val="002060"/>
              </a:solidFill>
            </a:endParaRPr>
          </a:p>
          <a:p>
            <a:pPr marL="628650" lvl="1" indent="-171450" algn="just">
              <a:buFontTx/>
              <a:buChar char="-"/>
              <a:defRPr/>
            </a:pPr>
            <a:r>
              <a:rPr lang="fr-FR" sz="1100" dirty="0" smtClean="0">
                <a:solidFill>
                  <a:srgbClr val="002060"/>
                </a:solidFill>
              </a:rPr>
              <a:t>Expérimentation </a:t>
            </a:r>
            <a:r>
              <a:rPr lang="fr-FR" sz="1100" dirty="0">
                <a:solidFill>
                  <a:srgbClr val="002060"/>
                </a:solidFill>
              </a:rPr>
              <a:t>de la formation auprès d’un groupe de travailleurs sociaux de la Ville de Paris, identifié par la Ville de </a:t>
            </a:r>
            <a:r>
              <a:rPr lang="fr-FR" sz="1100" dirty="0" smtClean="0">
                <a:solidFill>
                  <a:srgbClr val="002060"/>
                </a:solidFill>
              </a:rPr>
              <a:t>Paris.</a:t>
            </a:r>
          </a:p>
          <a:p>
            <a:pPr marL="628650" lvl="1" indent="-171450" algn="just">
              <a:buFontTx/>
              <a:buChar char="-"/>
              <a:defRPr/>
            </a:pPr>
            <a:r>
              <a:rPr lang="fr-FR" sz="1100" dirty="0" smtClean="0">
                <a:solidFill>
                  <a:srgbClr val="002060"/>
                </a:solidFill>
              </a:rPr>
              <a:t>Déploiement </a:t>
            </a:r>
            <a:r>
              <a:rPr lang="fr-FR" sz="1100" dirty="0">
                <a:solidFill>
                  <a:srgbClr val="002060"/>
                </a:solidFill>
              </a:rPr>
              <a:t>de la formation auprès d’autres travailleurs sociaux, de bénévoles ou de professionnels </a:t>
            </a:r>
            <a:r>
              <a:rPr lang="fr-FR" sz="1100" dirty="0" smtClean="0">
                <a:solidFill>
                  <a:srgbClr val="002060"/>
                </a:solidFill>
              </a:rPr>
              <a:t>associatifs.</a:t>
            </a:r>
          </a:p>
          <a:p>
            <a:pPr marL="228600" lvl="0" indent="-228600" algn="just">
              <a:buFont typeface="+mj-lt"/>
              <a:buAutoNum type="arabicPeriod"/>
              <a:defRPr/>
            </a:pPr>
            <a:endParaRPr lang="fr-FR" sz="1100" dirty="0">
              <a:solidFill>
                <a:srgbClr val="002060"/>
              </a:solidFill>
            </a:endParaRPr>
          </a:p>
          <a:p>
            <a:pPr marL="228600" lvl="0" indent="-228600" algn="just">
              <a:buFont typeface="+mj-lt"/>
              <a:buAutoNum type="arabicPeriod"/>
              <a:defRPr/>
            </a:pPr>
            <a:r>
              <a:rPr lang="fr-FR" sz="1100" dirty="0" smtClean="0">
                <a:solidFill>
                  <a:srgbClr val="002060"/>
                </a:solidFill>
              </a:rPr>
              <a:t>Créer </a:t>
            </a:r>
            <a:r>
              <a:rPr lang="fr-FR" sz="1100" dirty="0">
                <a:solidFill>
                  <a:srgbClr val="002060"/>
                </a:solidFill>
              </a:rPr>
              <a:t>un module de formation portant sur la sensibilisation des </a:t>
            </a:r>
            <a:r>
              <a:rPr lang="fr-FR" sz="1100" dirty="0" smtClean="0">
                <a:solidFill>
                  <a:srgbClr val="002060"/>
                </a:solidFill>
              </a:rPr>
              <a:t>professionnels </a:t>
            </a:r>
            <a:r>
              <a:rPr lang="fr-FR" sz="1100" dirty="0">
                <a:solidFill>
                  <a:srgbClr val="002060"/>
                </a:solidFill>
              </a:rPr>
              <a:t>de santé aux fragilités </a:t>
            </a:r>
            <a:r>
              <a:rPr lang="fr-FR" sz="1100" dirty="0" smtClean="0">
                <a:solidFill>
                  <a:srgbClr val="002060"/>
                </a:solidFill>
              </a:rPr>
              <a:t>sociales de </a:t>
            </a:r>
            <a:r>
              <a:rPr lang="fr-FR" sz="1100" dirty="0">
                <a:solidFill>
                  <a:srgbClr val="002060"/>
                </a:solidFill>
              </a:rPr>
              <a:t>leurs patients et aux orientations possibles vers les structures adéquates</a:t>
            </a:r>
            <a:r>
              <a:rPr lang="fr-FR" sz="1100" dirty="0" smtClean="0">
                <a:solidFill>
                  <a:srgbClr val="002060"/>
                </a:solidFill>
              </a:rPr>
              <a:t>.</a:t>
            </a:r>
          </a:p>
          <a:p>
            <a:pPr marL="628650" lvl="1" indent="-171450" algn="just">
              <a:buFontTx/>
              <a:buChar char="-"/>
              <a:defRPr/>
            </a:pPr>
            <a:r>
              <a:rPr lang="fr-FR" sz="1100" dirty="0" smtClean="0">
                <a:solidFill>
                  <a:srgbClr val="002060"/>
                </a:solidFill>
              </a:rPr>
              <a:t>Élaboration </a:t>
            </a:r>
            <a:r>
              <a:rPr lang="fr-FR" sz="1100" dirty="0">
                <a:solidFill>
                  <a:srgbClr val="002060"/>
                </a:solidFill>
              </a:rPr>
              <a:t>du cahier des charges par l’école de service social de la CRAMIF, en lien avec un groupe de médecins de centres de santé (Ville de Paris, CMS </a:t>
            </a:r>
            <a:r>
              <a:rPr lang="fr-FR" sz="1100" dirty="0" err="1">
                <a:solidFill>
                  <a:srgbClr val="002060"/>
                </a:solidFill>
              </a:rPr>
              <a:t>Cramif</a:t>
            </a:r>
            <a:r>
              <a:rPr lang="fr-FR" sz="1100" dirty="0" smtClean="0">
                <a:solidFill>
                  <a:srgbClr val="002060"/>
                </a:solidFill>
              </a:rPr>
              <a:t>).</a:t>
            </a:r>
          </a:p>
          <a:p>
            <a:pPr marL="628650" lvl="1" indent="-171450" algn="just">
              <a:buFontTx/>
              <a:buChar char="-"/>
              <a:defRPr/>
            </a:pPr>
            <a:r>
              <a:rPr lang="fr-FR" sz="1100" dirty="0" smtClean="0">
                <a:solidFill>
                  <a:srgbClr val="002060"/>
                </a:solidFill>
              </a:rPr>
              <a:t>Expérimentation </a:t>
            </a:r>
            <a:r>
              <a:rPr lang="fr-FR" sz="1100" dirty="0">
                <a:solidFill>
                  <a:srgbClr val="002060"/>
                </a:solidFill>
              </a:rPr>
              <a:t>de la formation auprès d’un groupe de médecins identifiés par la Ville de Paris et par la </a:t>
            </a:r>
            <a:r>
              <a:rPr lang="fr-FR" sz="1100" dirty="0" smtClean="0">
                <a:solidFill>
                  <a:srgbClr val="002060"/>
                </a:solidFill>
              </a:rPr>
              <a:t>CRAMIF.</a:t>
            </a:r>
          </a:p>
          <a:p>
            <a:pPr marL="628650" lvl="1" indent="-171450" algn="just">
              <a:buFontTx/>
              <a:buChar char="-"/>
              <a:defRPr/>
            </a:pPr>
            <a:r>
              <a:rPr lang="fr-FR" sz="1100" dirty="0" smtClean="0">
                <a:solidFill>
                  <a:srgbClr val="002060"/>
                </a:solidFill>
              </a:rPr>
              <a:t>Déploiement </a:t>
            </a:r>
            <a:r>
              <a:rPr lang="fr-FR" sz="1100" dirty="0">
                <a:solidFill>
                  <a:srgbClr val="002060"/>
                </a:solidFill>
              </a:rPr>
              <a:t>de la formation auprès d’autres professionnels de santé via le Développement Professionnel Continu (DPC).</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243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04158"/>
            <a:ext cx="5216616" cy="1615827"/>
          </a:xfrm>
          <a:prstGeom prst="rect">
            <a:avLst/>
          </a:prstGeom>
        </p:spPr>
        <p:txBody>
          <a:bodyPr wrap="square">
            <a:spAutoFit/>
          </a:bodyPr>
          <a:lstStyle/>
          <a:p>
            <a:pPr lvl="0" algn="just">
              <a:defRPr/>
            </a:pPr>
            <a:endParaRPr lang="fr-FR" sz="1100" b="1" dirty="0">
              <a:solidFill>
                <a:srgbClr val="002060"/>
              </a:solidFill>
            </a:endParaRPr>
          </a:p>
          <a:p>
            <a:r>
              <a:rPr lang="fr-FR" sz="1100" b="1" dirty="0">
                <a:solidFill>
                  <a:srgbClr val="002060"/>
                </a:solidFill>
              </a:rPr>
              <a:t>Promotion du module 1 en direction des travailleurs sociaux Mairie de Paris et de tous les partenaires. </a:t>
            </a:r>
            <a:endParaRPr lang="fr-FR" sz="1100" b="1" dirty="0" smtClean="0">
              <a:solidFill>
                <a:srgbClr val="002060"/>
              </a:solidFill>
            </a:endParaRPr>
          </a:p>
          <a:p>
            <a:endParaRPr lang="fr-FR" sz="1100" dirty="0">
              <a:solidFill>
                <a:srgbClr val="002060"/>
              </a:solidFill>
            </a:endParaRPr>
          </a:p>
          <a:p>
            <a:r>
              <a:rPr lang="fr-FR" sz="1100" dirty="0">
                <a:solidFill>
                  <a:srgbClr val="002060"/>
                </a:solidFill>
              </a:rPr>
              <a:t>Constitution de groupes de stagiaires de plusieurs </a:t>
            </a:r>
            <a:r>
              <a:rPr lang="fr-FR" sz="1100" dirty="0" smtClean="0">
                <a:solidFill>
                  <a:srgbClr val="002060"/>
                </a:solidFill>
              </a:rPr>
              <a:t>organismes</a:t>
            </a:r>
          </a:p>
          <a:p>
            <a:endParaRPr lang="fr-FR" sz="1100" dirty="0">
              <a:solidFill>
                <a:srgbClr val="002060"/>
              </a:solidFill>
            </a:endParaRPr>
          </a:p>
          <a:p>
            <a:r>
              <a:rPr lang="fr-FR" sz="1100" dirty="0">
                <a:solidFill>
                  <a:srgbClr val="002060"/>
                </a:solidFill>
              </a:rPr>
              <a:t>Finalisation du module 2 et sur la même base, proposition du module aux partenaires. </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069042"/>
            <a:ext cx="5493078" cy="2123658"/>
          </a:xfrm>
          <a:prstGeom prst="rect">
            <a:avLst/>
          </a:prstGeom>
        </p:spPr>
        <p:txBody>
          <a:bodyPr wrap="square">
            <a:spAutoFit/>
          </a:bodyPr>
          <a:lstStyle/>
          <a:p>
            <a:pPr lvl="0" algn="just">
              <a:defRPr/>
            </a:pPr>
            <a:r>
              <a:rPr lang="fr-FR" sz="1100" dirty="0" smtClean="0">
                <a:solidFill>
                  <a:srgbClr val="002060"/>
                </a:solidFill>
              </a:rPr>
              <a:t>Cahier des charges des formations mis en place </a:t>
            </a:r>
            <a:r>
              <a:rPr lang="fr-FR" sz="1100" dirty="0">
                <a:solidFill>
                  <a:srgbClr val="002060"/>
                </a:solidFill>
              </a:rPr>
              <a:t> </a:t>
            </a:r>
            <a:endParaRPr lang="fr-FR" sz="1100" dirty="0" smtClean="0">
              <a:solidFill>
                <a:srgbClr val="002060"/>
              </a:solidFill>
            </a:endParaRPr>
          </a:p>
          <a:p>
            <a:pPr marL="628650" lvl="1" indent="-171450" algn="just">
              <a:buFontTx/>
              <a:buChar char="-"/>
              <a:defRPr/>
            </a:pPr>
            <a:r>
              <a:rPr lang="fr-FR" sz="1100" dirty="0">
                <a:solidFill>
                  <a:srgbClr val="002060"/>
                </a:solidFill>
              </a:rPr>
              <a:t>Une formation modulaire de 2 à 4 jours pour les travailleurs sociaux (en écho aussi au plan pauvreté)</a:t>
            </a:r>
          </a:p>
          <a:p>
            <a:pPr marL="628650" lvl="1" indent="-171450" algn="just">
              <a:buFontTx/>
              <a:buChar char="-"/>
              <a:defRPr/>
            </a:pPr>
            <a:r>
              <a:rPr lang="fr-FR" sz="1100" dirty="0">
                <a:solidFill>
                  <a:srgbClr val="002060"/>
                </a:solidFill>
              </a:rPr>
              <a:t>Une formation d’1 jour pour les médecins et professionnels de santé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smtClean="0">
                <a:solidFill>
                  <a:srgbClr val="002060"/>
                </a:solidFill>
              </a:rPr>
              <a:t>Organisation de sessions test : 28 personnes formées et taux de satisfaction supérieur à 85%</a:t>
            </a:r>
          </a:p>
          <a:p>
            <a:pPr marL="171450" lvl="0" indent="-171450" algn="just">
              <a:buFontTx/>
              <a:buChar char="-"/>
              <a:defRPr/>
            </a:pPr>
            <a:endParaRPr lang="fr-FR" sz="1100" b="1" dirty="0" smtClean="0">
              <a:solidFill>
                <a:srgbClr val="002060"/>
              </a:solidFill>
            </a:endParaRPr>
          </a:p>
          <a:p>
            <a:pPr lvl="0" algn="just">
              <a:defRPr/>
            </a:pPr>
            <a:r>
              <a:rPr lang="fr-FR" sz="1100" b="1" dirty="0" smtClean="0">
                <a:solidFill>
                  <a:srgbClr val="002060"/>
                </a:solidFill>
              </a:rPr>
              <a:t>Les formations existent. Elles sont à la </a:t>
            </a:r>
            <a:r>
              <a:rPr lang="fr-FR" sz="1100" b="1" dirty="0">
                <a:solidFill>
                  <a:srgbClr val="002060"/>
                </a:solidFill>
              </a:rPr>
              <a:t>disposition des partenaires du pacte et </a:t>
            </a:r>
            <a:r>
              <a:rPr lang="fr-FR" sz="1100" b="1" dirty="0" smtClean="0">
                <a:solidFill>
                  <a:srgbClr val="002060"/>
                </a:solidFill>
              </a:rPr>
              <a:t>répondent à </a:t>
            </a:r>
            <a:r>
              <a:rPr lang="fr-FR" sz="1100" b="1" dirty="0">
                <a:solidFill>
                  <a:srgbClr val="002060"/>
                </a:solidFill>
              </a:rPr>
              <a:t>un réel besoin de partage de la dimension santé dans les approches métier des différents partenaires et acteurs. </a:t>
            </a: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44490" y="2109110"/>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44490" y="538712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3270043" cy="253916"/>
          </a:xfrm>
          <a:prstGeom prst="rect">
            <a:avLst/>
          </a:prstGeom>
          <a:noFill/>
          <a:ln w="19050">
            <a:noFill/>
          </a:ln>
        </p:spPr>
        <p:txBody>
          <a:bodyPr wrap="square" rtlCol="0">
            <a:spAutoFit/>
          </a:bodyPr>
          <a:lstStyle/>
          <a:p>
            <a:r>
              <a:rPr lang="fr-FR" sz="1050" b="1" dirty="0" smtClean="0">
                <a:solidFill>
                  <a:srgbClr val="126F67"/>
                </a:solidFill>
              </a:rPr>
              <a:t>Pilote d’action : Patricia Santerre (CRAMIF)  </a:t>
            </a:r>
            <a:endParaRPr lang="fr-FR" sz="1050" b="1" dirty="0">
              <a:solidFill>
                <a:srgbClr val="126F67"/>
              </a:solidFill>
            </a:endParaRPr>
          </a:p>
        </p:txBody>
      </p:sp>
      <p:pic>
        <p:nvPicPr>
          <p:cNvPr id="21" name="Image 20"/>
          <p:cNvPicPr>
            <a:picLocks noChangeAspect="1"/>
          </p:cNvPicPr>
          <p:nvPr/>
        </p:nvPicPr>
        <p:blipFill>
          <a:blip r:embed="rId3"/>
          <a:stretch>
            <a:fillRect/>
          </a:stretch>
        </p:blipFill>
        <p:spPr>
          <a:xfrm>
            <a:off x="3574843" y="984571"/>
            <a:ext cx="1297334" cy="390647"/>
          </a:xfrm>
          <a:prstGeom prst="rect">
            <a:avLst/>
          </a:prstGeom>
        </p:spPr>
      </p:pic>
      <p:sp>
        <p:nvSpPr>
          <p:cNvPr id="22" name="Ellipse 21"/>
          <p:cNvSpPr/>
          <p:nvPr/>
        </p:nvSpPr>
        <p:spPr>
          <a:xfrm>
            <a:off x="5544490" y="4153962"/>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4"/>
          <a:stretch>
            <a:fillRect/>
          </a:stretch>
        </p:blipFill>
        <p:spPr>
          <a:xfrm>
            <a:off x="9573155" y="539159"/>
            <a:ext cx="2416579" cy="438301"/>
          </a:xfrm>
          <a:prstGeom prst="rect">
            <a:avLst/>
          </a:prstGeom>
        </p:spPr>
      </p:pic>
    </p:spTree>
    <p:extLst>
      <p:ext uri="{BB962C8B-B14F-4D97-AF65-F5344CB8AC3E}">
        <p14:creationId xmlns:p14="http://schemas.microsoft.com/office/powerpoint/2010/main" val="523518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12</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Sensibiliser les acteurs sociaux aux principes du Logement d’abord</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308598"/>
          </a:xfrm>
          <a:prstGeom prst="rect">
            <a:avLst/>
          </a:prstGeom>
        </p:spPr>
        <p:txBody>
          <a:bodyPr wrap="square">
            <a:spAutoFit/>
          </a:bodyPr>
          <a:lstStyle/>
          <a:p>
            <a:pPr marL="228600" lvl="0" indent="-228600" algn="just">
              <a:buAutoNum type="arabicPeriod"/>
              <a:defRPr/>
            </a:pPr>
            <a:r>
              <a:rPr lang="fr-FR" sz="1100" dirty="0">
                <a:solidFill>
                  <a:srgbClr val="002060"/>
                </a:solidFill>
              </a:rPr>
              <a:t>Sensibiliser aux principes du Logement d’abord </a:t>
            </a:r>
            <a:r>
              <a:rPr lang="fr-FR" sz="1100" dirty="0" smtClean="0">
                <a:solidFill>
                  <a:srgbClr val="002060"/>
                </a:solidFill>
              </a:rPr>
              <a:t>: Acculturer </a:t>
            </a:r>
            <a:r>
              <a:rPr lang="fr-FR" sz="1100" dirty="0">
                <a:solidFill>
                  <a:srgbClr val="002060"/>
                </a:solidFill>
              </a:rPr>
              <a:t>les Commissions d’attribution des logements </a:t>
            </a:r>
            <a:r>
              <a:rPr lang="fr-FR" sz="1100" dirty="0" smtClean="0">
                <a:solidFill>
                  <a:srgbClr val="002060"/>
                </a:solidFill>
              </a:rPr>
              <a:t>et d’examen </a:t>
            </a:r>
            <a:r>
              <a:rPr lang="fr-FR" sz="1100" dirty="0">
                <a:solidFill>
                  <a:srgbClr val="002060"/>
                </a:solidFill>
              </a:rPr>
              <a:t>de (Charte des bonnes pratiques annexée à la </a:t>
            </a:r>
            <a:r>
              <a:rPr lang="fr-FR" sz="1100" dirty="0" smtClean="0">
                <a:solidFill>
                  <a:srgbClr val="002060"/>
                </a:solidFill>
              </a:rPr>
              <a:t>convention d’attribution).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Former </a:t>
            </a:r>
            <a:r>
              <a:rPr lang="fr-FR" sz="1100" dirty="0">
                <a:solidFill>
                  <a:srgbClr val="002060"/>
                </a:solidFill>
              </a:rPr>
              <a:t>aux dispositifs d’accès prioritaires au logement </a:t>
            </a:r>
            <a:r>
              <a:rPr lang="fr-FR" sz="1100" dirty="0" smtClean="0">
                <a:solidFill>
                  <a:srgbClr val="002060"/>
                </a:solidFill>
              </a:rPr>
              <a:t>: Organiser </a:t>
            </a:r>
            <a:r>
              <a:rPr lang="fr-FR" sz="1100" dirty="0">
                <a:solidFill>
                  <a:srgbClr val="002060"/>
                </a:solidFill>
              </a:rPr>
              <a:t>des formations auprès des travailleurs sociaux </a:t>
            </a:r>
            <a:r>
              <a:rPr lang="fr-FR" sz="1100" dirty="0" smtClean="0">
                <a:solidFill>
                  <a:srgbClr val="002060"/>
                </a:solidFill>
              </a:rPr>
              <a:t>pour expliciter </a:t>
            </a:r>
            <a:r>
              <a:rPr lang="fr-FR" sz="1100" dirty="0">
                <a:solidFill>
                  <a:srgbClr val="002060"/>
                </a:solidFill>
              </a:rPr>
              <a:t>les publics cibles et les procédures des dispositifs </a:t>
            </a:r>
            <a:r>
              <a:rPr lang="fr-FR" sz="1100" dirty="0" smtClean="0">
                <a:solidFill>
                  <a:srgbClr val="002060"/>
                </a:solidFill>
              </a:rPr>
              <a:t>d’accès prioritaires </a:t>
            </a:r>
            <a:r>
              <a:rPr lang="fr-FR" sz="1100" dirty="0">
                <a:solidFill>
                  <a:srgbClr val="002060"/>
                </a:solidFill>
              </a:rPr>
              <a:t>au logement social (DALO, ARPP</a:t>
            </a:r>
            <a:r>
              <a:rPr lang="fr-FR" sz="1100" dirty="0" smtClean="0">
                <a:solidFill>
                  <a:srgbClr val="002060"/>
                </a:solidFill>
              </a:rPr>
              <a:t>). Actualiser </a:t>
            </a:r>
            <a:r>
              <a:rPr lang="fr-FR" sz="1100" dirty="0">
                <a:solidFill>
                  <a:srgbClr val="002060"/>
                </a:solidFill>
              </a:rPr>
              <a:t>les guides et ressources sur ces dispositifs.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Former </a:t>
            </a:r>
            <a:r>
              <a:rPr lang="fr-FR" sz="1100" dirty="0">
                <a:solidFill>
                  <a:srgbClr val="002060"/>
                </a:solidFill>
              </a:rPr>
              <a:t>à l’accompagnement Logement d’abord </a:t>
            </a:r>
            <a:r>
              <a:rPr lang="fr-FR" sz="1100" dirty="0" smtClean="0">
                <a:solidFill>
                  <a:srgbClr val="002060"/>
                </a:solidFill>
              </a:rPr>
              <a:t>: Organiser </a:t>
            </a:r>
            <a:r>
              <a:rPr lang="fr-FR" sz="1100" dirty="0">
                <a:solidFill>
                  <a:srgbClr val="002060"/>
                </a:solidFill>
              </a:rPr>
              <a:t>des formations sur les principes du Logement d’abord </a:t>
            </a:r>
            <a:r>
              <a:rPr lang="fr-FR" sz="1100" dirty="0" smtClean="0">
                <a:solidFill>
                  <a:srgbClr val="002060"/>
                </a:solidFill>
              </a:rPr>
              <a:t>auprès des </a:t>
            </a:r>
            <a:r>
              <a:rPr lang="fr-FR" sz="1100" dirty="0">
                <a:solidFill>
                  <a:srgbClr val="002060"/>
                </a:solidFill>
              </a:rPr>
              <a:t>professionnels qui accompagnent dans le logement des </a:t>
            </a:r>
            <a:r>
              <a:rPr lang="fr-FR" sz="1100" dirty="0" smtClean="0">
                <a:solidFill>
                  <a:srgbClr val="002060"/>
                </a:solidFill>
              </a:rPr>
              <a:t>personnes précaires </a:t>
            </a:r>
            <a:r>
              <a:rPr lang="fr-FR" sz="1100" dirty="0">
                <a:solidFill>
                  <a:srgbClr val="002060"/>
                </a:solidFill>
              </a:rPr>
              <a:t>ayant un long parcours de rue (pensions de famille, </a:t>
            </a:r>
            <a:r>
              <a:rPr lang="fr-FR" sz="1100" dirty="0" smtClean="0">
                <a:solidFill>
                  <a:srgbClr val="002060"/>
                </a:solidFill>
              </a:rPr>
              <a:t>ASLL renforcé, service </a:t>
            </a:r>
            <a:r>
              <a:rPr lang="fr-FR" sz="1100" dirty="0">
                <a:solidFill>
                  <a:srgbClr val="002060"/>
                </a:solidFill>
              </a:rPr>
              <a:t>de la rue au logement).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243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04158"/>
            <a:ext cx="5216616" cy="769441"/>
          </a:xfrm>
          <a:prstGeom prst="rect">
            <a:avLst/>
          </a:prstGeom>
        </p:spPr>
        <p:txBody>
          <a:bodyPr wrap="square">
            <a:spAutoFit/>
          </a:bodyPr>
          <a:lstStyle/>
          <a:p>
            <a:pPr lvl="0" algn="just">
              <a:defRPr/>
            </a:pPr>
            <a:endParaRPr lang="fr-FR" sz="1100" dirty="0">
              <a:solidFill>
                <a:srgbClr val="002060"/>
              </a:solidFill>
            </a:endParaRPr>
          </a:p>
          <a:p>
            <a:r>
              <a:rPr lang="fr-FR" sz="1100" dirty="0">
                <a:solidFill>
                  <a:srgbClr val="002060"/>
                </a:solidFill>
              </a:rPr>
              <a:t>En 2023, la Ville de Paris poursuit cette action au travers deux grands séminaires de formation, en mai et septembre, et deux cycles de modules à la carte. </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069042"/>
            <a:ext cx="5493078" cy="1785104"/>
          </a:xfrm>
          <a:prstGeom prst="rect">
            <a:avLst/>
          </a:prstGeom>
        </p:spPr>
        <p:txBody>
          <a:bodyPr wrap="square">
            <a:spAutoFit/>
          </a:bodyPr>
          <a:lstStyle/>
          <a:p>
            <a:pPr lvl="0" algn="just">
              <a:defRPr/>
            </a:pPr>
            <a:endParaRPr lang="fr-FR" sz="1100" dirty="0" smtClean="0">
              <a:solidFill>
                <a:srgbClr val="002060"/>
              </a:solidFill>
            </a:endParaRPr>
          </a:p>
          <a:p>
            <a:pPr lvl="0" algn="just">
              <a:defRPr/>
            </a:pPr>
            <a:r>
              <a:rPr lang="fr-FR" sz="1100" b="1" dirty="0" smtClean="0">
                <a:solidFill>
                  <a:srgbClr val="002060"/>
                </a:solidFill>
              </a:rPr>
              <a:t>Mise en place d’un plan de formation par la Ville de Paris et ses partenaires : </a:t>
            </a:r>
          </a:p>
          <a:p>
            <a:pPr lvl="0" algn="just">
              <a:defRPr/>
            </a:pPr>
            <a:endParaRPr lang="fr-FR" sz="1100" dirty="0" smtClean="0">
              <a:solidFill>
                <a:srgbClr val="002060"/>
              </a:solidFill>
            </a:endParaRPr>
          </a:p>
          <a:p>
            <a:pPr lvl="0" algn="just">
              <a:defRPr/>
            </a:pPr>
            <a:r>
              <a:rPr lang="fr-FR" sz="1100" b="1" dirty="0" smtClean="0">
                <a:solidFill>
                  <a:srgbClr val="002060"/>
                </a:solidFill>
              </a:rPr>
              <a:t>Entre </a:t>
            </a:r>
            <a:r>
              <a:rPr lang="fr-FR" sz="1100" b="1" dirty="0">
                <a:solidFill>
                  <a:srgbClr val="002060"/>
                </a:solidFill>
              </a:rPr>
              <a:t>septembre et décembre 2022, 295 professionnels ont été formé au travers d’un séminaire et de deux cycles de quatre modules à la carte</a:t>
            </a:r>
            <a:r>
              <a:rPr lang="fr-FR" sz="1100" b="1" dirty="0" smtClean="0">
                <a:solidFill>
                  <a:srgbClr val="002060"/>
                </a:solidFill>
              </a:rPr>
              <a:t>.</a:t>
            </a:r>
          </a:p>
          <a:p>
            <a:pPr lvl="0" algn="just">
              <a:defRPr/>
            </a:pPr>
            <a:endParaRPr lang="fr-FR" sz="1100" b="1" dirty="0">
              <a:solidFill>
                <a:srgbClr val="002060"/>
              </a:solidFill>
            </a:endParaRPr>
          </a:p>
          <a:p>
            <a:pPr lvl="0" algn="just">
              <a:defRPr/>
            </a:pPr>
            <a:r>
              <a:rPr lang="fr-FR" sz="1100" b="1" dirty="0">
                <a:solidFill>
                  <a:srgbClr val="002060"/>
                </a:solidFill>
              </a:rPr>
              <a:t>737 ménages </a:t>
            </a:r>
            <a:r>
              <a:rPr lang="fr-FR" sz="1100" b="1" dirty="0" smtClean="0">
                <a:solidFill>
                  <a:srgbClr val="002060"/>
                </a:solidFill>
              </a:rPr>
              <a:t>sans-abris relogés </a:t>
            </a:r>
            <a:r>
              <a:rPr lang="fr-FR" sz="1100" b="1" dirty="0">
                <a:solidFill>
                  <a:srgbClr val="002060"/>
                </a:solidFill>
              </a:rPr>
              <a:t>en 2022 </a:t>
            </a:r>
            <a:r>
              <a:rPr lang="fr-FR" sz="1100" dirty="0" smtClean="0">
                <a:solidFill>
                  <a:srgbClr val="002060"/>
                </a:solidFill>
              </a:rPr>
              <a:t>soit plus du double de l’objectif fixé dans les instructions ministérielles (367 ménages)</a:t>
            </a: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44490" y="215797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8945078" cy="253916"/>
          </a:xfrm>
          <a:prstGeom prst="rect">
            <a:avLst/>
          </a:prstGeom>
          <a:noFill/>
          <a:ln w="19050">
            <a:noFill/>
          </a:ln>
        </p:spPr>
        <p:txBody>
          <a:bodyPr wrap="square" rtlCol="0">
            <a:spAutoFit/>
          </a:bodyPr>
          <a:lstStyle/>
          <a:p>
            <a:r>
              <a:rPr lang="fr-FR" sz="1050" b="1" dirty="0" smtClean="0">
                <a:solidFill>
                  <a:srgbClr val="126F67"/>
                </a:solidFill>
              </a:rPr>
              <a:t>Pilotes d’action : Ben Rickey (Ville de Paris)                Alexandre Janin (DRIHL)  </a:t>
            </a:r>
            <a:endParaRPr lang="fr-FR" sz="1050" b="1" dirty="0">
              <a:solidFill>
                <a:srgbClr val="126F67"/>
              </a:solidFill>
            </a:endParaRPr>
          </a:p>
        </p:txBody>
      </p:sp>
      <p:sp>
        <p:nvSpPr>
          <p:cNvPr id="17" name="Ellipse 16"/>
          <p:cNvSpPr/>
          <p:nvPr/>
        </p:nvSpPr>
        <p:spPr>
          <a:xfrm>
            <a:off x="5544490" y="471378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44490" y="329870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30996" y="905763"/>
            <a:ext cx="529887" cy="482954"/>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6358" y="661236"/>
            <a:ext cx="649216" cy="741961"/>
          </a:xfrm>
          <a:prstGeom prst="rect">
            <a:avLst/>
          </a:prstGeom>
        </p:spPr>
      </p:pic>
    </p:spTree>
    <p:extLst>
      <p:ext uri="{BB962C8B-B14F-4D97-AF65-F5344CB8AC3E}">
        <p14:creationId xmlns:p14="http://schemas.microsoft.com/office/powerpoint/2010/main" val="259183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15</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799" y="249151"/>
            <a:ext cx="9405731" cy="468000"/>
          </a:xfrm>
          <a:prstGeom prst="rect">
            <a:avLst/>
          </a:prstGeom>
          <a:noFill/>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Soutenir les structures d’hébergement et de </a:t>
            </a:r>
            <a:r>
              <a:rPr lang="fr-FR" sz="1800" dirty="0" smtClean="0">
                <a:solidFill>
                  <a:srgbClr val="ED8B55"/>
                </a:solidFill>
              </a:rPr>
              <a:t>logement accompagné </a:t>
            </a:r>
            <a:r>
              <a:rPr lang="fr-FR" sz="1800" dirty="0">
                <a:solidFill>
                  <a:srgbClr val="ED8B55"/>
                </a:solidFill>
              </a:rPr>
              <a:t>à mettre le Logement d’abord au cœur de leurs accompagnements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197310"/>
            <a:ext cx="5142689" cy="3985706"/>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Améliorer </a:t>
            </a:r>
            <a:r>
              <a:rPr lang="fr-FR" sz="1100" dirty="0">
                <a:solidFill>
                  <a:srgbClr val="002060"/>
                </a:solidFill>
              </a:rPr>
              <a:t>la fluidité des prises en charge, en accompagnant </a:t>
            </a:r>
            <a:r>
              <a:rPr lang="fr-FR" sz="1100" dirty="0" smtClean="0">
                <a:solidFill>
                  <a:srgbClr val="002060"/>
                </a:solidFill>
              </a:rPr>
              <a:t>les structures </a:t>
            </a:r>
            <a:r>
              <a:rPr lang="fr-FR" sz="1100" dirty="0">
                <a:solidFill>
                  <a:srgbClr val="002060"/>
                </a:solidFill>
              </a:rPr>
              <a:t>d’hébergement et de logement d’insertion volontaires à </a:t>
            </a:r>
            <a:r>
              <a:rPr lang="fr-FR" sz="1100" dirty="0" smtClean="0">
                <a:solidFill>
                  <a:srgbClr val="002060"/>
                </a:solidFill>
              </a:rPr>
              <a:t>expérimenter de </a:t>
            </a:r>
            <a:r>
              <a:rPr lang="fr-FR" sz="1100" dirty="0">
                <a:solidFill>
                  <a:srgbClr val="002060"/>
                </a:solidFill>
              </a:rPr>
              <a:t>nouveaux modèles de prise en charge axés sur le </a:t>
            </a:r>
            <a:r>
              <a:rPr lang="fr-FR" sz="1100" dirty="0" smtClean="0">
                <a:solidFill>
                  <a:srgbClr val="002060"/>
                </a:solidFill>
              </a:rPr>
              <a:t>logement, s’inspirant </a:t>
            </a:r>
            <a:r>
              <a:rPr lang="fr-FR" sz="1100" dirty="0">
                <a:solidFill>
                  <a:srgbClr val="002060"/>
                </a:solidFill>
              </a:rPr>
              <a:t>des pratiques développées entre autres par la </a:t>
            </a:r>
            <a:r>
              <a:rPr lang="fr-FR" sz="1100" dirty="0" smtClean="0">
                <a:solidFill>
                  <a:srgbClr val="002060"/>
                </a:solidFill>
              </a:rPr>
              <a:t>formation-action AGHIL </a:t>
            </a:r>
            <a:r>
              <a:rPr lang="fr-FR" sz="1100" dirty="0">
                <a:solidFill>
                  <a:srgbClr val="002060"/>
                </a:solidFill>
              </a:rPr>
              <a:t>et l’expérimentation Axé (Cités Caritas, Livry sur Seine). Un </a:t>
            </a:r>
            <a:r>
              <a:rPr lang="fr-FR" sz="1100" dirty="0" smtClean="0">
                <a:solidFill>
                  <a:srgbClr val="002060"/>
                </a:solidFill>
              </a:rPr>
              <a:t>soutien leur </a:t>
            </a:r>
            <a:r>
              <a:rPr lang="fr-FR" sz="1100" dirty="0">
                <a:solidFill>
                  <a:srgbClr val="002060"/>
                </a:solidFill>
              </a:rPr>
              <a:t>sera apporté sous plusieurs formes : formation, outils, appels et </a:t>
            </a:r>
            <a:r>
              <a:rPr lang="fr-FR" sz="1100" dirty="0" smtClean="0">
                <a:solidFill>
                  <a:srgbClr val="002060"/>
                </a:solidFill>
              </a:rPr>
              <a:t>prix d’innovation</a:t>
            </a:r>
            <a:r>
              <a:rPr lang="fr-FR" sz="1100" dirty="0">
                <a:solidFill>
                  <a:srgbClr val="002060"/>
                </a:solidFill>
              </a:rPr>
              <a:t>. Cette démarche vise à impulser des innovations </a:t>
            </a:r>
            <a:r>
              <a:rPr lang="fr-FR" sz="1100" dirty="0" smtClean="0">
                <a:solidFill>
                  <a:srgbClr val="002060"/>
                </a:solidFill>
              </a:rPr>
              <a:t>concrètes au </a:t>
            </a:r>
            <a:r>
              <a:rPr lang="fr-FR" sz="1100" dirty="0">
                <a:solidFill>
                  <a:srgbClr val="002060"/>
                </a:solidFill>
              </a:rPr>
              <a:t>plus près du terrain.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Mieux </a:t>
            </a:r>
            <a:r>
              <a:rPr lang="fr-FR" sz="1100" dirty="0">
                <a:solidFill>
                  <a:srgbClr val="002060"/>
                </a:solidFill>
              </a:rPr>
              <a:t>accompagner les équipes des structures </a:t>
            </a:r>
            <a:r>
              <a:rPr lang="fr-FR" sz="1100" dirty="0" smtClean="0">
                <a:solidFill>
                  <a:srgbClr val="002060"/>
                </a:solidFill>
              </a:rPr>
              <a:t>d’hébergement et </a:t>
            </a:r>
            <a:r>
              <a:rPr lang="fr-FR" sz="1100" dirty="0">
                <a:solidFill>
                  <a:srgbClr val="002060"/>
                </a:solidFill>
              </a:rPr>
              <a:t>de logement accompagné pour répondre aux difficultés de </a:t>
            </a:r>
            <a:r>
              <a:rPr lang="fr-FR" sz="1100" dirty="0" smtClean="0">
                <a:solidFill>
                  <a:srgbClr val="002060"/>
                </a:solidFill>
              </a:rPr>
              <a:t>prise en </a:t>
            </a:r>
            <a:r>
              <a:rPr lang="fr-FR" sz="1100" dirty="0">
                <a:solidFill>
                  <a:srgbClr val="002060"/>
                </a:solidFill>
              </a:rPr>
              <a:t>charge des ménages ayant des troubles de la santé mentale et </a:t>
            </a:r>
            <a:r>
              <a:rPr lang="fr-FR" sz="1100" dirty="0" smtClean="0">
                <a:solidFill>
                  <a:srgbClr val="002060"/>
                </a:solidFill>
              </a:rPr>
              <a:t>des addictions</a:t>
            </a:r>
            <a:r>
              <a:rPr lang="fr-FR" sz="1100" dirty="0">
                <a:solidFill>
                  <a:srgbClr val="002060"/>
                </a:solidFill>
              </a:rPr>
              <a:t>, qui peuvent mener à des tensions voire des exclusions </a:t>
            </a:r>
            <a:r>
              <a:rPr lang="fr-FR" sz="1100" dirty="0" smtClean="0">
                <a:solidFill>
                  <a:srgbClr val="002060"/>
                </a:solidFill>
              </a:rPr>
              <a:t>des personnes </a:t>
            </a:r>
            <a:r>
              <a:rPr lang="fr-FR" sz="1100" dirty="0">
                <a:solidFill>
                  <a:srgbClr val="002060"/>
                </a:solidFill>
              </a:rPr>
              <a:t>concernées. Une formation-action Logement d’abord </a:t>
            </a:r>
            <a:r>
              <a:rPr lang="fr-FR" sz="1100" dirty="0" smtClean="0">
                <a:solidFill>
                  <a:srgbClr val="002060"/>
                </a:solidFill>
              </a:rPr>
              <a:t>sera proposée </a:t>
            </a:r>
            <a:r>
              <a:rPr lang="fr-FR" sz="1100" dirty="0">
                <a:solidFill>
                  <a:srgbClr val="002060"/>
                </a:solidFill>
              </a:rPr>
              <a:t>aux structures volontaires pour outiller les équipes à prendre </a:t>
            </a:r>
            <a:r>
              <a:rPr lang="fr-FR" sz="1100" dirty="0" smtClean="0">
                <a:solidFill>
                  <a:srgbClr val="002060"/>
                </a:solidFill>
              </a:rPr>
              <a:t>en charge </a:t>
            </a:r>
            <a:r>
              <a:rPr lang="fr-FR" sz="1100" dirty="0">
                <a:solidFill>
                  <a:srgbClr val="002060"/>
                </a:solidFill>
              </a:rPr>
              <a:t>ces situations et à améliorer leurs pratiques liées à la santé </a:t>
            </a:r>
            <a:r>
              <a:rPr lang="fr-FR" sz="1100" dirty="0" smtClean="0">
                <a:solidFill>
                  <a:srgbClr val="002060"/>
                </a:solidFill>
              </a:rPr>
              <a:t>mentale et </a:t>
            </a:r>
            <a:r>
              <a:rPr lang="fr-FR" sz="1100" dirty="0">
                <a:solidFill>
                  <a:srgbClr val="002060"/>
                </a:solidFill>
              </a:rPr>
              <a:t>aux addictions. Cette formation-action promouvra l’appropriation </a:t>
            </a:r>
            <a:r>
              <a:rPr lang="fr-FR" sz="1100" dirty="0" smtClean="0">
                <a:solidFill>
                  <a:srgbClr val="002060"/>
                </a:solidFill>
              </a:rPr>
              <a:t>des approches </a:t>
            </a:r>
            <a:r>
              <a:rPr lang="fr-FR" sz="1100" dirty="0">
                <a:solidFill>
                  <a:srgbClr val="002060"/>
                </a:solidFill>
              </a:rPr>
              <a:t>développées dans les services Logement d’abord : le </a:t>
            </a:r>
            <a:r>
              <a:rPr lang="fr-FR" sz="1100" dirty="0" smtClean="0">
                <a:solidFill>
                  <a:srgbClr val="002060"/>
                </a:solidFill>
              </a:rPr>
              <a:t>rétablissement, la </a:t>
            </a:r>
            <a:r>
              <a:rPr lang="fr-FR" sz="1100" dirty="0">
                <a:solidFill>
                  <a:srgbClr val="002060"/>
                </a:solidFill>
              </a:rPr>
              <a:t>réduction des risques, le travail pair, la participation. Elle </a:t>
            </a:r>
            <a:r>
              <a:rPr lang="fr-FR" sz="1100" dirty="0" smtClean="0">
                <a:solidFill>
                  <a:srgbClr val="002060"/>
                </a:solidFill>
              </a:rPr>
              <a:t>pourra également </a:t>
            </a:r>
            <a:r>
              <a:rPr lang="fr-FR" sz="1100" dirty="0">
                <a:solidFill>
                  <a:srgbClr val="002060"/>
                </a:solidFill>
              </a:rPr>
              <a:t>favoriser la pluridisciplinarité dans les prises en charge, </a:t>
            </a:r>
            <a:r>
              <a:rPr lang="fr-FR" sz="1100" dirty="0" smtClean="0">
                <a:solidFill>
                  <a:srgbClr val="002060"/>
                </a:solidFill>
              </a:rPr>
              <a:t>grâce aux </a:t>
            </a:r>
            <a:r>
              <a:rPr lang="fr-FR" sz="1100" dirty="0">
                <a:solidFill>
                  <a:srgbClr val="002060"/>
                </a:solidFill>
              </a:rPr>
              <a:t>partenariats avec les services psychiatriques (EMPP, CMP) et </a:t>
            </a:r>
            <a:r>
              <a:rPr lang="fr-FR" sz="1100" dirty="0" smtClean="0">
                <a:solidFill>
                  <a:srgbClr val="002060"/>
                </a:solidFill>
              </a:rPr>
              <a:t>d’addictologie (CAARUD</a:t>
            </a:r>
            <a:r>
              <a:rPr lang="fr-FR" sz="1100" dirty="0">
                <a:solidFill>
                  <a:srgbClr val="002060"/>
                </a:solidFill>
              </a:rPr>
              <a:t>, CSAPA).</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78760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66617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5123919"/>
            <a:ext cx="5216616" cy="600164"/>
          </a:xfrm>
          <a:prstGeom prst="rect">
            <a:avLst/>
          </a:prstGeom>
        </p:spPr>
        <p:txBody>
          <a:bodyPr wrap="square">
            <a:spAutoFit/>
          </a:bodyPr>
          <a:lstStyle/>
          <a:p>
            <a:pPr lvl="0" algn="just">
              <a:defRPr/>
            </a:pPr>
            <a:r>
              <a:rPr lang="fr-FR" sz="1100" dirty="0">
                <a:solidFill>
                  <a:srgbClr val="002060"/>
                </a:solidFill>
              </a:rPr>
              <a:t>La première édition de la Formation-action Logement d’abord s’achèvera le 14 décembre. Une évaluation sera ensuite réalisée en vue du lancement d’une deuxième édition en 2024.</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78760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263047"/>
            <a:ext cx="5493078" cy="2462213"/>
          </a:xfrm>
          <a:prstGeom prst="rect">
            <a:avLst/>
          </a:prstGeom>
        </p:spPr>
        <p:txBody>
          <a:bodyPr wrap="square">
            <a:spAutoFit/>
          </a:bodyPr>
          <a:lstStyle/>
          <a:p>
            <a:pPr lvl="0" algn="just">
              <a:defRPr/>
            </a:pPr>
            <a:r>
              <a:rPr lang="fr-FR" sz="1100" b="1" dirty="0" smtClean="0">
                <a:solidFill>
                  <a:srgbClr val="002060"/>
                </a:solidFill>
              </a:rPr>
              <a:t>Mission expérimentale de la DRIHL pour faciliter le relogement des personnes hébergées et améliorer la fluidité du parc d’hébergement : </a:t>
            </a:r>
          </a:p>
          <a:p>
            <a:pPr marL="171450" indent="-171450" algn="just">
              <a:buFontTx/>
              <a:buChar char="-"/>
              <a:defRPr/>
            </a:pPr>
            <a:r>
              <a:rPr lang="fr-FR" sz="1100" dirty="0" smtClean="0">
                <a:solidFill>
                  <a:srgbClr val="002060"/>
                </a:solidFill>
              </a:rPr>
              <a:t>Accompagnement des ménages </a:t>
            </a:r>
          </a:p>
          <a:p>
            <a:pPr marL="171450" indent="-171450" algn="just">
              <a:buFontTx/>
              <a:buChar char="-"/>
              <a:defRPr/>
            </a:pPr>
            <a:r>
              <a:rPr lang="fr-FR" sz="1100" dirty="0" smtClean="0">
                <a:solidFill>
                  <a:srgbClr val="002060"/>
                </a:solidFill>
              </a:rPr>
              <a:t>Formation des TS à l’accès au logement : ateliers de sensibilisation et formation-action dans 50 centres d’hébergement</a:t>
            </a:r>
          </a:p>
          <a:p>
            <a:pPr lvl="0" algn="just">
              <a:defRPr/>
            </a:pPr>
            <a:endParaRPr lang="fr-FR" sz="1100" dirty="0">
              <a:solidFill>
                <a:srgbClr val="002060"/>
              </a:solidFill>
            </a:endParaRPr>
          </a:p>
          <a:p>
            <a:pPr lvl="0" algn="just">
              <a:defRPr/>
            </a:pPr>
            <a:r>
              <a:rPr lang="fr-FR" sz="1100" dirty="0">
                <a:solidFill>
                  <a:srgbClr val="002060"/>
                </a:solidFill>
              </a:rPr>
              <a:t>1 174 ménages accompagnés (2182 personnes)</a:t>
            </a:r>
          </a:p>
          <a:p>
            <a:pPr lvl="0" algn="just">
              <a:defRPr/>
            </a:pPr>
            <a:r>
              <a:rPr lang="fr-FR" sz="1100" dirty="0">
                <a:solidFill>
                  <a:srgbClr val="002060"/>
                </a:solidFill>
              </a:rPr>
              <a:t>418 ménages ont été relogés</a:t>
            </a:r>
          </a:p>
          <a:p>
            <a:pPr lvl="0" algn="just">
              <a:defRPr/>
            </a:pPr>
            <a:r>
              <a:rPr lang="fr-FR" sz="1100" dirty="0">
                <a:solidFill>
                  <a:srgbClr val="002060"/>
                </a:solidFill>
              </a:rPr>
              <a:t>341 accompagnements en cours</a:t>
            </a:r>
          </a:p>
          <a:p>
            <a:pPr lvl="0" algn="just">
              <a:defRPr/>
            </a:pPr>
            <a:endParaRPr lang="fr-FR" sz="1100" dirty="0" smtClean="0">
              <a:solidFill>
                <a:srgbClr val="002060"/>
              </a:solidFill>
            </a:endParaRPr>
          </a:p>
          <a:p>
            <a:pPr lvl="0" algn="just">
              <a:defRPr/>
            </a:pPr>
            <a:r>
              <a:rPr lang="fr-FR" sz="1100" b="1" dirty="0" smtClean="0">
                <a:solidFill>
                  <a:srgbClr val="002060"/>
                </a:solidFill>
              </a:rPr>
              <a:t>Démarrage d’une formation-action de la Ville de Paris</a:t>
            </a:r>
            <a:r>
              <a:rPr lang="fr-FR" sz="1100" dirty="0">
                <a:solidFill>
                  <a:srgbClr val="002060"/>
                </a:solidFill>
              </a:rPr>
              <a:t> </a:t>
            </a:r>
            <a:r>
              <a:rPr lang="fr-FR" sz="1100" b="1" dirty="0" smtClean="0">
                <a:solidFill>
                  <a:srgbClr val="002060"/>
                </a:solidFill>
              </a:rPr>
              <a:t>en mai 2023, au profit de 9 équipes en pension de familles et hébergement en diffus. </a:t>
            </a:r>
            <a:r>
              <a:rPr lang="fr-FR" sz="1100" dirty="0" smtClean="0">
                <a:solidFill>
                  <a:srgbClr val="002060"/>
                </a:solidFill>
              </a:rPr>
              <a:t>Une 50aine de cadres seront formés en 2023.</a:t>
            </a:r>
            <a:endParaRPr lang="fr-FR" sz="1100" b="1" dirty="0" smtClean="0">
              <a:solidFill>
                <a:srgbClr val="002060"/>
              </a:solidFill>
            </a:endParaRPr>
          </a:p>
          <a:p>
            <a:pPr marL="171450" lvl="0" indent="-171450" algn="just">
              <a:buFont typeface="Wingdings" panose="05000000000000000000" pitchFamily="2" charset="2"/>
              <a:buChar char="Ø"/>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38320" y="269382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75779" y="1363141"/>
            <a:ext cx="8945078" cy="253916"/>
          </a:xfrm>
          <a:prstGeom prst="rect">
            <a:avLst/>
          </a:prstGeom>
          <a:noFill/>
          <a:ln w="19050">
            <a:noFill/>
          </a:ln>
        </p:spPr>
        <p:txBody>
          <a:bodyPr wrap="square" rtlCol="0">
            <a:spAutoFit/>
          </a:bodyPr>
          <a:lstStyle/>
          <a:p>
            <a:r>
              <a:rPr lang="fr-FR" sz="1050" b="1" dirty="0" smtClean="0">
                <a:solidFill>
                  <a:srgbClr val="126F67"/>
                </a:solidFill>
              </a:rPr>
              <a:t>Pilotes d’action : Ben Rickey (Ville de Paris)</a:t>
            </a:r>
            <a:r>
              <a:rPr lang="fr-FR" sz="1050" b="1" dirty="0">
                <a:solidFill>
                  <a:srgbClr val="126F67"/>
                </a:solidFill>
              </a:rPr>
              <a:t> </a:t>
            </a:r>
            <a:r>
              <a:rPr lang="fr-FR" sz="1050" b="1" dirty="0" smtClean="0">
                <a:solidFill>
                  <a:srgbClr val="126F67"/>
                </a:solidFill>
              </a:rPr>
              <a:t>              Johana </a:t>
            </a:r>
            <a:r>
              <a:rPr lang="fr-FR" sz="1050" b="1" dirty="0" err="1" smtClean="0">
                <a:solidFill>
                  <a:srgbClr val="126F67"/>
                </a:solidFill>
              </a:rPr>
              <a:t>Berthau</a:t>
            </a:r>
            <a:r>
              <a:rPr lang="fr-FR" sz="1050" b="1" dirty="0" smtClean="0">
                <a:solidFill>
                  <a:srgbClr val="126F67"/>
                </a:solidFill>
              </a:rPr>
              <a:t> (DRIHL)   </a:t>
            </a:r>
            <a:endParaRPr lang="fr-FR" sz="1050" b="1" dirty="0">
              <a:solidFill>
                <a:srgbClr val="126F67"/>
              </a:solidFill>
            </a:endParaRPr>
          </a:p>
        </p:txBody>
      </p:sp>
      <p:sp>
        <p:nvSpPr>
          <p:cNvPr id="17" name="Ellipse 16"/>
          <p:cNvSpPr/>
          <p:nvPr/>
        </p:nvSpPr>
        <p:spPr>
          <a:xfrm>
            <a:off x="5538320" y="474961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06007" y="1224938"/>
            <a:ext cx="529887" cy="482954"/>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5702" y="960370"/>
            <a:ext cx="649216" cy="741961"/>
          </a:xfrm>
          <a:prstGeom prst="rect">
            <a:avLst/>
          </a:prstGeom>
        </p:spPr>
      </p:pic>
    </p:spTree>
    <p:extLst>
      <p:ext uri="{BB962C8B-B14F-4D97-AF65-F5344CB8AC3E}">
        <p14:creationId xmlns:p14="http://schemas.microsoft.com/office/powerpoint/2010/main" val="688517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14</a:t>
            </a:r>
            <a:r>
              <a:rPr lang="fr-FR" sz="1800" dirty="0">
                <a:solidFill>
                  <a:srgbClr val="ED8B55"/>
                </a:solidFill>
              </a:rPr>
              <a:t> / Renforcer les liens entre le secteur de la santé mentale et les structures AHI</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04800" y="2055497"/>
            <a:ext cx="5142689" cy="3647152"/>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Réaliser un état des lieux sur le déploiement de ces approches à Paris. </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Mener </a:t>
            </a:r>
            <a:r>
              <a:rPr lang="fr-FR" sz="1100" dirty="0">
                <a:solidFill>
                  <a:srgbClr val="002060"/>
                </a:solidFill>
              </a:rPr>
              <a:t>des actions de sensibilisation des professionnels à </a:t>
            </a:r>
            <a:r>
              <a:rPr lang="fr-FR" sz="1100" dirty="0" smtClean="0">
                <a:solidFill>
                  <a:srgbClr val="002060"/>
                </a:solidFill>
              </a:rPr>
              <a:t>cette approche </a:t>
            </a:r>
            <a:r>
              <a:rPr lang="fr-FR" sz="1100" dirty="0">
                <a:solidFill>
                  <a:srgbClr val="002060"/>
                </a:solidFill>
              </a:rPr>
              <a:t>via l’organisation de séminaires ou de </a:t>
            </a:r>
            <a:r>
              <a:rPr lang="fr-FR" sz="1100" dirty="0" err="1">
                <a:solidFill>
                  <a:srgbClr val="002060"/>
                </a:solidFill>
              </a:rPr>
              <a:t>petits-déjeuners</a:t>
            </a:r>
            <a:r>
              <a:rPr lang="fr-FR" sz="1100" dirty="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Mettre </a:t>
            </a:r>
            <a:r>
              <a:rPr lang="fr-FR" sz="1100" dirty="0">
                <a:solidFill>
                  <a:srgbClr val="002060"/>
                </a:solidFill>
              </a:rPr>
              <a:t>en place des sessions de formations </a:t>
            </a:r>
            <a:r>
              <a:rPr lang="fr-FR" sz="1100" dirty="0" smtClean="0">
                <a:solidFill>
                  <a:srgbClr val="002060"/>
                </a:solidFill>
              </a:rPr>
              <a:t>: Une </a:t>
            </a:r>
            <a:r>
              <a:rPr lang="fr-FR" sz="1100" dirty="0">
                <a:solidFill>
                  <a:srgbClr val="002060"/>
                </a:solidFill>
              </a:rPr>
              <a:t>formation dédiée aux professionnels intéressés par cette </a:t>
            </a:r>
            <a:r>
              <a:rPr lang="fr-FR" sz="1100" dirty="0" smtClean="0">
                <a:solidFill>
                  <a:srgbClr val="002060"/>
                </a:solidFill>
              </a:rPr>
              <a:t>approche. Une </a:t>
            </a:r>
            <a:r>
              <a:rPr lang="fr-FR" sz="1100" dirty="0">
                <a:solidFill>
                  <a:srgbClr val="002060"/>
                </a:solidFill>
              </a:rPr>
              <a:t>formation de type « recherche-action » pour accompagner </a:t>
            </a:r>
            <a:r>
              <a:rPr lang="fr-FR" sz="1100" dirty="0" smtClean="0">
                <a:solidFill>
                  <a:srgbClr val="002060"/>
                </a:solidFill>
              </a:rPr>
              <a:t>les équipes </a:t>
            </a:r>
            <a:r>
              <a:rPr lang="fr-FR" sz="1100" dirty="0">
                <a:solidFill>
                  <a:srgbClr val="002060"/>
                </a:solidFill>
              </a:rPr>
              <a:t>souhaitant mettre en place l’approche par le </a:t>
            </a:r>
            <a:r>
              <a:rPr lang="fr-FR" sz="1100" dirty="0" smtClean="0">
                <a:solidFill>
                  <a:srgbClr val="002060"/>
                </a:solidFill>
              </a:rPr>
              <a:t>rétablissement au </a:t>
            </a:r>
            <a:r>
              <a:rPr lang="fr-FR" sz="1100" dirty="0">
                <a:solidFill>
                  <a:srgbClr val="002060"/>
                </a:solidFill>
              </a:rPr>
              <a:t>sein de leurs structures via l’appui d’un expert </a:t>
            </a:r>
            <a:r>
              <a:rPr lang="fr-FR" sz="1100" dirty="0" smtClean="0">
                <a:solidFill>
                  <a:srgbClr val="002060"/>
                </a:solidFill>
              </a:rPr>
              <a:t>externe. Une </a:t>
            </a:r>
            <a:r>
              <a:rPr lang="fr-FR" sz="1100" dirty="0">
                <a:solidFill>
                  <a:srgbClr val="002060"/>
                </a:solidFill>
              </a:rPr>
              <a:t>formation </a:t>
            </a:r>
            <a:r>
              <a:rPr lang="fr-FR" sz="1100" dirty="0" err="1">
                <a:solidFill>
                  <a:srgbClr val="002060"/>
                </a:solidFill>
              </a:rPr>
              <a:t>professionnalisante</a:t>
            </a:r>
            <a:r>
              <a:rPr lang="fr-FR" sz="1100" dirty="0">
                <a:solidFill>
                  <a:srgbClr val="002060"/>
                </a:solidFill>
              </a:rPr>
              <a:t> à destination des pairs aidants </a:t>
            </a:r>
            <a:r>
              <a:rPr lang="fr-FR" sz="1100" dirty="0" smtClean="0">
                <a:solidFill>
                  <a:srgbClr val="002060"/>
                </a:solidFill>
              </a:rPr>
              <a:t>permettant une </a:t>
            </a:r>
            <a:r>
              <a:rPr lang="fr-FR" sz="1100" dirty="0">
                <a:solidFill>
                  <a:srgbClr val="002060"/>
                </a:solidFill>
              </a:rPr>
              <a:t>reconnaissance des compétences et l’acquisition d’un </a:t>
            </a:r>
            <a:r>
              <a:rPr lang="fr-FR" sz="1100" dirty="0" smtClean="0">
                <a:solidFill>
                  <a:srgbClr val="002060"/>
                </a:solidFill>
              </a:rPr>
              <a:t>statut (DU </a:t>
            </a:r>
            <a:r>
              <a:rPr lang="fr-FR" sz="1100" dirty="0">
                <a:solidFill>
                  <a:srgbClr val="002060"/>
                </a:solidFill>
              </a:rPr>
              <a:t>de médiation en santé et Licence option médiateur Santé </a:t>
            </a:r>
            <a:r>
              <a:rPr lang="fr-FR" sz="1100" dirty="0" smtClean="0">
                <a:solidFill>
                  <a:srgbClr val="002060"/>
                </a:solidFill>
              </a:rPr>
              <a:t>paire de </a:t>
            </a:r>
            <a:r>
              <a:rPr lang="fr-FR" sz="1100" dirty="0">
                <a:solidFill>
                  <a:srgbClr val="002060"/>
                </a:solidFill>
              </a:rPr>
              <a:t>l’Université de Bobigny).</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En </a:t>
            </a:r>
            <a:r>
              <a:rPr lang="fr-FR" sz="1100" dirty="0">
                <a:solidFill>
                  <a:srgbClr val="002060"/>
                </a:solidFill>
              </a:rPr>
              <a:t>lien avec la mesure n°9 des assises de la santé et de la </a:t>
            </a:r>
            <a:r>
              <a:rPr lang="fr-FR" sz="1100" dirty="0" smtClean="0">
                <a:solidFill>
                  <a:srgbClr val="002060"/>
                </a:solidFill>
              </a:rPr>
              <a:t>psychiatrie, renforcer </a:t>
            </a:r>
            <a:r>
              <a:rPr lang="fr-FR" sz="1100" dirty="0">
                <a:solidFill>
                  <a:srgbClr val="002060"/>
                </a:solidFill>
              </a:rPr>
              <a:t>l’accompagnement en santé mentale des publics en </a:t>
            </a:r>
            <a:r>
              <a:rPr lang="fr-FR" sz="1100" dirty="0" smtClean="0">
                <a:solidFill>
                  <a:srgbClr val="002060"/>
                </a:solidFill>
              </a:rPr>
              <a:t>situation de </a:t>
            </a:r>
            <a:r>
              <a:rPr lang="fr-FR" sz="1100" dirty="0">
                <a:solidFill>
                  <a:srgbClr val="002060"/>
                </a:solidFill>
              </a:rPr>
              <a:t>précarité, autour de deux missions </a:t>
            </a:r>
            <a:r>
              <a:rPr lang="fr-FR" sz="1100" dirty="0" smtClean="0">
                <a:solidFill>
                  <a:srgbClr val="002060"/>
                </a:solidFill>
              </a:rPr>
              <a:t>: → </a:t>
            </a:r>
            <a:r>
              <a:rPr lang="fr-FR" sz="1100" dirty="0">
                <a:solidFill>
                  <a:srgbClr val="002060"/>
                </a:solidFill>
              </a:rPr>
              <a:t>suivi psychologique et/ou psychosocial aux personnes </a:t>
            </a:r>
            <a:r>
              <a:rPr lang="fr-FR" sz="1100" dirty="0" smtClean="0">
                <a:solidFill>
                  <a:srgbClr val="002060"/>
                </a:solidFill>
              </a:rPr>
              <a:t>hébergées et </a:t>
            </a:r>
            <a:r>
              <a:rPr lang="fr-FR" sz="1100" dirty="0">
                <a:solidFill>
                  <a:srgbClr val="002060"/>
                </a:solidFill>
              </a:rPr>
              <a:t>accompagnées en accueil de jour</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243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376280" y="4664183"/>
            <a:ext cx="5216616" cy="430887"/>
          </a:xfrm>
          <a:prstGeom prst="rect">
            <a:avLst/>
          </a:prstGeom>
        </p:spPr>
        <p:txBody>
          <a:bodyPr wrap="square">
            <a:spAutoFit/>
          </a:bodyPr>
          <a:lstStyle/>
          <a:p>
            <a:pPr lvl="0" algn="just">
              <a:defRPr/>
            </a:pPr>
            <a:r>
              <a:rPr lang="fr-FR" sz="1100" b="1" dirty="0">
                <a:solidFill>
                  <a:srgbClr val="002060"/>
                </a:solidFill>
              </a:rPr>
              <a:t>Sur la période 2022-2024 : recrutement de 28 </a:t>
            </a:r>
            <a:r>
              <a:rPr lang="fr-FR" sz="1100" b="1" dirty="0" smtClean="0">
                <a:solidFill>
                  <a:srgbClr val="002060"/>
                </a:solidFill>
              </a:rPr>
              <a:t>psychologues positionnés en structure AHI</a:t>
            </a:r>
            <a:endParaRPr lang="fr-FR" sz="1100" b="1"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98717"/>
            <a:ext cx="5493078" cy="1615827"/>
          </a:xfrm>
          <a:prstGeom prst="rect">
            <a:avLst/>
          </a:prstGeom>
        </p:spPr>
        <p:txBody>
          <a:bodyPr wrap="square">
            <a:spAutoFit/>
          </a:bodyPr>
          <a:lstStyle/>
          <a:p>
            <a:pPr lvl="0" algn="just">
              <a:defRPr/>
            </a:pPr>
            <a:r>
              <a:rPr lang="fr-FR" sz="1100" b="1" dirty="0">
                <a:solidFill>
                  <a:srgbClr val="002060"/>
                </a:solidFill>
              </a:rPr>
              <a:t>Les assises de la santé mentale 2021 ont permis de dresser un état des lieux </a:t>
            </a:r>
            <a:r>
              <a:rPr lang="fr-FR" sz="1100" dirty="0">
                <a:solidFill>
                  <a:srgbClr val="002060"/>
                </a:solidFill>
              </a:rPr>
              <a:t>et de favoriser la création des missions des EMPP en direction des personnes en situation de précarité et d’exclusion </a:t>
            </a:r>
            <a:endParaRPr lang="fr-FR" sz="1100" dirty="0" smtClean="0">
              <a:solidFill>
                <a:srgbClr val="002060"/>
              </a:solidFill>
            </a:endParaRPr>
          </a:p>
          <a:p>
            <a:pPr lvl="0" algn="just">
              <a:defRPr/>
            </a:pPr>
            <a:endParaRPr lang="fr-FR" sz="1100" b="1" dirty="0" smtClean="0">
              <a:solidFill>
                <a:srgbClr val="002060"/>
              </a:solidFill>
            </a:endParaRPr>
          </a:p>
          <a:p>
            <a:pPr lvl="0" algn="just">
              <a:defRPr/>
            </a:pPr>
            <a:r>
              <a:rPr lang="fr-FR" sz="1100" dirty="0">
                <a:solidFill>
                  <a:srgbClr val="002060"/>
                </a:solidFill>
              </a:rPr>
              <a:t>Les EMPP mènent des action de formations (sensibilisations, professionnalisation…) </a:t>
            </a:r>
            <a:endParaRPr lang="fr-FR" sz="1100" dirty="0" smtClean="0">
              <a:solidFill>
                <a:srgbClr val="002060"/>
              </a:solidFill>
            </a:endParaRPr>
          </a:p>
          <a:p>
            <a:pPr lvl="0" algn="just">
              <a:defRPr/>
            </a:pPr>
            <a:endParaRPr lang="fr-FR" sz="1100" b="1" dirty="0">
              <a:solidFill>
                <a:srgbClr val="002060"/>
              </a:solidFill>
            </a:endParaRPr>
          </a:p>
          <a:p>
            <a:pPr lvl="0" algn="just">
              <a:defRPr/>
            </a:pPr>
            <a:r>
              <a:rPr lang="fr-FR" sz="1100" b="1" dirty="0" smtClean="0">
                <a:solidFill>
                  <a:srgbClr val="002060"/>
                </a:solidFill>
              </a:rPr>
              <a:t>Déploiement </a:t>
            </a:r>
            <a:r>
              <a:rPr lang="fr-FR" sz="1100" b="1" dirty="0">
                <a:solidFill>
                  <a:srgbClr val="002060"/>
                </a:solidFill>
              </a:rPr>
              <a:t>de 8 psychologues </a:t>
            </a:r>
            <a:r>
              <a:rPr lang="fr-FR" sz="1100" b="1" dirty="0" smtClean="0">
                <a:solidFill>
                  <a:srgbClr val="002060"/>
                </a:solidFill>
              </a:rPr>
              <a:t>dès </a:t>
            </a:r>
            <a:r>
              <a:rPr lang="fr-FR" sz="1100" b="1" dirty="0">
                <a:solidFill>
                  <a:srgbClr val="002060"/>
                </a:solidFill>
              </a:rPr>
              <a:t>ce premier semestre </a:t>
            </a:r>
            <a:r>
              <a:rPr lang="fr-FR" sz="1100" b="1" dirty="0" smtClean="0">
                <a:solidFill>
                  <a:srgbClr val="002060"/>
                </a:solidFill>
              </a:rPr>
              <a:t>2023 </a:t>
            </a:r>
            <a:r>
              <a:rPr lang="fr-FR" sz="1100" dirty="0" smtClean="0">
                <a:solidFill>
                  <a:srgbClr val="002060"/>
                </a:solidFill>
              </a:rPr>
              <a:t>auprès de 3 à 5 structures AHI</a:t>
            </a:r>
            <a:endParaRPr lang="fr-FR" sz="1100" b="1"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64335" y="205874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22586" y="1044382"/>
            <a:ext cx="11867149" cy="415498"/>
          </a:xfrm>
          <a:prstGeom prst="rect">
            <a:avLst/>
          </a:prstGeom>
          <a:noFill/>
          <a:ln w="19050">
            <a:noFill/>
          </a:ln>
        </p:spPr>
        <p:txBody>
          <a:bodyPr wrap="square" rtlCol="0">
            <a:spAutoFit/>
          </a:bodyPr>
          <a:lstStyle/>
          <a:p>
            <a:r>
              <a:rPr lang="fr-FR" sz="1050" b="1" dirty="0" smtClean="0">
                <a:solidFill>
                  <a:srgbClr val="126F67"/>
                </a:solidFill>
              </a:rPr>
              <a:t>Pilotes d’action : Caroline Bray (DRIHL)		    Arthur Le </a:t>
            </a:r>
            <a:r>
              <a:rPr lang="fr-FR" sz="1050" b="1" dirty="0" err="1" smtClean="0">
                <a:solidFill>
                  <a:srgbClr val="126F67"/>
                </a:solidFill>
              </a:rPr>
              <a:t>Néna</a:t>
            </a:r>
            <a:r>
              <a:rPr lang="fr-FR" sz="1050" b="1" dirty="0" smtClean="0">
                <a:solidFill>
                  <a:srgbClr val="126F67"/>
                </a:solidFill>
              </a:rPr>
              <a:t> et Frédérique Doumat (Ville de Paris) 	</a:t>
            </a:r>
            <a:r>
              <a:rPr lang="fr-FR" sz="1050" b="1" dirty="0" err="1" smtClean="0">
                <a:solidFill>
                  <a:srgbClr val="126F67"/>
                </a:solidFill>
              </a:rPr>
              <a:t>Corrine</a:t>
            </a:r>
            <a:r>
              <a:rPr lang="fr-FR" sz="1050" b="1" dirty="0" smtClean="0">
                <a:solidFill>
                  <a:srgbClr val="126F67"/>
                </a:solidFill>
              </a:rPr>
              <a:t> </a:t>
            </a:r>
            <a:r>
              <a:rPr lang="fr-FR" sz="1050" b="1" dirty="0" err="1" smtClean="0">
                <a:solidFill>
                  <a:srgbClr val="126F67"/>
                </a:solidFill>
              </a:rPr>
              <a:t>Chouraqui</a:t>
            </a:r>
            <a:r>
              <a:rPr lang="fr-FR" sz="1050" b="1" dirty="0" smtClean="0">
                <a:solidFill>
                  <a:srgbClr val="126F67"/>
                </a:solidFill>
              </a:rPr>
              <a:t> et Maryse </a:t>
            </a:r>
            <a:r>
              <a:rPr lang="fr-FR" sz="1050" b="1" dirty="0" err="1" smtClean="0">
                <a:solidFill>
                  <a:srgbClr val="126F67"/>
                </a:solidFill>
              </a:rPr>
              <a:t>Vallery</a:t>
            </a:r>
            <a:r>
              <a:rPr lang="fr-FR" sz="1050" b="1" dirty="0" smtClean="0">
                <a:solidFill>
                  <a:srgbClr val="126F67"/>
                </a:solidFill>
              </a:rPr>
              <a:t>		</a:t>
            </a:r>
            <a:endParaRPr lang="fr-FR" sz="1050" b="1" dirty="0">
              <a:solidFill>
                <a:srgbClr val="126F67"/>
              </a:solidFill>
            </a:endParaRPr>
          </a:p>
        </p:txBody>
      </p:sp>
      <p:pic>
        <p:nvPicPr>
          <p:cNvPr id="18" name="Imag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7849" y="932955"/>
            <a:ext cx="529887" cy="482954"/>
          </a:xfrm>
          <a:prstGeom prst="rect">
            <a:avLst/>
          </a:prstGeom>
        </p:spPr>
      </p:pic>
      <p:pic>
        <p:nvPicPr>
          <p:cNvPr id="19" name="Image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96074" y="977428"/>
            <a:ext cx="719387" cy="415446"/>
          </a:xfrm>
          <a:prstGeom prst="rect">
            <a:avLst/>
          </a:prstGeom>
        </p:spPr>
      </p:pic>
      <p:sp>
        <p:nvSpPr>
          <p:cNvPr id="23" name="Ellipse 22"/>
          <p:cNvSpPr/>
          <p:nvPr/>
        </p:nvSpPr>
        <p:spPr>
          <a:xfrm>
            <a:off x="5564335" y="261287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64335" y="363495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564335" y="496187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2737" y="717151"/>
            <a:ext cx="649216" cy="741961"/>
          </a:xfrm>
          <a:prstGeom prst="rect">
            <a:avLst/>
          </a:prstGeom>
        </p:spPr>
      </p:pic>
    </p:spTree>
    <p:extLst>
      <p:ext uri="{BB962C8B-B14F-4D97-AF65-F5344CB8AC3E}">
        <p14:creationId xmlns:p14="http://schemas.microsoft.com/office/powerpoint/2010/main" val="107332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62799"/>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15</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Renforcer</a:t>
            </a:r>
            <a:r>
              <a:rPr kumimoji="0" lang="fr-FR" sz="1800" b="1" i="0" u="none" strike="noStrike" kern="1200" cap="none" spc="0" normalizeH="0" noProof="0" dirty="0" smtClean="0">
                <a:ln>
                  <a:noFill/>
                </a:ln>
                <a:solidFill>
                  <a:srgbClr val="ED8B55"/>
                </a:solidFill>
                <a:effectLst/>
                <a:uLnTx/>
                <a:uFillTx/>
                <a:latin typeface="Montserrat"/>
                <a:ea typeface="+mj-ea"/>
                <a:cs typeface="+mj-cs"/>
              </a:rPr>
              <a:t> la formation des professionnels intervenant auprès des personnes en situation de handicap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477875"/>
          </a:xfrm>
          <a:prstGeom prst="rect">
            <a:avLst/>
          </a:prstGeom>
        </p:spPr>
        <p:txBody>
          <a:bodyPr wrap="square">
            <a:spAutoFit/>
          </a:bodyPr>
          <a:lstStyle/>
          <a:p>
            <a:pPr marL="228600" lvl="0" indent="-228600" algn="just">
              <a:buAutoNum type="arabicPeriod"/>
              <a:defRPr/>
            </a:pPr>
            <a:r>
              <a:rPr lang="fr-FR" sz="1100" dirty="0">
                <a:solidFill>
                  <a:srgbClr val="002060"/>
                </a:solidFill>
              </a:rPr>
              <a:t>Proposer une formation destinée aux professionnels de l’action sociale pour mieux accueillir les personnes en situation de handicap</a:t>
            </a:r>
            <a:r>
              <a:rPr lang="fr-FR" sz="1100" dirty="0" smtClean="0">
                <a:solidFill>
                  <a:srgbClr val="002060"/>
                </a:solidFill>
              </a:rPr>
              <a:t>. La </a:t>
            </a:r>
            <a:r>
              <a:rPr lang="fr-FR" sz="1100" dirty="0">
                <a:solidFill>
                  <a:srgbClr val="002060"/>
                </a:solidFill>
              </a:rPr>
              <a:t>formation proposée permettra de mieux comprendre la nature des </a:t>
            </a:r>
            <a:r>
              <a:rPr lang="fr-FR" sz="1100" dirty="0" smtClean="0">
                <a:solidFill>
                  <a:srgbClr val="002060"/>
                </a:solidFill>
              </a:rPr>
              <a:t>différents </a:t>
            </a:r>
            <a:r>
              <a:rPr lang="fr-FR" sz="1100" dirty="0">
                <a:solidFill>
                  <a:srgbClr val="002060"/>
                </a:solidFill>
              </a:rPr>
              <a:t>types de déficience afin d’élaborer un projet d’insertion sociale adapté. Elle visera également à renforcer la connaissance des services, prestations ou mesures spécifiques destinés aux personnes en situation de </a:t>
            </a:r>
            <a:r>
              <a:rPr lang="fr-FR" sz="1100" dirty="0" smtClean="0">
                <a:solidFill>
                  <a:srgbClr val="002060"/>
                </a:solidFill>
              </a:rPr>
              <a:t>handicap. Plus </a:t>
            </a:r>
            <a:r>
              <a:rPr lang="fr-FR" sz="1100" dirty="0">
                <a:solidFill>
                  <a:srgbClr val="002060"/>
                </a:solidFill>
              </a:rPr>
              <a:t>globalement, elle visera à mieux armer les professionnels pour trouver des solutions aux questions multiples posées par le </a:t>
            </a:r>
            <a:r>
              <a:rPr lang="fr-FR" sz="1100" dirty="0" smtClean="0">
                <a:solidFill>
                  <a:srgbClr val="002060"/>
                </a:solidFill>
              </a:rPr>
              <a:t>handicap.</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Promouvoir </a:t>
            </a:r>
            <a:r>
              <a:rPr lang="fr-FR" sz="1100" dirty="0">
                <a:solidFill>
                  <a:srgbClr val="002060"/>
                </a:solidFill>
              </a:rPr>
              <a:t>les webinaires produits par la MDPH dans le cadre d’un module spécifique « Mieux connaître la MDPH et ses prestations » (mise en situation de constitution d’un dossier, liste des aides et prestations MDPH, différence entre allocation adulte handicapé et pension d’invalidité</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Favoriser </a:t>
            </a:r>
            <a:r>
              <a:rPr lang="fr-FR" sz="1100" dirty="0">
                <a:solidFill>
                  <a:srgbClr val="002060"/>
                </a:solidFill>
              </a:rPr>
              <a:t>l’interconnaissance via des rencontres annuelles (</a:t>
            </a:r>
            <a:r>
              <a:rPr lang="fr-FR" sz="1100" dirty="0" smtClean="0">
                <a:solidFill>
                  <a:srgbClr val="002060"/>
                </a:solidFill>
              </a:rPr>
              <a:t>colloque/échange</a:t>
            </a:r>
            <a:r>
              <a:rPr lang="fr-FR" sz="1100" dirty="0">
                <a:solidFill>
                  <a:srgbClr val="002060"/>
                </a:solidFill>
              </a:rPr>
              <a:t>) entre institutions autour de thématiques : santé, soins, médico-social, </a:t>
            </a:r>
            <a:r>
              <a:rPr lang="fr-FR" sz="1100" dirty="0" smtClean="0">
                <a:solidFill>
                  <a:srgbClr val="002060"/>
                </a:solidFill>
              </a:rPr>
              <a:t>etc</a:t>
            </a:r>
            <a:r>
              <a:rPr lang="fr-FR" sz="1100" dirty="0">
                <a:solidFill>
                  <a:srgbClr val="002060"/>
                </a:solidFill>
              </a:rPr>
              <a: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243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6" y="4415683"/>
            <a:ext cx="5564817" cy="1954381"/>
          </a:xfrm>
          <a:prstGeom prst="rect">
            <a:avLst/>
          </a:prstGeom>
        </p:spPr>
        <p:txBody>
          <a:bodyPr wrap="square">
            <a:spAutoFit/>
          </a:bodyPr>
          <a:lstStyle/>
          <a:p>
            <a:pPr lvl="0" algn="just">
              <a:defRPr/>
            </a:pPr>
            <a:endParaRPr lang="fr-FR" sz="1100" b="1" dirty="0">
              <a:solidFill>
                <a:srgbClr val="002060"/>
              </a:solidFill>
            </a:endParaRPr>
          </a:p>
          <a:p>
            <a:pPr algn="just"/>
            <a:r>
              <a:rPr lang="fr-FR" sz="1100" b="1" dirty="0" smtClean="0">
                <a:solidFill>
                  <a:srgbClr val="002060"/>
                </a:solidFill>
              </a:rPr>
              <a:t>La </a:t>
            </a:r>
            <a:r>
              <a:rPr lang="fr-FR" sz="1100" b="1" dirty="0">
                <a:solidFill>
                  <a:srgbClr val="002060"/>
                </a:solidFill>
              </a:rPr>
              <a:t>CNAV Île-de-France propose de former les équipes du Samu social pour que l’information sur les aides individuelles soit transmise lors des actions de </a:t>
            </a:r>
            <a:r>
              <a:rPr lang="fr-FR" sz="1100" b="1" dirty="0" smtClean="0">
                <a:solidFill>
                  <a:srgbClr val="002060"/>
                </a:solidFill>
              </a:rPr>
              <a:t>sensibilisation.</a:t>
            </a:r>
          </a:p>
          <a:p>
            <a:pPr algn="just"/>
            <a:endParaRPr lang="fr-FR" sz="1100" dirty="0" smtClean="0">
              <a:solidFill>
                <a:srgbClr val="002060"/>
              </a:solidFill>
            </a:endParaRPr>
          </a:p>
          <a:p>
            <a:pPr algn="just"/>
            <a:r>
              <a:rPr lang="fr-FR" sz="1100" dirty="0" smtClean="0">
                <a:solidFill>
                  <a:srgbClr val="002060"/>
                </a:solidFill>
              </a:rPr>
              <a:t>Une </a:t>
            </a:r>
            <a:r>
              <a:rPr lang="fr-FR" sz="1100" b="1" dirty="0">
                <a:solidFill>
                  <a:srgbClr val="002060"/>
                </a:solidFill>
              </a:rPr>
              <a:t>rencontre avec les acteurs du social et du médico-social </a:t>
            </a:r>
            <a:r>
              <a:rPr lang="fr-FR" sz="1100" dirty="0">
                <a:solidFill>
                  <a:srgbClr val="002060"/>
                </a:solidFill>
              </a:rPr>
              <a:t>sera prévue en fin d’année </a:t>
            </a:r>
            <a:r>
              <a:rPr lang="fr-FR" sz="1100" dirty="0" smtClean="0">
                <a:solidFill>
                  <a:srgbClr val="002060"/>
                </a:solidFill>
              </a:rPr>
              <a:t>2023.</a:t>
            </a:r>
          </a:p>
          <a:p>
            <a:pPr algn="just"/>
            <a:r>
              <a:rPr lang="fr-FR" sz="1100" dirty="0" smtClean="0">
                <a:solidFill>
                  <a:srgbClr val="002060"/>
                </a:solidFill>
              </a:rPr>
              <a:t>Projet </a:t>
            </a:r>
            <a:r>
              <a:rPr lang="fr-FR" sz="1100" dirty="0">
                <a:solidFill>
                  <a:srgbClr val="002060"/>
                </a:solidFill>
              </a:rPr>
              <a:t>d’organiser une rencontre annuelle en fin d’année avec deux ateliers : </a:t>
            </a:r>
            <a:r>
              <a:rPr lang="fr-FR" sz="1100" dirty="0" smtClean="0">
                <a:solidFill>
                  <a:srgbClr val="002060"/>
                </a:solidFill>
              </a:rPr>
              <a:t>l’un </a:t>
            </a:r>
            <a:r>
              <a:rPr lang="fr-FR" sz="1100" dirty="0">
                <a:solidFill>
                  <a:srgbClr val="002060"/>
                </a:solidFill>
              </a:rPr>
              <a:t>sur </a:t>
            </a:r>
            <a:r>
              <a:rPr lang="fr-FR" sz="1100" dirty="0" smtClean="0">
                <a:solidFill>
                  <a:srgbClr val="002060"/>
                </a:solidFill>
              </a:rPr>
              <a:t>l’accueil des publics sujets aux addictions, l’autre </a:t>
            </a:r>
            <a:r>
              <a:rPr lang="fr-FR" sz="1100" dirty="0">
                <a:solidFill>
                  <a:srgbClr val="002060"/>
                </a:solidFill>
              </a:rPr>
              <a:t>sur les publics </a:t>
            </a:r>
            <a:r>
              <a:rPr lang="fr-FR" sz="1100" dirty="0" smtClean="0">
                <a:solidFill>
                  <a:srgbClr val="002060"/>
                </a:solidFill>
              </a:rPr>
              <a:t>avec des </a:t>
            </a:r>
            <a:r>
              <a:rPr lang="fr-FR" sz="1100" dirty="0">
                <a:solidFill>
                  <a:srgbClr val="002060"/>
                </a:solidFill>
              </a:rPr>
              <a:t>problématiques multiples mais qui sont entre différents </a:t>
            </a:r>
            <a:r>
              <a:rPr lang="fr-FR" sz="1100" dirty="0" smtClean="0">
                <a:solidFill>
                  <a:srgbClr val="002060"/>
                </a:solidFill>
              </a:rPr>
              <a:t>dispositifs. </a:t>
            </a:r>
            <a:endParaRPr lang="fr-FR" sz="1100" dirty="0">
              <a:solidFill>
                <a:srgbClr val="002060"/>
              </a:solidFill>
            </a:endParaRPr>
          </a:p>
          <a:p>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898344"/>
            <a:ext cx="5564817" cy="2462213"/>
          </a:xfrm>
          <a:prstGeom prst="rect">
            <a:avLst/>
          </a:prstGeom>
        </p:spPr>
        <p:txBody>
          <a:bodyPr wrap="square">
            <a:spAutoFit/>
          </a:bodyPr>
          <a:lstStyle/>
          <a:p>
            <a:pPr lvl="0" algn="just">
              <a:defRPr/>
            </a:pPr>
            <a:r>
              <a:rPr lang="fr-FR" sz="1100" dirty="0" smtClean="0">
                <a:solidFill>
                  <a:srgbClr val="002060"/>
                </a:solidFill>
              </a:rPr>
              <a:t>Une </a:t>
            </a:r>
            <a:r>
              <a:rPr lang="fr-FR" sz="1100" dirty="0">
                <a:solidFill>
                  <a:srgbClr val="002060"/>
                </a:solidFill>
              </a:rPr>
              <a:t>formation est dispensée depuis 2018 tous les 3 mois par Interface (SAMU SOCIAL) aux travailleurs </a:t>
            </a:r>
            <a:r>
              <a:rPr lang="fr-FR" sz="1100" dirty="0" smtClean="0">
                <a:solidFill>
                  <a:srgbClr val="002060"/>
                </a:solidFill>
              </a:rPr>
              <a:t>sociaux et propose </a:t>
            </a:r>
            <a:r>
              <a:rPr lang="fr-FR" sz="1100" dirty="0">
                <a:solidFill>
                  <a:srgbClr val="002060"/>
                </a:solidFill>
              </a:rPr>
              <a:t>une sensibilisation sur les droits des personnes âgées, handicapées et les dispositifs </a:t>
            </a:r>
            <a:r>
              <a:rPr lang="fr-FR" sz="1100" dirty="0" smtClean="0">
                <a:solidFill>
                  <a:srgbClr val="002060"/>
                </a:solidFill>
              </a:rPr>
              <a:t>d’hébergement. </a:t>
            </a:r>
          </a:p>
          <a:p>
            <a:pPr lvl="0" algn="just">
              <a:defRPr/>
            </a:pPr>
            <a:endParaRPr lang="fr-FR" sz="1100" dirty="0" smtClean="0">
              <a:solidFill>
                <a:srgbClr val="002060"/>
              </a:solidFill>
            </a:endParaRPr>
          </a:p>
          <a:p>
            <a:pPr lvl="0" algn="just">
              <a:defRPr/>
            </a:pPr>
            <a:r>
              <a:rPr lang="fr-FR" sz="1100" dirty="0" smtClean="0">
                <a:solidFill>
                  <a:srgbClr val="002060"/>
                </a:solidFill>
              </a:rPr>
              <a:t>Expérimentation </a:t>
            </a:r>
            <a:r>
              <a:rPr lang="fr-FR" sz="1100" dirty="0">
                <a:solidFill>
                  <a:srgbClr val="002060"/>
                </a:solidFill>
              </a:rPr>
              <a:t>d’une formation par la CRAMIF aux travailleurs sociaux sur les enjeux de santé. </a:t>
            </a:r>
            <a:r>
              <a:rPr lang="fr-FR" sz="1100" b="1" dirty="0" smtClean="0">
                <a:solidFill>
                  <a:srgbClr val="002060"/>
                </a:solidFill>
              </a:rPr>
              <a:t>Résultats satisfaisants. </a:t>
            </a:r>
            <a:endParaRPr lang="fr-FR" sz="1100" dirty="0">
              <a:solidFill>
                <a:srgbClr val="002060"/>
              </a:solidFill>
            </a:endParaRPr>
          </a:p>
          <a:p>
            <a:pPr lvl="0" algn="just">
              <a:defRPr/>
            </a:pPr>
            <a:endParaRPr lang="fr-FR" sz="1100" dirty="0" smtClean="0">
              <a:solidFill>
                <a:srgbClr val="002060"/>
              </a:solidFill>
            </a:endParaRPr>
          </a:p>
          <a:p>
            <a:pPr lvl="0" algn="just">
              <a:defRPr/>
            </a:pPr>
            <a:r>
              <a:rPr lang="fr-FR" sz="1100" dirty="0" smtClean="0">
                <a:solidFill>
                  <a:srgbClr val="002060"/>
                </a:solidFill>
              </a:rPr>
              <a:t>Expérimentation d’une formation par la CRAMIF aux professionnels </a:t>
            </a:r>
            <a:r>
              <a:rPr lang="fr-FR" sz="1100" dirty="0">
                <a:solidFill>
                  <a:srgbClr val="002060"/>
                </a:solidFill>
              </a:rPr>
              <a:t>de santé sur l’impact de la fragilité sociale sur la </a:t>
            </a:r>
            <a:r>
              <a:rPr lang="fr-FR" sz="1100" dirty="0" smtClean="0">
                <a:solidFill>
                  <a:srgbClr val="002060"/>
                </a:solidFill>
              </a:rPr>
              <a:t>santé. </a:t>
            </a:r>
          </a:p>
          <a:p>
            <a:pPr lvl="0" algn="just">
              <a:defRPr/>
            </a:pPr>
            <a:endParaRPr lang="fr-FR" sz="1100" dirty="0" smtClean="0">
              <a:solidFill>
                <a:srgbClr val="002060"/>
              </a:solidFill>
            </a:endParaRPr>
          </a:p>
          <a:p>
            <a:pPr lvl="0" algn="just">
              <a:defRPr/>
            </a:pPr>
            <a:r>
              <a:rPr lang="fr-FR" sz="1100" dirty="0" smtClean="0">
                <a:solidFill>
                  <a:srgbClr val="002060"/>
                </a:solidFill>
              </a:rPr>
              <a:t>Organisation de 6 webinaires par la MDPH en 2022. En 2023, organisation d’un webinaire avec 399 participants. </a:t>
            </a:r>
            <a:r>
              <a:rPr lang="fr-FR" sz="1100" dirty="0">
                <a:solidFill>
                  <a:srgbClr val="002060"/>
                </a:solidFill>
              </a:rPr>
              <a:t>A</a:t>
            </a:r>
            <a:r>
              <a:rPr lang="fr-FR" sz="1100" dirty="0" smtClean="0">
                <a:solidFill>
                  <a:srgbClr val="002060"/>
                </a:solidFill>
              </a:rPr>
              <a:t>u moins 5 autres webinaires sont à venir en 2023. </a:t>
            </a:r>
            <a:r>
              <a:rPr lang="fr-FR" sz="1100" b="1" dirty="0" smtClean="0">
                <a:solidFill>
                  <a:srgbClr val="002060"/>
                </a:solidFill>
              </a:rPr>
              <a:t>Les retours de l’enquête de satisfaction sont très positifs</a:t>
            </a:r>
            <a:r>
              <a:rPr lang="fr-FR" sz="1100" dirty="0" smtClean="0">
                <a:solidFill>
                  <a:srgbClr val="002060"/>
                </a:solidFill>
              </a:rPr>
              <a:t>. </a:t>
            </a:r>
          </a:p>
          <a:p>
            <a:pPr marL="171450" lvl="0" indent="-171450" algn="just">
              <a:buFontTx/>
              <a:buChar char="-"/>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44490" y="2661320"/>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44490" y="496187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5611558" cy="253916"/>
          </a:xfrm>
          <a:prstGeom prst="rect">
            <a:avLst/>
          </a:prstGeom>
          <a:noFill/>
          <a:ln w="19050">
            <a:noFill/>
          </a:ln>
        </p:spPr>
        <p:txBody>
          <a:bodyPr wrap="square" rtlCol="0">
            <a:spAutoFit/>
          </a:bodyPr>
          <a:lstStyle/>
          <a:p>
            <a:r>
              <a:rPr lang="fr-FR" sz="1050" b="1" dirty="0" smtClean="0">
                <a:solidFill>
                  <a:srgbClr val="126F67"/>
                </a:solidFill>
              </a:rPr>
              <a:t>Pilotes d’action : Vanessa </a:t>
            </a:r>
            <a:r>
              <a:rPr lang="fr-FR" sz="1050" b="1" dirty="0" err="1" smtClean="0">
                <a:solidFill>
                  <a:srgbClr val="126F67"/>
                </a:solidFill>
              </a:rPr>
              <a:t>Maurin</a:t>
            </a:r>
            <a:r>
              <a:rPr lang="fr-FR" sz="1050" b="1" dirty="0" smtClean="0">
                <a:solidFill>
                  <a:srgbClr val="126F67"/>
                </a:solidFill>
              </a:rPr>
              <a:t> et Béatrice </a:t>
            </a:r>
            <a:r>
              <a:rPr lang="fr-FR" sz="1050" b="1" dirty="0" err="1" smtClean="0">
                <a:solidFill>
                  <a:srgbClr val="126F67"/>
                </a:solidFill>
              </a:rPr>
              <a:t>Nabos</a:t>
            </a:r>
            <a:r>
              <a:rPr lang="fr-FR" sz="1050" b="1" dirty="0" smtClean="0">
                <a:solidFill>
                  <a:srgbClr val="126F67"/>
                </a:solidFill>
              </a:rPr>
              <a:t> </a:t>
            </a:r>
            <a:r>
              <a:rPr lang="fr-FR" sz="1050" b="1" dirty="0" err="1" smtClean="0">
                <a:solidFill>
                  <a:srgbClr val="126F67"/>
                </a:solidFill>
              </a:rPr>
              <a:t>Dutrey</a:t>
            </a:r>
            <a:r>
              <a:rPr lang="fr-FR" sz="1050" b="1" dirty="0" smtClean="0">
                <a:solidFill>
                  <a:srgbClr val="126F67"/>
                </a:solidFill>
              </a:rPr>
              <a:t> (Ville de Paris)</a:t>
            </a:r>
            <a:endParaRPr lang="fr-FR" sz="1050" b="1" dirty="0">
              <a:solidFill>
                <a:srgbClr val="126F67"/>
              </a:solidFill>
            </a:endParaRPr>
          </a:p>
        </p:txBody>
      </p:sp>
      <p:sp>
        <p:nvSpPr>
          <p:cNvPr id="17" name="Ellipse 16"/>
          <p:cNvSpPr/>
          <p:nvPr/>
        </p:nvSpPr>
        <p:spPr>
          <a:xfrm>
            <a:off x="5544490" y="412567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4490" y="823899"/>
            <a:ext cx="529887" cy="482954"/>
          </a:xfrm>
          <a:prstGeom prst="rect">
            <a:avLst/>
          </a:prstGeom>
        </p:spPr>
      </p:pic>
    </p:spTree>
    <p:extLst>
      <p:ext uri="{BB962C8B-B14F-4D97-AF65-F5344CB8AC3E}">
        <p14:creationId xmlns:p14="http://schemas.microsoft.com/office/powerpoint/2010/main" val="1193236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16</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smtClean="0">
                <a:solidFill>
                  <a:srgbClr val="ED8B55"/>
                </a:solidFill>
                <a:latin typeface="Montserrat"/>
              </a:rPr>
              <a:t>Renforcer la formation des professionnels de l’action sociale intervenant auprès du public des personnes </a:t>
            </a:r>
            <a:r>
              <a:rPr lang="fr-FR" sz="1800" dirty="0">
                <a:solidFill>
                  <a:srgbClr val="ED8B55"/>
                </a:solidFill>
                <a:latin typeface="Montserrat"/>
              </a:rPr>
              <a:t>â</a:t>
            </a:r>
            <a:r>
              <a:rPr lang="fr-FR" sz="1800" dirty="0" smtClean="0">
                <a:solidFill>
                  <a:srgbClr val="ED8B55"/>
                </a:solidFill>
                <a:latin typeface="Montserrat"/>
              </a:rPr>
              <a:t>gées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2462213"/>
          </a:xfrm>
          <a:prstGeom prst="rect">
            <a:avLst/>
          </a:prstGeom>
        </p:spPr>
        <p:txBody>
          <a:bodyPr wrap="square">
            <a:spAutoFit/>
          </a:bodyPr>
          <a:lstStyle/>
          <a:p>
            <a:pPr marL="228600" lvl="0" indent="-228600" algn="just">
              <a:buAutoNum type="arabicPeriod"/>
              <a:defRPr/>
            </a:pPr>
            <a:r>
              <a:rPr lang="fr-FR" sz="1100" dirty="0">
                <a:solidFill>
                  <a:srgbClr val="002060"/>
                </a:solidFill>
              </a:rPr>
              <a:t>Proposer un module de formation destiné aux professionnels de l’action sociale, notamment aux professionnels des services sociaux de proximité en lien avec les M2A pour les sensibiliser aux facteurs accélérant l’exclusion : vieillissement, maladies</a:t>
            </a:r>
            <a:r>
              <a:rPr lang="fr-FR" sz="1100" dirty="0" smtClean="0">
                <a:solidFill>
                  <a:srgbClr val="002060"/>
                </a:solidFill>
              </a:rPr>
              <a:t>. La </a:t>
            </a:r>
            <a:r>
              <a:rPr lang="fr-FR" sz="1100" dirty="0">
                <a:solidFill>
                  <a:srgbClr val="002060"/>
                </a:solidFill>
              </a:rPr>
              <a:t>formation proposée permettra également de faire connaître les métiers de la gériatrie et de la gérontologie pour faciliter les liens et ainsi éviter les ruptures de parcours. Elle pourra donner des outils pour évaluer la </a:t>
            </a:r>
            <a:r>
              <a:rPr lang="fr-FR" sz="1100" dirty="0" smtClean="0">
                <a:solidFill>
                  <a:srgbClr val="002060"/>
                </a:solidFill>
              </a:rPr>
              <a:t>vulnérabilité.</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Favoriser </a:t>
            </a:r>
            <a:r>
              <a:rPr lang="fr-FR" sz="1100" dirty="0">
                <a:solidFill>
                  <a:srgbClr val="002060"/>
                </a:solidFill>
              </a:rPr>
              <a:t>l’interconnaissance via des rencontres </a:t>
            </a:r>
            <a:r>
              <a:rPr lang="fr-FR" sz="1100" dirty="0" smtClean="0">
                <a:solidFill>
                  <a:srgbClr val="002060"/>
                </a:solidFill>
              </a:rPr>
              <a:t>annuelles (</a:t>
            </a:r>
            <a:r>
              <a:rPr lang="fr-FR" sz="1100" dirty="0">
                <a:solidFill>
                  <a:srgbClr val="002060"/>
                </a:solidFill>
              </a:rPr>
              <a:t>colloque/échanges) entre acteurs autour de thématiques : santé, soins, médico-social, </a:t>
            </a:r>
            <a:r>
              <a:rPr lang="fr-FR" sz="1100" dirty="0" smtClean="0">
                <a:solidFill>
                  <a:srgbClr val="002060"/>
                </a:solidFill>
              </a:rPr>
              <a:t>etc.</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44062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615893"/>
            <a:ext cx="5564817" cy="2123658"/>
          </a:xfrm>
          <a:prstGeom prst="rect">
            <a:avLst/>
          </a:prstGeom>
        </p:spPr>
        <p:txBody>
          <a:bodyPr wrap="square">
            <a:spAutoFit/>
          </a:bodyPr>
          <a:lstStyle/>
          <a:p>
            <a:pPr lvl="0" algn="just">
              <a:defRPr/>
            </a:pPr>
            <a:endParaRPr lang="fr-FR" sz="1100" b="1" dirty="0">
              <a:solidFill>
                <a:srgbClr val="002060"/>
              </a:solidFill>
            </a:endParaRPr>
          </a:p>
          <a:p>
            <a:pPr algn="just"/>
            <a:r>
              <a:rPr lang="fr-FR" sz="1100" dirty="0" smtClean="0">
                <a:solidFill>
                  <a:srgbClr val="002060"/>
                </a:solidFill>
              </a:rPr>
              <a:t>Les </a:t>
            </a:r>
            <a:r>
              <a:rPr lang="fr-FR" sz="1100" dirty="0">
                <a:solidFill>
                  <a:srgbClr val="002060"/>
                </a:solidFill>
              </a:rPr>
              <a:t>formations assurées par Interface du SAMU SOCIAL vont être poursuivies. </a:t>
            </a:r>
            <a:endParaRPr lang="fr-FR" sz="1100" dirty="0" smtClean="0">
              <a:solidFill>
                <a:srgbClr val="002060"/>
              </a:solidFill>
            </a:endParaRPr>
          </a:p>
          <a:p>
            <a:pPr algn="just"/>
            <a:r>
              <a:rPr lang="fr-FR" sz="1100" dirty="0" smtClean="0">
                <a:solidFill>
                  <a:srgbClr val="002060"/>
                </a:solidFill>
              </a:rPr>
              <a:t>Une </a:t>
            </a:r>
            <a:r>
              <a:rPr lang="fr-FR" sz="1100" b="1" dirty="0" smtClean="0">
                <a:solidFill>
                  <a:srgbClr val="002060"/>
                </a:solidFill>
              </a:rPr>
              <a:t>rencontre </a:t>
            </a:r>
            <a:r>
              <a:rPr lang="fr-FR" sz="1100" b="1" dirty="0">
                <a:solidFill>
                  <a:srgbClr val="002060"/>
                </a:solidFill>
              </a:rPr>
              <a:t>avec les acteurs du social et du médico-social </a:t>
            </a:r>
            <a:r>
              <a:rPr lang="fr-FR" sz="1100" dirty="0">
                <a:solidFill>
                  <a:srgbClr val="002060"/>
                </a:solidFill>
              </a:rPr>
              <a:t>sera </a:t>
            </a:r>
            <a:r>
              <a:rPr lang="fr-FR" sz="1100" dirty="0" smtClean="0">
                <a:solidFill>
                  <a:srgbClr val="002060"/>
                </a:solidFill>
              </a:rPr>
              <a:t>organisée </a:t>
            </a:r>
            <a:r>
              <a:rPr lang="fr-FR" sz="1100" dirty="0">
                <a:solidFill>
                  <a:srgbClr val="002060"/>
                </a:solidFill>
              </a:rPr>
              <a:t>en fin d’année </a:t>
            </a:r>
            <a:r>
              <a:rPr lang="fr-FR" sz="1100" dirty="0" smtClean="0">
                <a:solidFill>
                  <a:srgbClr val="002060"/>
                </a:solidFill>
              </a:rPr>
              <a:t>2023.</a:t>
            </a:r>
          </a:p>
          <a:p>
            <a:pPr algn="just"/>
            <a:r>
              <a:rPr lang="fr-FR" sz="1100" dirty="0" smtClean="0">
                <a:solidFill>
                  <a:srgbClr val="002060"/>
                </a:solidFill>
              </a:rPr>
              <a:t>Projet </a:t>
            </a:r>
            <a:r>
              <a:rPr lang="fr-FR" sz="1100" dirty="0">
                <a:solidFill>
                  <a:srgbClr val="002060"/>
                </a:solidFill>
              </a:rPr>
              <a:t>d’organiser une rencontre annuelle en fin d’année avec deux ateliers : l’un sur l’accueil des publics sujets aux addictions, l’autre sur les publics qui rencontrent des problématiques multiples mais qui sont entre différents dispositifs. </a:t>
            </a: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6" y="1815126"/>
            <a:ext cx="5493078" cy="2800767"/>
          </a:xfrm>
          <a:prstGeom prst="rect">
            <a:avLst/>
          </a:prstGeom>
        </p:spPr>
        <p:txBody>
          <a:bodyPr wrap="square">
            <a:spAutoFit/>
          </a:bodyPr>
          <a:lstStyle/>
          <a:p>
            <a:pPr lvl="0" algn="just">
              <a:defRPr/>
            </a:pPr>
            <a:r>
              <a:rPr lang="fr-FR" sz="1100" dirty="0" smtClean="0">
                <a:solidFill>
                  <a:srgbClr val="002060"/>
                </a:solidFill>
              </a:rPr>
              <a:t>Une </a:t>
            </a:r>
            <a:r>
              <a:rPr lang="fr-FR" sz="1100" dirty="0">
                <a:solidFill>
                  <a:srgbClr val="002060"/>
                </a:solidFill>
              </a:rPr>
              <a:t>formation est dispensée depuis 2018 tous les 3 mois par Interface (SAMU SOCIAL) aux travailleurs sociaux </a:t>
            </a:r>
            <a:r>
              <a:rPr lang="fr-FR" sz="1100" dirty="0" smtClean="0">
                <a:solidFill>
                  <a:srgbClr val="002060"/>
                </a:solidFill>
              </a:rPr>
              <a:t>et </a:t>
            </a:r>
            <a:r>
              <a:rPr lang="fr-FR" sz="1100" dirty="0">
                <a:solidFill>
                  <a:srgbClr val="002060"/>
                </a:solidFill>
              </a:rPr>
              <a:t>propose une sensibilisation sur les droits des personnes âgées, handicapées et les dispositifs d’hébergement. </a:t>
            </a:r>
            <a:endParaRPr lang="fr-FR" sz="1100" dirty="0" smtClean="0">
              <a:solidFill>
                <a:srgbClr val="002060"/>
              </a:solidFill>
            </a:endParaRPr>
          </a:p>
          <a:p>
            <a:pPr lvl="0" algn="just">
              <a:defRPr/>
            </a:pPr>
            <a:r>
              <a:rPr lang="fr-FR" sz="1100" dirty="0" smtClean="0">
                <a:solidFill>
                  <a:srgbClr val="002060"/>
                </a:solidFill>
              </a:rPr>
              <a:t>Expérimentation </a:t>
            </a:r>
            <a:r>
              <a:rPr lang="fr-FR" sz="1100" dirty="0">
                <a:solidFill>
                  <a:srgbClr val="002060"/>
                </a:solidFill>
              </a:rPr>
              <a:t>d’une formation par la CRAMIF aux travailleurs sociaux sur les enjeux de santé. </a:t>
            </a:r>
            <a:r>
              <a:rPr lang="fr-FR" sz="1100" b="1" dirty="0" smtClean="0">
                <a:solidFill>
                  <a:srgbClr val="002060"/>
                </a:solidFill>
              </a:rPr>
              <a:t>Résultats satisfaisants. </a:t>
            </a:r>
            <a:endParaRPr lang="fr-FR" sz="1100" dirty="0" smtClean="0">
              <a:solidFill>
                <a:srgbClr val="002060"/>
              </a:solidFill>
            </a:endParaRPr>
          </a:p>
          <a:p>
            <a:pPr algn="just">
              <a:defRPr/>
            </a:pPr>
            <a:r>
              <a:rPr lang="fr-FR" sz="1100" dirty="0" smtClean="0">
                <a:solidFill>
                  <a:srgbClr val="002060"/>
                </a:solidFill>
              </a:rPr>
              <a:t>Expérimentation </a:t>
            </a:r>
            <a:r>
              <a:rPr lang="fr-FR" sz="1100" dirty="0">
                <a:solidFill>
                  <a:srgbClr val="002060"/>
                </a:solidFill>
              </a:rPr>
              <a:t>d’une formation par la CRAMIF aux professionnels de santé sur l’impact de la fragilité sociale sur la santé. </a:t>
            </a:r>
            <a:endParaRPr lang="fr-FR" sz="1100" dirty="0" smtClean="0">
              <a:solidFill>
                <a:srgbClr val="002060"/>
              </a:solidFill>
            </a:endParaRPr>
          </a:p>
          <a:p>
            <a:pPr algn="just">
              <a:defRPr/>
            </a:pPr>
            <a:endParaRPr lang="fr-FR" sz="1100" dirty="0" smtClean="0">
              <a:solidFill>
                <a:srgbClr val="002060"/>
              </a:solidFill>
            </a:endParaRPr>
          </a:p>
          <a:p>
            <a:pPr algn="just">
              <a:defRPr/>
            </a:pPr>
            <a:r>
              <a:rPr lang="fr-FR" sz="1100" dirty="0" smtClean="0">
                <a:solidFill>
                  <a:srgbClr val="002060"/>
                </a:solidFill>
              </a:rPr>
              <a:t>Certaines M2A participent </a:t>
            </a:r>
            <a:r>
              <a:rPr lang="fr-FR" sz="1100" dirty="0">
                <a:solidFill>
                  <a:srgbClr val="002060"/>
                </a:solidFill>
              </a:rPr>
              <a:t>aux réunions de </a:t>
            </a:r>
            <a:r>
              <a:rPr lang="fr-FR" sz="1100" dirty="0" smtClean="0">
                <a:solidFill>
                  <a:srgbClr val="002060"/>
                </a:solidFill>
              </a:rPr>
              <a:t>présentation de </a:t>
            </a:r>
            <a:r>
              <a:rPr lang="fr-FR" sz="1100" dirty="0">
                <a:solidFill>
                  <a:srgbClr val="002060"/>
                </a:solidFill>
              </a:rPr>
              <a:t>l’organisation sociale du territoire aux nouveaux arrivants, organisées par les équipes d’ingénierie sociale des EPS.</a:t>
            </a:r>
          </a:p>
          <a:p>
            <a:pPr algn="just">
              <a:defRPr/>
            </a:pPr>
            <a:r>
              <a:rPr lang="fr-FR" sz="1100" dirty="0">
                <a:solidFill>
                  <a:srgbClr val="002060"/>
                </a:solidFill>
              </a:rPr>
              <a:t>Les </a:t>
            </a:r>
            <a:r>
              <a:rPr lang="fr-FR" sz="1100" dirty="0" smtClean="0">
                <a:solidFill>
                  <a:srgbClr val="002060"/>
                </a:solidFill>
              </a:rPr>
              <a:t>M2A proposent </a:t>
            </a:r>
            <a:r>
              <a:rPr lang="fr-FR" sz="1100" dirty="0">
                <a:solidFill>
                  <a:srgbClr val="002060"/>
                </a:solidFill>
              </a:rPr>
              <a:t>également une formation aux travailleurs sociaux des EPS sur les </a:t>
            </a:r>
            <a:r>
              <a:rPr lang="fr-FR" sz="1100" dirty="0" smtClean="0">
                <a:solidFill>
                  <a:srgbClr val="002060"/>
                </a:solidFill>
              </a:rPr>
              <a:t>personnes âgées. </a:t>
            </a:r>
            <a:endParaRPr lang="fr-FR" sz="1100" dirty="0">
              <a:solidFill>
                <a:srgbClr val="002060"/>
              </a:solidFill>
            </a:endParaRPr>
          </a:p>
          <a:p>
            <a:pPr marL="171450" indent="-171450" algn="just">
              <a:buFontTx/>
              <a:buChar char="-"/>
              <a:defRPr/>
            </a:pPr>
            <a:endParaRPr lang="fr-FR" sz="1100" dirty="0" smtClean="0">
              <a:solidFill>
                <a:srgbClr val="002060"/>
              </a:solidFill>
            </a:endParaRPr>
          </a:p>
          <a:p>
            <a:pPr marL="171450" lvl="0" indent="-171450" algn="just">
              <a:buFontTx/>
              <a:buChar char="-"/>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44490" y="2531786"/>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42961" y="390467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3885063" cy="253916"/>
          </a:xfrm>
          <a:prstGeom prst="rect">
            <a:avLst/>
          </a:prstGeom>
          <a:noFill/>
          <a:ln w="19050">
            <a:noFill/>
          </a:ln>
        </p:spPr>
        <p:txBody>
          <a:bodyPr wrap="square" rtlCol="0">
            <a:spAutoFit/>
          </a:bodyPr>
          <a:lstStyle/>
          <a:p>
            <a:r>
              <a:rPr lang="fr-FR" sz="1050" b="1" dirty="0" smtClean="0">
                <a:solidFill>
                  <a:srgbClr val="126F67"/>
                </a:solidFill>
              </a:rPr>
              <a:t>Pilote d’action : Sabine </a:t>
            </a:r>
            <a:r>
              <a:rPr lang="fr-FR" sz="1050" b="1" dirty="0" err="1" smtClean="0">
                <a:solidFill>
                  <a:srgbClr val="126F67"/>
                </a:solidFill>
              </a:rPr>
              <a:t>Cardona</a:t>
            </a:r>
            <a:r>
              <a:rPr lang="fr-FR" sz="1050" b="1" dirty="0" smtClean="0">
                <a:solidFill>
                  <a:srgbClr val="126F67"/>
                </a:solidFill>
              </a:rPr>
              <a:t> (Ville de Paris)</a:t>
            </a:r>
            <a:endParaRPr lang="fr-FR" sz="1050" b="1" dirty="0">
              <a:solidFill>
                <a:srgbClr val="126F67"/>
              </a:solidFill>
            </a:endParaRP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70281" y="891012"/>
            <a:ext cx="529887" cy="482954"/>
          </a:xfrm>
          <a:prstGeom prst="rect">
            <a:avLst/>
          </a:prstGeom>
        </p:spPr>
      </p:pic>
    </p:spTree>
    <p:extLst>
      <p:ext uri="{BB962C8B-B14F-4D97-AF65-F5344CB8AC3E}">
        <p14:creationId xmlns:p14="http://schemas.microsoft.com/office/powerpoint/2010/main" val="801001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19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17</a:t>
            </a:r>
            <a:r>
              <a:rPr lang="fr-FR" sz="1800" dirty="0" smtClean="0">
                <a:solidFill>
                  <a:srgbClr val="ED8B55"/>
                </a:solidFill>
              </a:rPr>
              <a:t> </a:t>
            </a:r>
            <a:r>
              <a:rPr lang="fr-FR" sz="1800" dirty="0">
                <a:solidFill>
                  <a:srgbClr val="ED8B55"/>
                </a:solidFill>
              </a:rPr>
              <a:t>/ Expérimenter la Nuit de la Solidarité à la période estivale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04800" y="2055497"/>
            <a:ext cx="5142689" cy="2123658"/>
          </a:xfrm>
          <a:prstGeom prst="rect">
            <a:avLst/>
          </a:prstGeom>
        </p:spPr>
        <p:txBody>
          <a:bodyPr wrap="square">
            <a:spAutoFit/>
          </a:bodyPr>
          <a:lstStyle/>
          <a:p>
            <a:pPr marL="228600" lvl="0" indent="-228600" algn="just">
              <a:buAutoNum type="arabicPeriod"/>
              <a:defRPr/>
            </a:pPr>
            <a:r>
              <a:rPr lang="fr-FR" sz="1100" dirty="0">
                <a:solidFill>
                  <a:srgbClr val="002060"/>
                </a:solidFill>
              </a:rPr>
              <a:t>Expérimenter une Nuit de la Solidarité estivale à l’échelle de </a:t>
            </a:r>
            <a:r>
              <a:rPr lang="fr-FR" sz="1100" dirty="0" smtClean="0">
                <a:solidFill>
                  <a:srgbClr val="002060"/>
                </a:solidFill>
              </a:rPr>
              <a:t>secteurs </a:t>
            </a:r>
            <a:r>
              <a:rPr lang="fr-FR" sz="1100" dirty="0">
                <a:solidFill>
                  <a:srgbClr val="002060"/>
                </a:solidFill>
              </a:rPr>
              <a:t>ou d’arrondissements du territoire parisien, dont la pertinence sera déterminée par le Conseil scientifique en lien avec l’APUR</a:t>
            </a:r>
            <a:r>
              <a:rPr lang="fr-FR" sz="1100" dirty="0" smtClean="0">
                <a:solidFill>
                  <a:srgbClr val="002060"/>
                </a:solidFill>
              </a:rPr>
              <a:t>. Les </a:t>
            </a:r>
            <a:r>
              <a:rPr lang="fr-FR" sz="1100" dirty="0">
                <a:solidFill>
                  <a:srgbClr val="002060"/>
                </a:solidFill>
              </a:rPr>
              <a:t>éléments méthodologiques seront aussi adaptés pour tenir compte de la spécificité de la période et de l’échelle </a:t>
            </a:r>
            <a:r>
              <a:rPr lang="fr-FR" sz="1100" dirty="0" smtClean="0">
                <a:solidFill>
                  <a:srgbClr val="002060"/>
                </a:solidFill>
              </a:rPr>
              <a:t>choisie. La </a:t>
            </a:r>
            <a:r>
              <a:rPr lang="fr-FR" sz="1100" dirty="0">
                <a:solidFill>
                  <a:srgbClr val="002060"/>
                </a:solidFill>
              </a:rPr>
              <a:t>réalisation de l’opération à la période estivale viendra </a:t>
            </a:r>
            <a:r>
              <a:rPr lang="fr-FR" sz="1100" dirty="0" smtClean="0">
                <a:solidFill>
                  <a:srgbClr val="002060"/>
                </a:solidFill>
              </a:rPr>
              <a:t>compléter </a:t>
            </a:r>
            <a:r>
              <a:rPr lang="fr-FR" sz="1100" dirty="0">
                <a:solidFill>
                  <a:srgbClr val="002060"/>
                </a:solidFill>
              </a:rPr>
              <a:t>la connaissance du public et permettrait la déconstruction de </a:t>
            </a:r>
            <a:r>
              <a:rPr lang="fr-FR" sz="1100" dirty="0" smtClean="0">
                <a:solidFill>
                  <a:srgbClr val="002060"/>
                </a:solidFill>
              </a:rPr>
              <a:t>représentations </a:t>
            </a:r>
            <a:r>
              <a:rPr lang="fr-FR" sz="1100" dirty="0">
                <a:solidFill>
                  <a:srgbClr val="002060"/>
                </a:solidFill>
              </a:rPr>
              <a:t>associant difficultés à vivre à la rue avec la période hivernale. L’édition hivernale, dont l’organisation et la méthodologie sont désormais solides serait maintenue chaque année tandis que l’expérimentation estivale viendrait utilement la compléter</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39107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698849"/>
            <a:ext cx="5564817" cy="1046440"/>
          </a:xfrm>
          <a:prstGeom prst="rect">
            <a:avLst/>
          </a:prstGeom>
        </p:spPr>
        <p:txBody>
          <a:bodyPr wrap="square">
            <a:spAutoFit/>
          </a:bodyPr>
          <a:lstStyle/>
          <a:p>
            <a:pPr lvl="0" algn="just">
              <a:defRPr/>
            </a:pPr>
            <a:endParaRPr lang="fr-FR" sz="1100" b="1" dirty="0">
              <a:solidFill>
                <a:srgbClr val="002060"/>
              </a:solidFill>
            </a:endParaRPr>
          </a:p>
          <a:p>
            <a:pPr lvl="0" algn="just">
              <a:defRPr/>
            </a:pPr>
            <a:r>
              <a:rPr lang="fr-FR" sz="1100" b="1" dirty="0" smtClean="0">
                <a:solidFill>
                  <a:srgbClr val="002060"/>
                </a:solidFill>
              </a:rPr>
              <a:t>500 </a:t>
            </a:r>
            <a:r>
              <a:rPr lang="fr-FR" sz="1100" b="1" dirty="0">
                <a:solidFill>
                  <a:srgbClr val="002060"/>
                </a:solidFill>
              </a:rPr>
              <a:t>bénévoles et professionnels sont attendus dans le cadre de </a:t>
            </a:r>
            <a:r>
              <a:rPr lang="fr-FR" sz="1100" b="1" dirty="0" smtClean="0">
                <a:solidFill>
                  <a:srgbClr val="002060"/>
                </a:solidFill>
              </a:rPr>
              <a:t>la nuit de la solidarité estivale du 27 juin. </a:t>
            </a:r>
          </a:p>
          <a:p>
            <a:pPr lvl="0" algn="just">
              <a:defRPr/>
            </a:pPr>
            <a:endParaRPr lang="fr-FR" sz="700" b="1" dirty="0">
              <a:solidFill>
                <a:srgbClr val="002060"/>
              </a:solidFill>
            </a:endParaRPr>
          </a:p>
          <a:p>
            <a:pPr lvl="0" algn="just">
              <a:defRPr/>
            </a:pPr>
            <a:r>
              <a:rPr lang="fr-FR" sz="1100" dirty="0">
                <a:solidFill>
                  <a:srgbClr val="002060"/>
                </a:solidFill>
              </a:rPr>
              <a:t>L</a:t>
            </a:r>
            <a:r>
              <a:rPr lang="fr-FR" sz="1100" dirty="0" smtClean="0">
                <a:solidFill>
                  <a:srgbClr val="002060"/>
                </a:solidFill>
              </a:rPr>
              <a:t>es </a:t>
            </a:r>
            <a:r>
              <a:rPr lang="fr-FR" sz="1100" dirty="0">
                <a:solidFill>
                  <a:srgbClr val="002060"/>
                </a:solidFill>
              </a:rPr>
              <a:t>documents </a:t>
            </a:r>
            <a:r>
              <a:rPr lang="fr-FR" sz="1100" dirty="0" smtClean="0">
                <a:solidFill>
                  <a:srgbClr val="002060"/>
                </a:solidFill>
              </a:rPr>
              <a:t>remis aux personnes rencontrées </a:t>
            </a:r>
            <a:r>
              <a:rPr lang="fr-FR" sz="1100" dirty="0">
                <a:solidFill>
                  <a:srgbClr val="002060"/>
                </a:solidFill>
              </a:rPr>
              <a:t>seront adaptés à </a:t>
            </a:r>
            <a:r>
              <a:rPr lang="fr-FR" sz="1100" dirty="0" smtClean="0">
                <a:solidFill>
                  <a:srgbClr val="002060"/>
                </a:solidFill>
              </a:rPr>
              <a:t>la période estivale.</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77451"/>
            <a:ext cx="5493078" cy="2292935"/>
          </a:xfrm>
          <a:prstGeom prst="rect">
            <a:avLst/>
          </a:prstGeom>
        </p:spPr>
        <p:txBody>
          <a:bodyPr wrap="square">
            <a:spAutoFit/>
          </a:bodyPr>
          <a:lstStyle/>
          <a:p>
            <a:pPr lvl="0" algn="just">
              <a:defRPr/>
            </a:pPr>
            <a:r>
              <a:rPr lang="fr-FR" sz="1100" b="1" dirty="0" smtClean="0">
                <a:solidFill>
                  <a:srgbClr val="002060"/>
                </a:solidFill>
              </a:rPr>
              <a:t>La nuit </a:t>
            </a:r>
            <a:r>
              <a:rPr lang="fr-FR" sz="1100" b="1" dirty="0">
                <a:solidFill>
                  <a:srgbClr val="002060"/>
                </a:solidFill>
              </a:rPr>
              <a:t>de </a:t>
            </a:r>
            <a:r>
              <a:rPr lang="fr-FR" sz="1100" b="1" dirty="0" smtClean="0">
                <a:solidFill>
                  <a:srgbClr val="002060"/>
                </a:solidFill>
              </a:rPr>
              <a:t>la solidarité </a:t>
            </a:r>
            <a:r>
              <a:rPr lang="fr-FR" sz="1100" b="1" dirty="0">
                <a:solidFill>
                  <a:srgbClr val="002060"/>
                </a:solidFill>
              </a:rPr>
              <a:t>estivale se tiendra le 27 juin sur 3 arrondissements </a:t>
            </a:r>
            <a:r>
              <a:rPr lang="fr-FR" sz="1100" b="1" dirty="0" smtClean="0">
                <a:solidFill>
                  <a:srgbClr val="002060"/>
                </a:solidFill>
              </a:rPr>
              <a:t>:  </a:t>
            </a:r>
            <a:r>
              <a:rPr lang="fr-FR" sz="1100" b="1" dirty="0">
                <a:solidFill>
                  <a:srgbClr val="002060"/>
                </a:solidFill>
              </a:rPr>
              <a:t>8e, le 12e et </a:t>
            </a:r>
            <a:r>
              <a:rPr lang="fr-FR" sz="1100" b="1" dirty="0" smtClean="0">
                <a:solidFill>
                  <a:srgbClr val="002060"/>
                </a:solidFill>
              </a:rPr>
              <a:t>20e. </a:t>
            </a:r>
          </a:p>
          <a:p>
            <a:pPr lvl="0" algn="just">
              <a:defRPr/>
            </a:pPr>
            <a:endParaRPr lang="fr-FR" sz="1100" b="1" dirty="0" smtClean="0">
              <a:solidFill>
                <a:srgbClr val="002060"/>
              </a:solidFill>
            </a:endParaRPr>
          </a:p>
          <a:p>
            <a:pPr lvl="0" algn="just">
              <a:defRPr/>
            </a:pPr>
            <a:r>
              <a:rPr lang="fr-FR" sz="1100" dirty="0" smtClean="0">
                <a:solidFill>
                  <a:srgbClr val="002060"/>
                </a:solidFill>
              </a:rPr>
              <a:t>Cette expérimentation estivale vise à : </a:t>
            </a:r>
          </a:p>
          <a:p>
            <a:pPr marL="171450" lvl="0" indent="-171450" algn="just">
              <a:buFontTx/>
              <a:buChar char="-"/>
              <a:defRPr/>
            </a:pPr>
            <a:r>
              <a:rPr lang="fr-FR" sz="1100" dirty="0" smtClean="0">
                <a:solidFill>
                  <a:srgbClr val="002060"/>
                </a:solidFill>
              </a:rPr>
              <a:t>Mieux </a:t>
            </a:r>
            <a:r>
              <a:rPr lang="fr-FR" sz="1100" dirty="0">
                <a:solidFill>
                  <a:srgbClr val="002060"/>
                </a:solidFill>
              </a:rPr>
              <a:t>connaitre les profils des personnes en situation de rue en dehors de </a:t>
            </a:r>
            <a:r>
              <a:rPr lang="fr-FR" sz="1100" dirty="0" smtClean="0">
                <a:solidFill>
                  <a:srgbClr val="002060"/>
                </a:solidFill>
              </a:rPr>
              <a:t>l’hiver</a:t>
            </a:r>
          </a:p>
          <a:p>
            <a:pPr marL="171450" lvl="0" indent="-171450" algn="just">
              <a:buFontTx/>
              <a:buChar char="-"/>
              <a:defRPr/>
            </a:pPr>
            <a:r>
              <a:rPr lang="fr-FR" sz="1100" dirty="0">
                <a:solidFill>
                  <a:srgbClr val="002060"/>
                </a:solidFill>
              </a:rPr>
              <a:t>M</a:t>
            </a:r>
            <a:r>
              <a:rPr lang="fr-FR" sz="1100" dirty="0" smtClean="0">
                <a:solidFill>
                  <a:srgbClr val="002060"/>
                </a:solidFill>
              </a:rPr>
              <a:t>ieux </a:t>
            </a:r>
            <a:r>
              <a:rPr lang="fr-FR" sz="1100" dirty="0">
                <a:solidFill>
                  <a:srgbClr val="002060"/>
                </a:solidFill>
              </a:rPr>
              <a:t>saisir les conditions de vie des personnes </a:t>
            </a:r>
            <a:r>
              <a:rPr lang="fr-FR" sz="1100" dirty="0" smtClean="0">
                <a:solidFill>
                  <a:srgbClr val="002060"/>
                </a:solidFill>
              </a:rPr>
              <a:t>rencontrées. Elle </a:t>
            </a:r>
            <a:r>
              <a:rPr lang="fr-FR" sz="1100" dirty="0">
                <a:solidFill>
                  <a:srgbClr val="002060"/>
                </a:solidFill>
              </a:rPr>
              <a:t>permettra d’évaluer si le nombre de personnes à la rue et les types de public évoluent entre l’hiver et </a:t>
            </a:r>
            <a:r>
              <a:rPr lang="fr-FR" sz="1100" dirty="0" smtClean="0">
                <a:solidFill>
                  <a:srgbClr val="002060"/>
                </a:solidFill>
              </a:rPr>
              <a:t>l’été.</a:t>
            </a:r>
          </a:p>
          <a:p>
            <a:pPr marL="171450" lvl="0" indent="-171450" algn="just">
              <a:buFontTx/>
              <a:buChar char="-"/>
              <a:defRPr/>
            </a:pPr>
            <a:r>
              <a:rPr lang="fr-FR" sz="1100" dirty="0" smtClean="0">
                <a:solidFill>
                  <a:srgbClr val="002060"/>
                </a:solidFill>
              </a:rPr>
              <a:t>Faire émerger </a:t>
            </a:r>
            <a:r>
              <a:rPr lang="fr-FR" sz="1100" dirty="0">
                <a:solidFill>
                  <a:srgbClr val="002060"/>
                </a:solidFill>
              </a:rPr>
              <a:t>les besoins spécifiques lié à l’été.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smtClean="0">
                <a:solidFill>
                  <a:srgbClr val="002060"/>
                </a:solidFill>
              </a:rPr>
              <a:t>Les </a:t>
            </a:r>
            <a:r>
              <a:rPr lang="fr-FR" sz="1100" dirty="0">
                <a:solidFill>
                  <a:srgbClr val="002060"/>
                </a:solidFill>
              </a:rPr>
              <a:t>informations recueillies permettront d’ajuster les dispositifs et politiques publiques dédiées à la cause.</a:t>
            </a: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122586" y="1044382"/>
            <a:ext cx="11867149" cy="253916"/>
          </a:xfrm>
          <a:prstGeom prst="rect">
            <a:avLst/>
          </a:prstGeom>
          <a:noFill/>
          <a:ln w="19050">
            <a:noFill/>
          </a:ln>
        </p:spPr>
        <p:txBody>
          <a:bodyPr wrap="square" rtlCol="0">
            <a:spAutoFit/>
          </a:bodyPr>
          <a:lstStyle/>
          <a:p>
            <a:r>
              <a:rPr lang="fr-FR" sz="1050" b="1" dirty="0" smtClean="0">
                <a:solidFill>
                  <a:srgbClr val="126F67"/>
                </a:solidFill>
              </a:rPr>
              <a:t>Pilotes d’action </a:t>
            </a:r>
            <a:r>
              <a:rPr lang="fr-FR" sz="1050" b="1" dirty="0">
                <a:solidFill>
                  <a:srgbClr val="126F67"/>
                </a:solidFill>
              </a:rPr>
              <a:t>: Sasha </a:t>
            </a:r>
            <a:r>
              <a:rPr lang="fr-FR" sz="1050" b="1" dirty="0" smtClean="0">
                <a:solidFill>
                  <a:srgbClr val="126F67"/>
                </a:solidFill>
              </a:rPr>
              <a:t>Riffard, Marie Mallet et Soraya </a:t>
            </a:r>
            <a:r>
              <a:rPr lang="fr-FR" sz="1050" b="1" dirty="0" err="1">
                <a:solidFill>
                  <a:srgbClr val="126F67"/>
                </a:solidFill>
              </a:rPr>
              <a:t>Ouferoukh</a:t>
            </a:r>
            <a:r>
              <a:rPr lang="fr-FR" sz="1050" b="1" dirty="0">
                <a:solidFill>
                  <a:srgbClr val="126F67"/>
                </a:solidFill>
              </a:rPr>
              <a:t> (</a:t>
            </a:r>
            <a:r>
              <a:rPr lang="fr-FR" sz="1050" b="1" dirty="0" smtClean="0">
                <a:solidFill>
                  <a:srgbClr val="126F67"/>
                </a:solidFill>
              </a:rPr>
              <a:t>Ville de Paris) 	</a:t>
            </a:r>
            <a:endParaRPr lang="fr-FR" sz="1050" b="1" dirty="0">
              <a:solidFill>
                <a:srgbClr val="126F67"/>
              </a:solidFill>
            </a:endParaRPr>
          </a:p>
        </p:txBody>
      </p:sp>
      <p:pic>
        <p:nvPicPr>
          <p:cNvPr id="21" name="Imag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46393" y="860737"/>
            <a:ext cx="529887" cy="482954"/>
          </a:xfrm>
          <a:prstGeom prst="rect">
            <a:avLst/>
          </a:prstGeom>
        </p:spPr>
      </p:pic>
      <p:pic>
        <p:nvPicPr>
          <p:cNvPr id="15" name="Image 14"/>
          <p:cNvPicPr>
            <a:picLocks noChangeAspect="1"/>
          </p:cNvPicPr>
          <p:nvPr/>
        </p:nvPicPr>
        <p:blipFill>
          <a:blip r:embed="rId4"/>
          <a:stretch>
            <a:fillRect/>
          </a:stretch>
        </p:blipFill>
        <p:spPr>
          <a:xfrm>
            <a:off x="9573155" y="539159"/>
            <a:ext cx="2416579" cy="438301"/>
          </a:xfrm>
          <a:prstGeom prst="rect">
            <a:avLst/>
          </a:prstGeom>
        </p:spPr>
      </p:pic>
      <p:sp>
        <p:nvSpPr>
          <p:cNvPr id="16" name="Ellipse 15"/>
          <p:cNvSpPr/>
          <p:nvPr/>
        </p:nvSpPr>
        <p:spPr>
          <a:xfrm>
            <a:off x="5544490" y="2531786"/>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791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a:t>
            </a:fld>
            <a:endParaRPr lang="fr-FR" dirty="0"/>
          </a:p>
        </p:txBody>
      </p:sp>
      <p:sp>
        <p:nvSpPr>
          <p:cNvPr id="6" name="Titre 5"/>
          <p:cNvSpPr>
            <a:spLocks noGrp="1"/>
          </p:cNvSpPr>
          <p:nvPr>
            <p:ph type="title"/>
          </p:nvPr>
        </p:nvSpPr>
        <p:spPr>
          <a:xfrm>
            <a:off x="969703" y="444411"/>
            <a:ext cx="10800000" cy="468000"/>
          </a:xfrm>
        </p:spPr>
        <p:txBody>
          <a:bodyPr/>
          <a:lstStyle/>
          <a:p>
            <a:pPr algn="ctr"/>
            <a:r>
              <a:rPr lang="fr-FR" dirty="0" smtClean="0"/>
              <a:t>Légende</a:t>
            </a:r>
            <a:endParaRPr lang="fr-FR" dirty="0"/>
          </a:p>
        </p:txBody>
      </p:sp>
      <p:sp>
        <p:nvSpPr>
          <p:cNvPr id="8" name="ZoneTexte 7"/>
          <p:cNvSpPr txBox="1"/>
          <p:nvPr/>
        </p:nvSpPr>
        <p:spPr>
          <a:xfrm>
            <a:off x="3905250" y="2194688"/>
            <a:ext cx="2838450" cy="2308324"/>
          </a:xfrm>
          <a:prstGeom prst="rect">
            <a:avLst/>
          </a:prstGeom>
          <a:noFill/>
        </p:spPr>
        <p:txBody>
          <a:bodyPr wrap="square" rtlCol="0">
            <a:spAutoFit/>
          </a:bodyPr>
          <a:lstStyle/>
          <a:p>
            <a:r>
              <a:rPr lang="fr-FR" dirty="0" smtClean="0"/>
              <a:t>Action restant à démarrer</a:t>
            </a:r>
          </a:p>
          <a:p>
            <a:endParaRPr lang="fr-FR" dirty="0"/>
          </a:p>
          <a:p>
            <a:r>
              <a:rPr lang="fr-FR" dirty="0" smtClean="0"/>
              <a:t>Action démarrée et en cours de réalisation </a:t>
            </a:r>
          </a:p>
          <a:p>
            <a:endParaRPr lang="fr-FR" dirty="0"/>
          </a:p>
          <a:p>
            <a:r>
              <a:rPr lang="fr-FR" dirty="0" smtClean="0"/>
              <a:t>Action réalisée ou 100% lancée</a:t>
            </a:r>
            <a:endParaRPr lang="fr-FR" dirty="0"/>
          </a:p>
        </p:txBody>
      </p:sp>
      <p:sp>
        <p:nvSpPr>
          <p:cNvPr id="9" name="Ellipse 8"/>
          <p:cNvSpPr/>
          <p:nvPr/>
        </p:nvSpPr>
        <p:spPr>
          <a:xfrm>
            <a:off x="7341817" y="3594957"/>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341817" y="288031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7341817" y="2250602"/>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p:cNvSpPr txBox="1">
            <a:spLocks/>
          </p:cNvSpPr>
          <p:nvPr/>
        </p:nvSpPr>
        <p:spPr>
          <a:xfrm>
            <a:off x="1375874" y="1245365"/>
            <a:ext cx="5088685" cy="468000"/>
          </a:xfrm>
          <a:prstGeom prst="rect">
            <a:avLst/>
          </a:prstGeom>
        </p:spPr>
        <p:txBody>
          <a:bodyPr vert="horz" lIns="91440" tIns="45720" rIns="91440" bIns="45720" rtlCol="0" anchor="t">
            <a:noAutofit/>
          </a:bodyPr>
          <a:lst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a:lstStyle>
          <a:p>
            <a:pPr algn="ctr"/>
            <a:r>
              <a:rPr lang="fr-FR" b="0" dirty="0" smtClean="0"/>
              <a:t>Avancement de l’action dans son ensemble : </a:t>
            </a:r>
            <a:endParaRPr lang="fr-FR" b="0" dirty="0"/>
          </a:p>
        </p:txBody>
      </p:sp>
      <p:sp>
        <p:nvSpPr>
          <p:cNvPr id="13" name="Titre 5"/>
          <p:cNvSpPr txBox="1">
            <a:spLocks/>
          </p:cNvSpPr>
          <p:nvPr/>
        </p:nvSpPr>
        <p:spPr>
          <a:xfrm>
            <a:off x="6814498" y="1305873"/>
            <a:ext cx="5088685" cy="468000"/>
          </a:xfrm>
          <a:prstGeom prst="rect">
            <a:avLst/>
          </a:prstGeom>
        </p:spPr>
        <p:txBody>
          <a:bodyPr vert="horz" lIns="91440" tIns="45720" rIns="91440" bIns="45720" rtlCol="0" anchor="t">
            <a:noAutofit/>
          </a:bodyPr>
          <a:lst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a:lstStyle>
          <a:p>
            <a:pPr algn="ctr"/>
            <a:r>
              <a:rPr lang="fr-FR" b="0" dirty="0" smtClean="0"/>
              <a:t>Détail par sous-action : </a:t>
            </a:r>
            <a:endParaRPr lang="fr-FR" b="0" dirty="0"/>
          </a:p>
        </p:txBody>
      </p:sp>
      <p:cxnSp>
        <p:nvCxnSpPr>
          <p:cNvPr id="15" name="Connecteur droit 14"/>
          <p:cNvCxnSpPr/>
          <p:nvPr/>
        </p:nvCxnSpPr>
        <p:spPr>
          <a:xfrm>
            <a:off x="6814498" y="1245365"/>
            <a:ext cx="0" cy="3521188"/>
          </a:xfrm>
          <a:prstGeom prst="line">
            <a:avLst/>
          </a:prstGeom>
          <a:ln w="57150">
            <a:solidFill>
              <a:srgbClr val="126F67"/>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77872" y="5198420"/>
            <a:ext cx="10800000" cy="369332"/>
          </a:xfrm>
          <a:prstGeom prst="rect">
            <a:avLst/>
          </a:prstGeom>
          <a:noFill/>
          <a:ln w="38100">
            <a:solidFill>
              <a:schemeClr val="tx1"/>
            </a:solidFill>
          </a:ln>
        </p:spPr>
        <p:txBody>
          <a:bodyPr wrap="square" rtlCol="0">
            <a:spAutoFit/>
          </a:bodyPr>
          <a:lstStyle/>
          <a:p>
            <a:pPr algn="ctr"/>
            <a:r>
              <a:rPr lang="fr-FR" b="1" dirty="0" smtClean="0"/>
              <a:t>En gras </a:t>
            </a:r>
            <a:r>
              <a:rPr lang="fr-FR" dirty="0" smtClean="0"/>
              <a:t>les éléments que </a:t>
            </a:r>
            <a:r>
              <a:rPr lang="fr-FR" dirty="0" smtClean="0"/>
              <a:t>nous proposons </a:t>
            </a:r>
            <a:r>
              <a:rPr lang="fr-FR" dirty="0" smtClean="0"/>
              <a:t>de valoriser dans la synthèse</a:t>
            </a:r>
            <a:endParaRPr lang="fr-FR"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4" y="2249471"/>
            <a:ext cx="3024078" cy="2087487"/>
          </a:xfrm>
          <a:prstGeom prst="rect">
            <a:avLst/>
          </a:prstGeom>
        </p:spPr>
      </p:pic>
      <p:sp>
        <p:nvSpPr>
          <p:cNvPr id="18" name="ZoneTexte 17"/>
          <p:cNvSpPr txBox="1"/>
          <p:nvPr/>
        </p:nvSpPr>
        <p:spPr>
          <a:xfrm>
            <a:off x="8214446" y="2194688"/>
            <a:ext cx="3688737" cy="1754326"/>
          </a:xfrm>
          <a:prstGeom prst="rect">
            <a:avLst/>
          </a:prstGeom>
          <a:noFill/>
        </p:spPr>
        <p:txBody>
          <a:bodyPr wrap="square" rtlCol="0">
            <a:spAutoFit/>
          </a:bodyPr>
          <a:lstStyle/>
          <a:p>
            <a:r>
              <a:rPr lang="fr-FR" dirty="0" smtClean="0"/>
              <a:t>Action restant à démarrer</a:t>
            </a:r>
          </a:p>
          <a:p>
            <a:endParaRPr lang="fr-FR" dirty="0"/>
          </a:p>
          <a:p>
            <a:r>
              <a:rPr lang="fr-FR" dirty="0" smtClean="0"/>
              <a:t>Action démarrée et en cours de réalisation </a:t>
            </a:r>
          </a:p>
          <a:p>
            <a:endParaRPr lang="fr-FR" dirty="0"/>
          </a:p>
          <a:p>
            <a:r>
              <a:rPr lang="fr-FR" dirty="0" smtClean="0"/>
              <a:t>Action réalisée ou 100% lancée</a:t>
            </a:r>
            <a:endParaRPr lang="fr-FR" dirty="0"/>
          </a:p>
        </p:txBody>
      </p:sp>
    </p:spTree>
    <p:extLst>
      <p:ext uri="{BB962C8B-B14F-4D97-AF65-F5344CB8AC3E}">
        <p14:creationId xmlns:p14="http://schemas.microsoft.com/office/powerpoint/2010/main" val="2781229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18</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Renforcer la coordination de l’observation du sans-</a:t>
            </a:r>
            <a:r>
              <a:rPr kumimoji="0" lang="fr-FR" sz="1800" b="1" i="0" u="none" strike="noStrike" kern="1200" cap="none" spc="0" normalizeH="0" baseline="0" noProof="0" dirty="0" err="1" smtClean="0">
                <a:ln>
                  <a:noFill/>
                </a:ln>
                <a:solidFill>
                  <a:srgbClr val="ED8B55"/>
                </a:solidFill>
                <a:effectLst/>
                <a:uLnTx/>
                <a:uFillTx/>
                <a:latin typeface="Montserrat"/>
                <a:ea typeface="+mj-ea"/>
                <a:cs typeface="+mj-cs"/>
              </a:rPr>
              <a:t>domicilisme</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noProof="0" dirty="0" smtClean="0">
                <a:ln>
                  <a:noFill/>
                </a:ln>
                <a:solidFill>
                  <a:srgbClr val="ED8B55"/>
                </a:solidFill>
                <a:effectLst/>
                <a:uLnTx/>
                <a:uFillTx/>
                <a:latin typeface="Montserrat"/>
                <a:ea typeface="+mj-ea"/>
                <a:cs typeface="+mj-cs"/>
              </a:rPr>
              <a:t> à Paris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55873" y="1827565"/>
            <a:ext cx="5394185" cy="2123658"/>
          </a:xfrm>
          <a:prstGeom prst="rect">
            <a:avLst/>
          </a:prstGeom>
        </p:spPr>
        <p:txBody>
          <a:bodyPr wrap="square">
            <a:spAutoFit/>
          </a:bodyPr>
          <a:lstStyle/>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Produire </a:t>
            </a:r>
            <a:r>
              <a:rPr lang="fr-FR" sz="1100" dirty="0">
                <a:solidFill>
                  <a:srgbClr val="002060"/>
                </a:solidFill>
              </a:rPr>
              <a:t>une analyse globale annuelle sur les situations des </a:t>
            </a:r>
            <a:r>
              <a:rPr lang="fr-FR" sz="1100" dirty="0" smtClean="0">
                <a:solidFill>
                  <a:srgbClr val="002060"/>
                </a:solidFill>
              </a:rPr>
              <a:t>personnes </a:t>
            </a:r>
            <a:r>
              <a:rPr lang="fr-FR" sz="1100" dirty="0">
                <a:solidFill>
                  <a:srgbClr val="002060"/>
                </a:solidFill>
              </a:rPr>
              <a:t>sans domicile à Paris (sans-abris, hébergées, hébergées chez des tiers) s’appuyant sur les données </a:t>
            </a:r>
            <a:r>
              <a:rPr lang="fr-FR" sz="1100" dirty="0" smtClean="0">
                <a:solidFill>
                  <a:srgbClr val="002060"/>
                </a:solidFill>
              </a:rPr>
              <a:t>existantes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Cadrer </a:t>
            </a:r>
            <a:r>
              <a:rPr lang="fr-FR" sz="1100" dirty="0">
                <a:solidFill>
                  <a:srgbClr val="002060"/>
                </a:solidFill>
              </a:rPr>
              <a:t>et lancer des enquêtes qualitatives permettant de mieux comprendre les parcours, expériences, besoins et souhaits des personnes sans domicile et sans </a:t>
            </a:r>
            <a:r>
              <a:rPr lang="fr-FR" sz="1100" dirty="0" smtClean="0">
                <a:solidFill>
                  <a:srgbClr val="002060"/>
                </a:solidFill>
              </a:rPr>
              <a:t>abri</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une rencontre annuelle afin de partager les </a:t>
            </a:r>
            <a:r>
              <a:rPr lang="fr-FR" sz="1100" dirty="0" smtClean="0">
                <a:solidFill>
                  <a:srgbClr val="002060"/>
                </a:solidFill>
              </a:rPr>
              <a:t>enseignements </a:t>
            </a:r>
            <a:r>
              <a:rPr lang="fr-FR" sz="1100" dirty="0">
                <a:solidFill>
                  <a:srgbClr val="002060"/>
                </a:solidFill>
              </a:rPr>
              <a:t>des principaux travaux d’observation de sans-</a:t>
            </a:r>
            <a:r>
              <a:rPr lang="fr-FR" sz="1100" dirty="0" err="1">
                <a:solidFill>
                  <a:srgbClr val="002060"/>
                </a:solidFill>
              </a:rPr>
              <a:t>domicilisme</a:t>
            </a:r>
            <a:r>
              <a:rPr lang="fr-FR" sz="1100" dirty="0">
                <a:solidFill>
                  <a:srgbClr val="002060"/>
                </a:solidFill>
              </a:rPr>
              <a:t> de </a:t>
            </a:r>
            <a:r>
              <a:rPr lang="fr-FR" sz="1100" dirty="0" smtClean="0">
                <a:solidFill>
                  <a:srgbClr val="002060"/>
                </a:solidFill>
              </a:rPr>
              <a:t>l’année </a:t>
            </a:r>
            <a:r>
              <a:rPr lang="fr-FR" sz="1100" dirty="0">
                <a:solidFill>
                  <a:srgbClr val="002060"/>
                </a:solidFill>
              </a:rPr>
              <a:t>écoulée.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797334"/>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322383" y="4124663"/>
            <a:ext cx="5706128" cy="2123658"/>
          </a:xfrm>
          <a:prstGeom prst="rect">
            <a:avLst/>
          </a:prstGeom>
        </p:spPr>
        <p:txBody>
          <a:bodyPr wrap="square">
            <a:spAutoFit/>
          </a:bodyPr>
          <a:lstStyle/>
          <a:p>
            <a:pPr lvl="0" algn="just">
              <a:defRPr/>
            </a:pPr>
            <a:r>
              <a:rPr lang="fr-FR" sz="1100" dirty="0" smtClean="0">
                <a:solidFill>
                  <a:srgbClr val="002060"/>
                </a:solidFill>
              </a:rPr>
              <a:t>Diffusion du Tableau </a:t>
            </a:r>
            <a:r>
              <a:rPr lang="fr-FR" sz="1100" dirty="0">
                <a:solidFill>
                  <a:srgbClr val="002060"/>
                </a:solidFill>
              </a:rPr>
              <a:t>de bord 2021/2022 auprès des acteurs </a:t>
            </a:r>
            <a:r>
              <a:rPr lang="fr-FR" sz="1100" dirty="0" smtClean="0">
                <a:solidFill>
                  <a:srgbClr val="002060"/>
                </a:solidFill>
              </a:rPr>
              <a:t>parisiens et production de sa deuxième édition. </a:t>
            </a:r>
          </a:p>
          <a:p>
            <a:pPr lvl="0" algn="just">
              <a:defRPr/>
            </a:pPr>
            <a:endParaRPr lang="fr-FR" sz="1100" dirty="0">
              <a:solidFill>
                <a:srgbClr val="002060"/>
              </a:solidFill>
            </a:endParaRPr>
          </a:p>
          <a:p>
            <a:pPr lvl="0" algn="just">
              <a:defRPr/>
            </a:pPr>
            <a:r>
              <a:rPr lang="fr-FR" sz="1100" dirty="0" smtClean="0">
                <a:solidFill>
                  <a:srgbClr val="002060"/>
                </a:solidFill>
              </a:rPr>
              <a:t>Inscription des </a:t>
            </a:r>
            <a:r>
              <a:rPr lang="fr-FR" sz="1100" dirty="0">
                <a:solidFill>
                  <a:srgbClr val="002060"/>
                </a:solidFill>
              </a:rPr>
              <a:t>questions </a:t>
            </a:r>
            <a:r>
              <a:rPr lang="fr-FR" sz="1100" dirty="0" smtClean="0">
                <a:solidFill>
                  <a:srgbClr val="002060"/>
                </a:solidFill>
              </a:rPr>
              <a:t>de </a:t>
            </a:r>
            <a:r>
              <a:rPr lang="fr-FR" sz="1100" dirty="0">
                <a:solidFill>
                  <a:srgbClr val="002060"/>
                </a:solidFill>
              </a:rPr>
              <a:t>la santé mentale dans la NDLS estivale 2023 ;</a:t>
            </a:r>
          </a:p>
          <a:p>
            <a:pPr lvl="0" algn="just">
              <a:defRPr/>
            </a:pPr>
            <a:r>
              <a:rPr lang="fr-FR" sz="1100" dirty="0" smtClean="0">
                <a:solidFill>
                  <a:srgbClr val="002060"/>
                </a:solidFill>
              </a:rPr>
              <a:t>Réalisation d’une </a:t>
            </a:r>
            <a:r>
              <a:rPr lang="fr-FR" sz="1100" dirty="0">
                <a:solidFill>
                  <a:srgbClr val="002060"/>
                </a:solidFill>
              </a:rPr>
              <a:t>enquête ad hoc auprès d’un nombre restreint de ménages sans-abris chroniques en 2023 et 2024</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dirty="0" smtClean="0">
                <a:solidFill>
                  <a:srgbClr val="002060"/>
                </a:solidFill>
              </a:rPr>
              <a:t>Soutenir </a:t>
            </a:r>
            <a:r>
              <a:rPr lang="fr-FR" sz="1100" dirty="0">
                <a:solidFill>
                  <a:srgbClr val="002060"/>
                </a:solidFill>
              </a:rPr>
              <a:t>le GHU Psychiatrie et Neuroscience dans le montage d’une enquête « SAMENTA 2.0 ». </a:t>
            </a:r>
            <a:endParaRPr lang="fr-FR" sz="1100" dirty="0" smtClean="0">
              <a:solidFill>
                <a:srgbClr val="002060"/>
              </a:solidFill>
            </a:endParaRPr>
          </a:p>
          <a:p>
            <a:pPr lvl="0" algn="just">
              <a:defRPr/>
            </a:pPr>
            <a:endParaRPr lang="fr-FR" sz="1100" dirty="0" smtClean="0">
              <a:solidFill>
                <a:srgbClr val="002060"/>
              </a:solidFill>
            </a:endParaRPr>
          </a:p>
          <a:p>
            <a:pPr lvl="0" algn="just">
              <a:defRPr/>
            </a:pPr>
            <a:r>
              <a:rPr lang="fr-FR" sz="1100" dirty="0" smtClean="0">
                <a:solidFill>
                  <a:srgbClr val="002060"/>
                </a:solidFill>
              </a:rPr>
              <a:t>Une </a:t>
            </a:r>
            <a:r>
              <a:rPr lang="fr-FR" sz="1100" dirty="0">
                <a:solidFill>
                  <a:srgbClr val="002060"/>
                </a:solidFill>
              </a:rPr>
              <a:t>2ème édition des Rencontres parisiennes du Logement d’abord sera organisée en avril 2024</a:t>
            </a:r>
            <a:r>
              <a:rPr lang="fr-FR" sz="1100" dirty="0" smtClean="0">
                <a:solidFill>
                  <a:srgbClr val="002060"/>
                </a:solidFill>
              </a:rPr>
              <a:t>.</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322383" y="1827565"/>
            <a:ext cx="5493078" cy="2154436"/>
          </a:xfrm>
          <a:prstGeom prst="rect">
            <a:avLst/>
          </a:prstGeom>
        </p:spPr>
        <p:txBody>
          <a:bodyPr wrap="square">
            <a:spAutoFit/>
          </a:bodyPr>
          <a:lstStyle/>
          <a:p>
            <a:pPr lvl="0" algn="just">
              <a:defRPr/>
            </a:pPr>
            <a:r>
              <a:rPr lang="fr-FR" sz="1100" dirty="0" smtClean="0">
                <a:solidFill>
                  <a:srgbClr val="002060"/>
                </a:solidFill>
              </a:rPr>
              <a:t>Le </a:t>
            </a:r>
            <a:r>
              <a:rPr lang="fr-FR" sz="1100" b="1" dirty="0">
                <a:solidFill>
                  <a:srgbClr val="002060"/>
                </a:solidFill>
              </a:rPr>
              <a:t>Groupe de travail sur l’observation du sans-</a:t>
            </a:r>
            <a:r>
              <a:rPr lang="fr-FR" sz="1100" b="1" dirty="0" err="1">
                <a:solidFill>
                  <a:srgbClr val="002060"/>
                </a:solidFill>
              </a:rPr>
              <a:t>domicilisme</a:t>
            </a:r>
            <a:r>
              <a:rPr lang="fr-FR" sz="1100" b="1" dirty="0">
                <a:solidFill>
                  <a:srgbClr val="002060"/>
                </a:solidFill>
              </a:rPr>
              <a:t> à </a:t>
            </a:r>
            <a:r>
              <a:rPr lang="fr-FR" sz="1100" b="1" dirty="0" smtClean="0">
                <a:solidFill>
                  <a:srgbClr val="002060"/>
                </a:solidFill>
              </a:rPr>
              <a:t>Paris </a:t>
            </a:r>
            <a:r>
              <a:rPr lang="fr-FR" sz="1100" dirty="0" smtClean="0">
                <a:solidFill>
                  <a:srgbClr val="002060"/>
                </a:solidFill>
              </a:rPr>
              <a:t>(Ville </a:t>
            </a:r>
            <a:r>
              <a:rPr lang="fr-FR" sz="1100" dirty="0">
                <a:solidFill>
                  <a:srgbClr val="002060"/>
                </a:solidFill>
              </a:rPr>
              <a:t>de Paris, </a:t>
            </a:r>
            <a:r>
              <a:rPr lang="fr-FR" sz="1100" dirty="0" smtClean="0">
                <a:solidFill>
                  <a:srgbClr val="002060"/>
                </a:solidFill>
              </a:rPr>
              <a:t>Drihl</a:t>
            </a:r>
            <a:r>
              <a:rPr lang="fr-FR" sz="1100" dirty="0">
                <a:solidFill>
                  <a:srgbClr val="002060"/>
                </a:solidFill>
              </a:rPr>
              <a:t>, </a:t>
            </a:r>
            <a:r>
              <a:rPr lang="fr-FR" sz="1100" dirty="0" smtClean="0">
                <a:solidFill>
                  <a:srgbClr val="002060"/>
                </a:solidFill>
              </a:rPr>
              <a:t>Samu </a:t>
            </a:r>
            <a:r>
              <a:rPr lang="fr-FR" sz="1100" dirty="0">
                <a:solidFill>
                  <a:srgbClr val="002060"/>
                </a:solidFill>
              </a:rPr>
              <a:t>Social de Paris, </a:t>
            </a:r>
            <a:r>
              <a:rPr lang="fr-FR" sz="1100" dirty="0" smtClean="0">
                <a:solidFill>
                  <a:srgbClr val="002060"/>
                </a:solidFill>
              </a:rPr>
              <a:t>l’</a:t>
            </a:r>
            <a:r>
              <a:rPr lang="fr-FR" sz="1100" dirty="0" err="1" smtClean="0">
                <a:solidFill>
                  <a:srgbClr val="002060"/>
                </a:solidFill>
              </a:rPr>
              <a:t>Apur</a:t>
            </a:r>
            <a:r>
              <a:rPr lang="fr-FR" sz="1100" dirty="0" smtClean="0">
                <a:solidFill>
                  <a:srgbClr val="002060"/>
                </a:solidFill>
              </a:rPr>
              <a:t>) </a:t>
            </a:r>
            <a:r>
              <a:rPr lang="fr-FR" sz="1100" dirty="0">
                <a:solidFill>
                  <a:srgbClr val="002060"/>
                </a:solidFill>
              </a:rPr>
              <a:t>s’est réuni trois fois </a:t>
            </a:r>
            <a:r>
              <a:rPr lang="fr-FR" sz="1100" dirty="0" smtClean="0">
                <a:solidFill>
                  <a:srgbClr val="002060"/>
                </a:solidFill>
              </a:rPr>
              <a:t>en 2022</a:t>
            </a:r>
            <a:r>
              <a:rPr lang="fr-FR" sz="1100" dirty="0">
                <a:solidFill>
                  <a:srgbClr val="002060"/>
                </a:solidFill>
              </a:rPr>
              <a:t>. </a:t>
            </a:r>
            <a:endParaRPr lang="fr-FR" sz="1100" dirty="0" smtClean="0">
              <a:solidFill>
                <a:srgbClr val="002060"/>
              </a:solidFill>
            </a:endParaRPr>
          </a:p>
          <a:p>
            <a:pPr lvl="0" algn="just">
              <a:defRPr/>
            </a:pPr>
            <a:endParaRPr lang="fr-FR" sz="400" dirty="0">
              <a:solidFill>
                <a:srgbClr val="002060"/>
              </a:solidFill>
            </a:endParaRPr>
          </a:p>
          <a:p>
            <a:pPr lvl="0" algn="just">
              <a:defRPr/>
            </a:pPr>
            <a:r>
              <a:rPr lang="fr-FR" sz="1100" dirty="0" smtClean="0">
                <a:solidFill>
                  <a:srgbClr val="002060"/>
                </a:solidFill>
              </a:rPr>
              <a:t>Un </a:t>
            </a:r>
            <a:r>
              <a:rPr lang="fr-FR" sz="1100" dirty="0">
                <a:solidFill>
                  <a:srgbClr val="002060"/>
                </a:solidFill>
              </a:rPr>
              <a:t>projet de Tableau de bord a été préparé par le Coordinateur Logement </a:t>
            </a:r>
            <a:r>
              <a:rPr lang="fr-FR" sz="1100" dirty="0" smtClean="0">
                <a:solidFill>
                  <a:srgbClr val="002060"/>
                </a:solidFill>
              </a:rPr>
              <a:t>d’abord. </a:t>
            </a:r>
            <a:r>
              <a:rPr lang="fr-FR" sz="1100" dirty="0">
                <a:solidFill>
                  <a:srgbClr val="002060"/>
                </a:solidFill>
              </a:rPr>
              <a:t>Sa publication est attendue au mois de juin 2023</a:t>
            </a:r>
            <a:r>
              <a:rPr lang="fr-FR" sz="1100" dirty="0" smtClean="0">
                <a:solidFill>
                  <a:srgbClr val="002060"/>
                </a:solidFill>
              </a:rPr>
              <a:t>.</a:t>
            </a:r>
          </a:p>
          <a:p>
            <a:pPr lvl="0" algn="just">
              <a:defRPr/>
            </a:pPr>
            <a:endParaRPr lang="fr-FR" sz="500" dirty="0">
              <a:solidFill>
                <a:srgbClr val="002060"/>
              </a:solidFill>
            </a:endParaRPr>
          </a:p>
          <a:p>
            <a:pPr lvl="0" algn="just">
              <a:defRPr/>
            </a:pPr>
            <a:r>
              <a:rPr lang="fr-FR" sz="1100" dirty="0" smtClean="0">
                <a:solidFill>
                  <a:srgbClr val="002060"/>
                </a:solidFill>
              </a:rPr>
              <a:t>Publication </a:t>
            </a:r>
            <a:r>
              <a:rPr lang="fr-FR" sz="1100" dirty="0">
                <a:solidFill>
                  <a:srgbClr val="002060"/>
                </a:solidFill>
              </a:rPr>
              <a:t>d’une </a:t>
            </a:r>
            <a:r>
              <a:rPr lang="fr-FR" sz="1100" b="1" dirty="0">
                <a:solidFill>
                  <a:srgbClr val="002060"/>
                </a:solidFill>
              </a:rPr>
              <a:t>étude relative aux « habitants » du Bois de Vincennes </a:t>
            </a:r>
            <a:r>
              <a:rPr lang="fr-FR" sz="1100" dirty="0">
                <a:solidFill>
                  <a:srgbClr val="002060"/>
                </a:solidFill>
              </a:rPr>
              <a:t>par </a:t>
            </a:r>
            <a:r>
              <a:rPr lang="fr-FR" sz="1100" dirty="0" smtClean="0">
                <a:solidFill>
                  <a:srgbClr val="002060"/>
                </a:solidFill>
              </a:rPr>
              <a:t>la </a:t>
            </a:r>
            <a:r>
              <a:rPr lang="fr-FR" sz="1100" dirty="0">
                <a:solidFill>
                  <a:srgbClr val="002060"/>
                </a:solidFill>
              </a:rPr>
              <a:t>Ville de </a:t>
            </a:r>
            <a:r>
              <a:rPr lang="fr-FR" sz="1100" dirty="0" smtClean="0">
                <a:solidFill>
                  <a:srgbClr val="002060"/>
                </a:solidFill>
              </a:rPr>
              <a:t>Paris, afin de </a:t>
            </a:r>
            <a:r>
              <a:rPr lang="fr-FR" sz="1100" dirty="0">
                <a:solidFill>
                  <a:srgbClr val="002060"/>
                </a:solidFill>
              </a:rPr>
              <a:t>mieux saisir et appréhender </a:t>
            </a:r>
            <a:r>
              <a:rPr lang="fr-FR" sz="1100" dirty="0" smtClean="0">
                <a:solidFill>
                  <a:srgbClr val="002060"/>
                </a:solidFill>
              </a:rPr>
              <a:t>leur quotidien.</a:t>
            </a:r>
          </a:p>
          <a:p>
            <a:pPr lvl="0" algn="just">
              <a:defRPr/>
            </a:pPr>
            <a:endParaRPr lang="fr-FR" sz="400" dirty="0" smtClean="0">
              <a:solidFill>
                <a:srgbClr val="002060"/>
              </a:solidFill>
            </a:endParaRPr>
          </a:p>
          <a:p>
            <a:pPr lvl="0" algn="just">
              <a:defRPr/>
            </a:pPr>
            <a:r>
              <a:rPr lang="fr-FR" sz="1100" dirty="0" smtClean="0">
                <a:solidFill>
                  <a:srgbClr val="002060"/>
                </a:solidFill>
              </a:rPr>
              <a:t>Organisation des </a:t>
            </a:r>
            <a:r>
              <a:rPr lang="fr-FR" sz="1100" b="1" dirty="0">
                <a:solidFill>
                  <a:srgbClr val="002060"/>
                </a:solidFill>
              </a:rPr>
              <a:t>Rencontres parisiennes du Logement </a:t>
            </a:r>
            <a:r>
              <a:rPr lang="fr-FR" sz="1100" b="1" dirty="0" smtClean="0">
                <a:solidFill>
                  <a:srgbClr val="002060"/>
                </a:solidFill>
              </a:rPr>
              <a:t>d’abord, </a:t>
            </a:r>
            <a:r>
              <a:rPr lang="fr-FR" sz="1100" dirty="0" smtClean="0">
                <a:solidFill>
                  <a:srgbClr val="002060"/>
                </a:solidFill>
              </a:rPr>
              <a:t>sur les questions de l’accès au logement des personnes sans domicile, réunissant </a:t>
            </a:r>
            <a:r>
              <a:rPr lang="fr-FR" sz="1100" dirty="0">
                <a:solidFill>
                  <a:srgbClr val="002060"/>
                </a:solidFill>
              </a:rPr>
              <a:t>plus de 150 personnes, professionnels et personnes concernées, à l’Hôtel de Ville. </a:t>
            </a: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052937"/>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Ben </a:t>
            </a:r>
            <a:r>
              <a:rPr lang="fr-FR" sz="1050" b="1" dirty="0" err="1" smtClean="0">
                <a:solidFill>
                  <a:srgbClr val="126F67"/>
                </a:solidFill>
              </a:rPr>
              <a:t>Rickey</a:t>
            </a:r>
            <a:r>
              <a:rPr lang="fr-FR" sz="1050" b="1" dirty="0" smtClean="0">
                <a:solidFill>
                  <a:srgbClr val="126F67"/>
                </a:solidFill>
              </a:rPr>
              <a:t> et Marie Mallet (Ville de Paris)</a:t>
            </a:r>
            <a:endParaRPr lang="fr-FR" sz="1050" b="1" dirty="0">
              <a:solidFill>
                <a:srgbClr val="126F67"/>
              </a:solidFill>
            </a:endParaRPr>
          </a:p>
        </p:txBody>
      </p:sp>
      <p:sp>
        <p:nvSpPr>
          <p:cNvPr id="24" name="Ellipse 23"/>
          <p:cNvSpPr/>
          <p:nvPr/>
        </p:nvSpPr>
        <p:spPr>
          <a:xfrm>
            <a:off x="5550058" y="210217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50058" y="273813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661" y="938418"/>
            <a:ext cx="529887" cy="482954"/>
          </a:xfrm>
          <a:prstGeom prst="rect">
            <a:avLst/>
          </a:prstGeom>
        </p:spPr>
      </p:pic>
      <p:sp>
        <p:nvSpPr>
          <p:cNvPr id="25" name="Ellipse 24"/>
          <p:cNvSpPr/>
          <p:nvPr/>
        </p:nvSpPr>
        <p:spPr>
          <a:xfrm>
            <a:off x="5550058" y="3387686"/>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5041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3" name="Titre 2"/>
          <p:cNvSpPr>
            <a:spLocks noGrp="1"/>
          </p:cNvSpPr>
          <p:nvPr>
            <p:ph type="ctrTitle"/>
          </p:nvPr>
        </p:nvSpPr>
        <p:spPr>
          <a:xfrm>
            <a:off x="696600" y="2297850"/>
            <a:ext cx="10800000" cy="1020095"/>
          </a:xfrm>
        </p:spPr>
        <p:txBody>
          <a:bodyPr/>
          <a:lstStyle/>
          <a:p>
            <a:pPr algn="ctr"/>
            <a:r>
              <a:rPr lang="fr-FR" dirty="0" smtClean="0">
                <a:solidFill>
                  <a:schemeClr val="tx2">
                    <a:lumMod val="90000"/>
                    <a:lumOff val="10000"/>
                  </a:schemeClr>
                </a:solidFill>
              </a:rPr>
              <a:t>Engagement 2 : Développer une offre de proximité pour une ville du quart d’heure solidaire</a:t>
            </a:r>
            <a:endParaRPr lang="fr-FR" dirty="0">
              <a:solidFill>
                <a:schemeClr val="tx2">
                  <a:lumMod val="90000"/>
                  <a:lumOff val="10000"/>
                </a:schemeClr>
              </a:solidFill>
            </a:endParaRPr>
          </a:p>
        </p:txBody>
      </p:sp>
      <p:sp>
        <p:nvSpPr>
          <p:cNvPr id="2" name="ZoneTexte 1"/>
          <p:cNvSpPr txBox="1"/>
          <p:nvPr/>
        </p:nvSpPr>
        <p:spPr>
          <a:xfrm>
            <a:off x="8125909" y="5892795"/>
            <a:ext cx="2722220" cy="646331"/>
          </a:xfrm>
          <a:prstGeom prst="rect">
            <a:avLst/>
          </a:prstGeom>
          <a:noFill/>
        </p:spPr>
        <p:txBody>
          <a:bodyPr wrap="none" rtlCol="0">
            <a:spAutoFit/>
          </a:bodyPr>
          <a:lstStyle/>
          <a:p>
            <a:pPr algn="ctr"/>
            <a:r>
              <a:rPr lang="fr-FR" b="1" dirty="0" smtClean="0">
                <a:solidFill>
                  <a:schemeClr val="tx2">
                    <a:lumMod val="90000"/>
                    <a:lumOff val="10000"/>
                  </a:schemeClr>
                </a:solidFill>
              </a:rPr>
              <a:t>Bilan et perspectives</a:t>
            </a:r>
          </a:p>
          <a:p>
            <a:pPr algn="ctr"/>
            <a:r>
              <a:rPr lang="fr-FR" b="1" dirty="0" smtClean="0">
                <a:solidFill>
                  <a:schemeClr val="tx2">
                    <a:lumMod val="90000"/>
                    <a:lumOff val="10000"/>
                  </a:schemeClr>
                </a:solidFill>
              </a:rPr>
              <a:t>Année 1</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4007881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56778"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4 : Enrichir l’offre pour répondre aux besoins primaires des personnes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638381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a:noFill/>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19</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Développer les dispositifs d’intermédiation locative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1615827"/>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Étendre </a:t>
            </a:r>
            <a:r>
              <a:rPr lang="fr-FR" sz="1100" dirty="0">
                <a:solidFill>
                  <a:srgbClr val="002060"/>
                </a:solidFill>
              </a:rPr>
              <a:t>le parc de logements Louez Solidaire (+ 75 dans le cadre de l’appel à manifestation d’intérêt) et davantage articuler ce dispositif avec </a:t>
            </a:r>
            <a:r>
              <a:rPr lang="fr-FR" sz="1100" dirty="0" err="1" smtClean="0">
                <a:solidFill>
                  <a:srgbClr val="002060"/>
                </a:solidFill>
              </a:rPr>
              <a:t>Solibail</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Poursuivre </a:t>
            </a:r>
            <a:r>
              <a:rPr lang="fr-FR" sz="1100" dirty="0">
                <a:solidFill>
                  <a:srgbClr val="002060"/>
                </a:solidFill>
              </a:rPr>
              <a:t>les mises à disposition de logements du parc social à des associations pour l’accompagnement de publics spécifiques en intermédiation locative (120 logements annuels), notamment dans le cadre du dispositif De la rue au logement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243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04158"/>
            <a:ext cx="5216616" cy="1107996"/>
          </a:xfrm>
          <a:prstGeom prst="rect">
            <a:avLst/>
          </a:prstGeom>
        </p:spPr>
        <p:txBody>
          <a:bodyPr wrap="square">
            <a:spAutoFit/>
          </a:bodyPr>
          <a:lstStyle/>
          <a:p>
            <a:pPr lvl="0" algn="just">
              <a:defRPr/>
            </a:pPr>
            <a:endParaRPr lang="fr-FR" sz="1100" dirty="0">
              <a:solidFill>
                <a:srgbClr val="002060"/>
              </a:solidFill>
            </a:endParaRPr>
          </a:p>
          <a:p>
            <a:r>
              <a:rPr lang="fr-FR" sz="1100" dirty="0" smtClean="0">
                <a:solidFill>
                  <a:srgbClr val="002060"/>
                </a:solidFill>
              </a:rPr>
              <a:t>Louez Solidaire : poursuite des efforts de captation pour </a:t>
            </a:r>
            <a:r>
              <a:rPr lang="fr-FR" sz="1100" b="1" dirty="0" smtClean="0">
                <a:solidFill>
                  <a:srgbClr val="002060"/>
                </a:solidFill>
              </a:rPr>
              <a:t>atteindre 75 logements de plus </a:t>
            </a:r>
            <a:r>
              <a:rPr lang="fr-FR" sz="1100" dirty="0" smtClean="0">
                <a:solidFill>
                  <a:srgbClr val="002060"/>
                </a:solidFill>
              </a:rPr>
              <a:t>en gestion d’ici fin 2023</a:t>
            </a:r>
          </a:p>
          <a:p>
            <a:endParaRPr lang="fr-FR" sz="1100" dirty="0" smtClean="0">
              <a:solidFill>
                <a:srgbClr val="002060"/>
              </a:solidFill>
            </a:endParaRPr>
          </a:p>
          <a:p>
            <a:r>
              <a:rPr lang="fr-FR" sz="1100" dirty="0" smtClean="0">
                <a:solidFill>
                  <a:srgbClr val="002060"/>
                </a:solidFill>
              </a:rPr>
              <a:t>Un Chez-soi d’abord</a:t>
            </a:r>
            <a:r>
              <a:rPr lang="fr-FR" sz="1100" dirty="0">
                <a:solidFill>
                  <a:srgbClr val="002060"/>
                </a:solidFill>
              </a:rPr>
              <a:t>: </a:t>
            </a:r>
            <a:r>
              <a:rPr lang="fr-FR" sz="1100" dirty="0" smtClean="0">
                <a:solidFill>
                  <a:srgbClr val="002060"/>
                </a:solidFill>
              </a:rPr>
              <a:t>objectif de </a:t>
            </a:r>
            <a:r>
              <a:rPr lang="fr-FR" sz="1100" b="1" dirty="0" smtClean="0">
                <a:solidFill>
                  <a:srgbClr val="002060"/>
                </a:solidFill>
              </a:rPr>
              <a:t>mobilisation de 7 logements pour atteindre </a:t>
            </a:r>
            <a:r>
              <a:rPr lang="fr-FR" sz="1100" b="1" dirty="0">
                <a:solidFill>
                  <a:srgbClr val="002060"/>
                </a:solidFill>
              </a:rPr>
              <a:t>l’objectif de 40 logements</a:t>
            </a:r>
            <a:r>
              <a:rPr lang="fr-FR" sz="1100" dirty="0">
                <a:solidFill>
                  <a:srgbClr val="002060"/>
                </a:solidFill>
              </a:rPr>
              <a:t> mis à </a:t>
            </a:r>
            <a:r>
              <a:rPr lang="fr-FR" sz="1100" dirty="0" smtClean="0">
                <a:solidFill>
                  <a:srgbClr val="002060"/>
                </a:solidFill>
              </a:rPr>
              <a:t>disposition.</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854572"/>
            <a:ext cx="5493078" cy="2462213"/>
          </a:xfrm>
          <a:prstGeom prst="rect">
            <a:avLst/>
          </a:prstGeom>
        </p:spPr>
        <p:txBody>
          <a:bodyPr wrap="square">
            <a:spAutoFit/>
          </a:bodyPr>
          <a:lstStyle/>
          <a:p>
            <a:pPr lvl="0" algn="just">
              <a:defRPr/>
            </a:pPr>
            <a:r>
              <a:rPr lang="fr-FR" sz="1100" dirty="0" smtClean="0">
                <a:solidFill>
                  <a:srgbClr val="002060"/>
                </a:solidFill>
              </a:rPr>
              <a:t>Captation de 73 logements gérés par les opérateurs Louez Solidaire en 2022, pour un total de </a:t>
            </a:r>
            <a:r>
              <a:rPr lang="fr-FR" sz="1100" b="1" dirty="0" smtClean="0">
                <a:solidFill>
                  <a:srgbClr val="002060"/>
                </a:solidFill>
              </a:rPr>
              <a:t>63 logements supplémentaires </a:t>
            </a:r>
            <a:r>
              <a:rPr lang="fr-FR" sz="1100" dirty="0" smtClean="0">
                <a:solidFill>
                  <a:srgbClr val="002060"/>
                </a:solidFill>
              </a:rPr>
              <a:t>par rapport à fin 2020. </a:t>
            </a:r>
          </a:p>
          <a:p>
            <a:pPr lvl="0" algn="just">
              <a:defRPr/>
            </a:pPr>
            <a:endParaRPr lang="fr-FR" sz="1100" dirty="0">
              <a:solidFill>
                <a:srgbClr val="002060"/>
              </a:solidFill>
            </a:endParaRPr>
          </a:p>
          <a:p>
            <a:pPr lvl="0" algn="just">
              <a:defRPr/>
            </a:pPr>
            <a:r>
              <a:rPr lang="fr-FR" sz="1100" dirty="0" smtClean="0">
                <a:solidFill>
                  <a:srgbClr val="002060"/>
                </a:solidFill>
              </a:rPr>
              <a:t>La Ville de Paris a poursuivi une animation autour de trois objectifs: </a:t>
            </a:r>
          </a:p>
          <a:p>
            <a:pPr marL="171450" lvl="0" indent="-171450" algn="just">
              <a:buFontTx/>
              <a:buChar char="-"/>
              <a:defRPr/>
            </a:pPr>
            <a:r>
              <a:rPr lang="fr-FR" sz="1100" dirty="0" smtClean="0">
                <a:solidFill>
                  <a:srgbClr val="002060"/>
                </a:solidFill>
              </a:rPr>
              <a:t>Favoriser l’accès au dispositif des publics prioritaires (élargissement des critères) </a:t>
            </a:r>
          </a:p>
          <a:p>
            <a:pPr marL="171450" lvl="0" indent="-171450" algn="just">
              <a:buFontTx/>
              <a:buChar char="-"/>
              <a:defRPr/>
            </a:pPr>
            <a:r>
              <a:rPr lang="fr-FR" sz="1100" dirty="0" smtClean="0">
                <a:solidFill>
                  <a:srgbClr val="002060"/>
                </a:solidFill>
              </a:rPr>
              <a:t>Favoriser des sorties: 259 sorties vers du logement ou un hébergement </a:t>
            </a:r>
          </a:p>
          <a:p>
            <a:pPr marL="171450" lvl="0" indent="-171450" algn="just">
              <a:buFontTx/>
              <a:buChar char="-"/>
              <a:defRPr/>
            </a:pPr>
            <a:r>
              <a:rPr lang="fr-FR" sz="1100" dirty="0" smtClean="0">
                <a:solidFill>
                  <a:srgbClr val="002060"/>
                </a:solidFill>
              </a:rPr>
              <a:t>La prévention des expulsions. En 2022, 37 familles en contentieux sont sorties du dispositif. </a:t>
            </a:r>
          </a:p>
          <a:p>
            <a:pPr lvl="0" algn="just">
              <a:defRPr/>
            </a:pPr>
            <a:endParaRPr lang="fr-FR" sz="600" dirty="0">
              <a:solidFill>
                <a:srgbClr val="002060"/>
              </a:solidFill>
            </a:endParaRPr>
          </a:p>
          <a:p>
            <a:pPr lvl="0" algn="just">
              <a:defRPr/>
            </a:pPr>
            <a:r>
              <a:rPr lang="fr-FR" sz="1100" dirty="0" smtClean="0">
                <a:solidFill>
                  <a:srgbClr val="002060"/>
                </a:solidFill>
              </a:rPr>
              <a:t>Augmentation du </a:t>
            </a:r>
            <a:r>
              <a:rPr lang="fr-FR" sz="1100" b="1" dirty="0" smtClean="0">
                <a:solidFill>
                  <a:srgbClr val="002060"/>
                </a:solidFill>
              </a:rPr>
              <a:t>nombre de bénéficiaires de Un </a:t>
            </a:r>
            <a:r>
              <a:rPr lang="fr-FR" sz="1100" b="1" dirty="0">
                <a:solidFill>
                  <a:srgbClr val="002060"/>
                </a:solidFill>
              </a:rPr>
              <a:t>Chez-soi d’abord. 16 logements captés ou en cours de captation, sur un objectif de 40 à horizon fin 2023.</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052937"/>
            <a:ext cx="8945078"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Béatrice </a:t>
            </a:r>
            <a:r>
              <a:rPr lang="fr-FR" sz="1050" b="1" dirty="0" smtClean="0">
                <a:solidFill>
                  <a:srgbClr val="126F67"/>
                </a:solidFill>
              </a:rPr>
              <a:t>Meyer, Ben </a:t>
            </a:r>
            <a:r>
              <a:rPr lang="fr-FR" sz="1050" b="1" dirty="0" err="1">
                <a:solidFill>
                  <a:srgbClr val="126F67"/>
                </a:solidFill>
              </a:rPr>
              <a:t>Rickey</a:t>
            </a:r>
            <a:r>
              <a:rPr lang="fr-FR" sz="1050" b="1" dirty="0">
                <a:solidFill>
                  <a:srgbClr val="126F67"/>
                </a:solidFill>
              </a:rPr>
              <a:t> </a:t>
            </a:r>
            <a:r>
              <a:rPr lang="fr-FR" sz="1050" b="1" dirty="0" smtClean="0">
                <a:solidFill>
                  <a:srgbClr val="126F67"/>
                </a:solidFill>
              </a:rPr>
              <a:t>et Claire </a:t>
            </a:r>
            <a:r>
              <a:rPr lang="fr-FR" sz="1050" b="1" dirty="0">
                <a:solidFill>
                  <a:srgbClr val="126F67"/>
                </a:solidFill>
              </a:rPr>
              <a:t>Lamotte </a:t>
            </a:r>
            <a:r>
              <a:rPr lang="fr-FR" sz="1050" b="1" dirty="0" smtClean="0">
                <a:solidFill>
                  <a:srgbClr val="126F67"/>
                </a:solidFill>
              </a:rPr>
              <a:t>(Ville de Paris)                 Marie </a:t>
            </a:r>
            <a:r>
              <a:rPr lang="fr-FR" sz="1050" b="1" dirty="0" err="1">
                <a:solidFill>
                  <a:srgbClr val="126F67"/>
                </a:solidFill>
              </a:rPr>
              <a:t>Ducheny</a:t>
            </a:r>
            <a:r>
              <a:rPr lang="fr-FR" sz="1050" b="1" dirty="0">
                <a:solidFill>
                  <a:srgbClr val="126F67"/>
                </a:solidFill>
              </a:rPr>
              <a:t> (DRIHL)</a:t>
            </a:r>
          </a:p>
        </p:txBody>
      </p:sp>
      <p:sp>
        <p:nvSpPr>
          <p:cNvPr id="18" name="Ellipse 17"/>
          <p:cNvSpPr/>
          <p:nvPr/>
        </p:nvSpPr>
        <p:spPr>
          <a:xfrm>
            <a:off x="5544490" y="308567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95031" y="902272"/>
            <a:ext cx="529887" cy="482954"/>
          </a:xfrm>
          <a:prstGeom prst="rect">
            <a:avLst/>
          </a:prstGeom>
        </p:spPr>
      </p:pic>
      <p:sp>
        <p:nvSpPr>
          <p:cNvPr id="21" name="Ellipse 20"/>
          <p:cNvSpPr/>
          <p:nvPr/>
        </p:nvSpPr>
        <p:spPr>
          <a:xfrm>
            <a:off x="5544490" y="2081822"/>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2776" y="652402"/>
            <a:ext cx="649216" cy="741961"/>
          </a:xfrm>
          <a:prstGeom prst="rect">
            <a:avLst/>
          </a:prstGeom>
        </p:spPr>
      </p:pic>
    </p:spTree>
    <p:extLst>
      <p:ext uri="{BB962C8B-B14F-4D97-AF65-F5344CB8AC3E}">
        <p14:creationId xmlns:p14="http://schemas.microsoft.com/office/powerpoint/2010/main" val="2305580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a:noFill/>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Développer l’offre d’hébergement en diffus dans le logement privé ou le logement social en intercalaire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04800" y="1945931"/>
            <a:ext cx="5142689" cy="4154984"/>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Dans un contexte où capter des logements </a:t>
            </a:r>
            <a:r>
              <a:rPr lang="fr-FR" sz="1100" dirty="0">
                <a:solidFill>
                  <a:srgbClr val="002060"/>
                </a:solidFill>
              </a:rPr>
              <a:t>demeure difficile à Paris </a:t>
            </a:r>
            <a:r>
              <a:rPr lang="fr-FR" sz="1100" dirty="0" smtClean="0">
                <a:solidFill>
                  <a:srgbClr val="002060"/>
                </a:solidFill>
              </a:rPr>
              <a:t>: → </a:t>
            </a:r>
            <a:r>
              <a:rPr lang="fr-FR" sz="1100" dirty="0">
                <a:solidFill>
                  <a:srgbClr val="002060"/>
                </a:solidFill>
              </a:rPr>
              <a:t>Tenir compte des enjeux de recrutement et de développement </a:t>
            </a:r>
            <a:r>
              <a:rPr lang="fr-FR" sz="1100" dirty="0" smtClean="0">
                <a:solidFill>
                  <a:srgbClr val="002060"/>
                </a:solidFill>
              </a:rPr>
              <a:t>de nouveaux </a:t>
            </a:r>
            <a:r>
              <a:rPr lang="fr-FR" sz="1100" dirty="0">
                <a:solidFill>
                  <a:srgbClr val="002060"/>
                </a:solidFill>
              </a:rPr>
              <a:t>métiers en matière de prospection et gestion </a:t>
            </a:r>
            <a:r>
              <a:rPr lang="fr-FR" sz="1100" dirty="0" smtClean="0">
                <a:solidFill>
                  <a:srgbClr val="002060"/>
                </a:solidFill>
              </a:rPr>
              <a:t>immobilière au </a:t>
            </a:r>
            <a:r>
              <a:rPr lang="fr-FR" sz="1100" dirty="0">
                <a:solidFill>
                  <a:srgbClr val="002060"/>
                </a:solidFill>
              </a:rPr>
              <a:t>sein des structures d’accueil, d’hébergement et d’insertion</a:t>
            </a:r>
            <a:r>
              <a:rPr lang="fr-FR" sz="1100" dirty="0" smtClean="0">
                <a:solidFill>
                  <a:srgbClr val="002060"/>
                </a:solidFill>
              </a:rPr>
              <a:t>. → </a:t>
            </a:r>
            <a:r>
              <a:rPr lang="fr-FR" sz="1100" dirty="0">
                <a:solidFill>
                  <a:srgbClr val="002060"/>
                </a:solidFill>
              </a:rPr>
              <a:t>Privilégier les logements privés et vacants, ainsi que les </a:t>
            </a:r>
            <a:r>
              <a:rPr lang="fr-FR" sz="1100" dirty="0" smtClean="0">
                <a:solidFill>
                  <a:srgbClr val="002060"/>
                </a:solidFill>
              </a:rPr>
              <a:t>logements sociaux</a:t>
            </a:r>
            <a:r>
              <a:rPr lang="fr-FR" sz="1100" dirty="0">
                <a:solidFill>
                  <a:srgbClr val="002060"/>
                </a:solidFill>
              </a:rPr>
              <a:t>, dans le cadre d’opérations immobilières (en intercalaire</a:t>
            </a:r>
            <a:r>
              <a:rPr lang="fr-FR" sz="1100" dirty="0" smtClean="0">
                <a:solidFill>
                  <a:srgbClr val="002060"/>
                </a:solidFill>
              </a:rPr>
              <a:t>). → </a:t>
            </a:r>
            <a:r>
              <a:rPr lang="fr-FR" sz="1100" dirty="0">
                <a:solidFill>
                  <a:srgbClr val="002060"/>
                </a:solidFill>
              </a:rPr>
              <a:t>Organiser une réflexion entre fédérations associatives (FAS, </a:t>
            </a:r>
            <a:r>
              <a:rPr lang="fr-FR" sz="1100" dirty="0" smtClean="0">
                <a:solidFill>
                  <a:srgbClr val="002060"/>
                </a:solidFill>
              </a:rPr>
              <a:t>FAPIL) sur </a:t>
            </a:r>
            <a:r>
              <a:rPr lang="fr-FR" sz="1100" dirty="0">
                <a:solidFill>
                  <a:srgbClr val="002060"/>
                </a:solidFill>
              </a:rPr>
              <a:t>la coordination des actions de captation dans le parc privé pour </a:t>
            </a:r>
            <a:r>
              <a:rPr lang="fr-FR" sz="1100" dirty="0" smtClean="0">
                <a:solidFill>
                  <a:srgbClr val="002060"/>
                </a:solidFill>
              </a:rPr>
              <a:t>le logement </a:t>
            </a:r>
            <a:r>
              <a:rPr lang="fr-FR" sz="1100" dirty="0">
                <a:solidFill>
                  <a:srgbClr val="002060"/>
                </a:solidFill>
              </a:rPr>
              <a:t>d’insertion (dont Louez Solidaire) et l’hébergement en diffus</a:t>
            </a:r>
            <a:r>
              <a:rPr lang="fr-FR" sz="1100" dirty="0" smtClean="0">
                <a:solidFill>
                  <a:srgbClr val="002060"/>
                </a:solidFill>
              </a:rPr>
              <a:t>. → </a:t>
            </a:r>
            <a:r>
              <a:rPr lang="fr-FR" sz="1100" dirty="0">
                <a:solidFill>
                  <a:srgbClr val="002060"/>
                </a:solidFill>
              </a:rPr>
              <a:t>Privilégier les unités de vie individuelles pour répondre au mieux </a:t>
            </a:r>
            <a:r>
              <a:rPr lang="fr-FR" sz="1100" dirty="0" smtClean="0">
                <a:solidFill>
                  <a:srgbClr val="002060"/>
                </a:solidFill>
              </a:rPr>
              <a:t>aux besoins </a:t>
            </a:r>
            <a:r>
              <a:rPr lang="fr-FR" sz="1100" dirty="0">
                <a:solidFill>
                  <a:srgbClr val="002060"/>
                </a:solidFill>
              </a:rPr>
              <a:t>des usagers et éviter les cohabitations subies.</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Concevoir </a:t>
            </a:r>
            <a:r>
              <a:rPr lang="fr-FR" sz="1100" dirty="0">
                <a:solidFill>
                  <a:srgbClr val="002060"/>
                </a:solidFill>
              </a:rPr>
              <a:t>un nouveau positionnement professionnel et des </a:t>
            </a:r>
            <a:r>
              <a:rPr lang="fr-FR" sz="1100" dirty="0" smtClean="0">
                <a:solidFill>
                  <a:srgbClr val="002060"/>
                </a:solidFill>
              </a:rPr>
              <a:t>nouveaux modes </a:t>
            </a:r>
            <a:r>
              <a:rPr lang="fr-FR" sz="1100" dirty="0">
                <a:solidFill>
                  <a:srgbClr val="002060"/>
                </a:solidFill>
              </a:rPr>
              <a:t>d’accompagnement social des résidents </a:t>
            </a:r>
            <a:r>
              <a:rPr lang="fr-FR" sz="1100" dirty="0" smtClean="0">
                <a:solidFill>
                  <a:srgbClr val="002060"/>
                </a:solidFill>
              </a:rPr>
              <a:t>: → </a:t>
            </a:r>
            <a:r>
              <a:rPr lang="fr-FR" sz="1100" dirty="0">
                <a:solidFill>
                  <a:srgbClr val="002060"/>
                </a:solidFill>
              </a:rPr>
              <a:t>Orienter les personnes à la rue directement vers les </a:t>
            </a:r>
            <a:r>
              <a:rPr lang="fr-FR" sz="1100" dirty="0" smtClean="0">
                <a:solidFill>
                  <a:srgbClr val="002060"/>
                </a:solidFill>
              </a:rPr>
              <a:t>centres d’hébergement </a:t>
            </a:r>
            <a:r>
              <a:rPr lang="fr-FR" sz="1100" dirty="0">
                <a:solidFill>
                  <a:srgbClr val="002060"/>
                </a:solidFill>
              </a:rPr>
              <a:t>en diffus dès que l’évaluation sociale du </a:t>
            </a:r>
            <a:r>
              <a:rPr lang="fr-FR" sz="1100" dirty="0" smtClean="0">
                <a:solidFill>
                  <a:srgbClr val="002060"/>
                </a:solidFill>
              </a:rPr>
              <a:t>SIAO le permet → </a:t>
            </a:r>
            <a:r>
              <a:rPr lang="fr-FR" sz="1100" dirty="0">
                <a:solidFill>
                  <a:srgbClr val="002060"/>
                </a:solidFill>
              </a:rPr>
              <a:t>Permettre l’expérimentation du diffus à tous les </a:t>
            </a:r>
            <a:r>
              <a:rPr lang="fr-FR" sz="1100" dirty="0" smtClean="0">
                <a:solidFill>
                  <a:srgbClr val="002060"/>
                </a:solidFill>
              </a:rPr>
              <a:t>publics (application </a:t>
            </a:r>
            <a:r>
              <a:rPr lang="fr-FR" sz="1100" dirty="0">
                <a:solidFill>
                  <a:srgbClr val="002060"/>
                </a:solidFill>
              </a:rPr>
              <a:t>du principe d’inconditionnalité de l’accueil) et </a:t>
            </a:r>
            <a:r>
              <a:rPr lang="fr-FR" sz="1100" dirty="0" smtClean="0">
                <a:solidFill>
                  <a:srgbClr val="002060"/>
                </a:solidFill>
              </a:rPr>
              <a:t>accepter le </a:t>
            </a:r>
            <a:r>
              <a:rPr lang="fr-FR" sz="1100" dirty="0">
                <a:solidFill>
                  <a:srgbClr val="002060"/>
                </a:solidFill>
              </a:rPr>
              <a:t>droit à l’échec et au recommencement</a:t>
            </a:r>
            <a:r>
              <a:rPr lang="fr-FR" sz="1100" dirty="0" smtClean="0">
                <a:solidFill>
                  <a:srgbClr val="002060"/>
                </a:solidFill>
              </a:rPr>
              <a:t>. → </a:t>
            </a:r>
            <a:r>
              <a:rPr lang="fr-FR" sz="1100" dirty="0">
                <a:solidFill>
                  <a:srgbClr val="002060"/>
                </a:solidFill>
              </a:rPr>
              <a:t>Développer des outils à destination des </a:t>
            </a:r>
            <a:r>
              <a:rPr lang="fr-FR" sz="1100" dirty="0" smtClean="0">
                <a:solidFill>
                  <a:srgbClr val="002060"/>
                </a:solidFill>
              </a:rPr>
              <a:t>professionnels → </a:t>
            </a:r>
            <a:r>
              <a:rPr lang="fr-FR" sz="1100" dirty="0">
                <a:solidFill>
                  <a:srgbClr val="002060"/>
                </a:solidFill>
              </a:rPr>
              <a:t>Diversifier les compétences des professionnels auprès des résidents</a:t>
            </a:r>
            <a:r>
              <a:rPr lang="fr-FR" sz="1100" dirty="0" smtClean="0">
                <a:solidFill>
                  <a:srgbClr val="002060"/>
                </a:solidFill>
              </a:rPr>
              <a:t>. → </a:t>
            </a:r>
            <a:r>
              <a:rPr lang="fr-FR" sz="1100" dirty="0">
                <a:solidFill>
                  <a:srgbClr val="002060"/>
                </a:solidFill>
              </a:rPr>
              <a:t>Mettre à profit les ressources des centres d’hébergement </a:t>
            </a:r>
            <a:r>
              <a:rPr lang="fr-FR" sz="1100" dirty="0" smtClean="0">
                <a:solidFill>
                  <a:srgbClr val="002060"/>
                </a:solidFill>
              </a:rPr>
              <a:t>collectifs dans </a:t>
            </a:r>
            <a:r>
              <a:rPr lang="fr-FR" sz="1100" dirty="0">
                <a:solidFill>
                  <a:srgbClr val="002060"/>
                </a:solidFill>
              </a:rPr>
              <a:t>l’accompagnement des personnes hébergées dans le diffus.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243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04158"/>
            <a:ext cx="5216616" cy="430887"/>
          </a:xfrm>
          <a:prstGeom prst="rect">
            <a:avLst/>
          </a:prstGeom>
        </p:spPr>
        <p:txBody>
          <a:bodyPr wrap="square">
            <a:spAutoFit/>
          </a:bodyPr>
          <a:lstStyle/>
          <a:p>
            <a:endParaRPr lang="fr-FR" sz="1100" dirty="0">
              <a:solidFill>
                <a:srgbClr val="002060"/>
              </a:solidFill>
            </a:endParaRPr>
          </a:p>
          <a:p>
            <a:r>
              <a:rPr lang="fr-FR" sz="1100" dirty="0">
                <a:solidFill>
                  <a:srgbClr val="002060"/>
                </a:solidFill>
              </a:rPr>
              <a:t>Résultat de l’AMI hébergement d’urgence et Bilan 2023</a:t>
            </a:r>
            <a:r>
              <a:rPr lang="fr-FR" sz="1100" dirty="0">
                <a:solidFill>
                  <a:srgbClr val="071F32">
                    <a:lumMod val="90000"/>
                    <a:lumOff val="10000"/>
                  </a:srgbClr>
                </a:solidFill>
              </a:rPr>
              <a:t>.</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069042"/>
            <a:ext cx="5493078" cy="1954381"/>
          </a:xfrm>
          <a:prstGeom prst="rect">
            <a:avLst/>
          </a:prstGeom>
        </p:spPr>
        <p:txBody>
          <a:bodyPr wrap="square">
            <a:spAutoFit/>
          </a:bodyPr>
          <a:lstStyle/>
          <a:p>
            <a:pPr lvl="0" algn="just">
              <a:defRPr/>
            </a:pPr>
            <a:r>
              <a:rPr lang="fr-FR" sz="1100" b="1" dirty="0">
                <a:solidFill>
                  <a:srgbClr val="002060"/>
                </a:solidFill>
              </a:rPr>
              <a:t>La reconstitution de places 2022 s’est </a:t>
            </a:r>
            <a:r>
              <a:rPr lang="fr-FR" sz="1100" b="1" dirty="0" smtClean="0">
                <a:solidFill>
                  <a:srgbClr val="002060"/>
                </a:solidFill>
              </a:rPr>
              <a:t>effectuée </a:t>
            </a:r>
            <a:r>
              <a:rPr lang="fr-FR" sz="1100" b="1" dirty="0">
                <a:solidFill>
                  <a:srgbClr val="002060"/>
                </a:solidFill>
              </a:rPr>
              <a:t>dans un contexte particulièrement tendu avec près de 5 000 fermetures sur l’année. Le travail mené par les associations et les services de l’</a:t>
            </a:r>
            <a:r>
              <a:rPr lang="fr-FR" sz="1100" b="1" dirty="0" err="1">
                <a:solidFill>
                  <a:srgbClr val="002060"/>
                </a:solidFill>
              </a:rPr>
              <a:t>Etat</a:t>
            </a:r>
            <a:r>
              <a:rPr lang="fr-FR" sz="1100" b="1" dirty="0">
                <a:solidFill>
                  <a:srgbClr val="002060"/>
                </a:solidFill>
              </a:rPr>
              <a:t> ont permis d’assurer la reconstitution du parc dans sa totalité. </a:t>
            </a:r>
            <a:endParaRPr lang="fr-FR" sz="1100" b="1" dirty="0" smtClean="0">
              <a:solidFill>
                <a:srgbClr val="002060"/>
              </a:solidFill>
            </a:endParaRPr>
          </a:p>
          <a:p>
            <a:pPr lvl="0" algn="just">
              <a:defRPr/>
            </a:pPr>
            <a:endParaRPr lang="fr-FR" sz="1100" b="1" dirty="0">
              <a:solidFill>
                <a:srgbClr val="002060"/>
              </a:solidFill>
            </a:endParaRPr>
          </a:p>
          <a:p>
            <a:pPr lvl="0" algn="just">
              <a:defRPr/>
            </a:pPr>
            <a:endParaRPr lang="fr-FR" sz="1100" dirty="0">
              <a:solidFill>
                <a:srgbClr val="002060"/>
              </a:solidFill>
            </a:endParaRPr>
          </a:p>
          <a:p>
            <a:r>
              <a:rPr lang="fr-FR" sz="1100" dirty="0">
                <a:solidFill>
                  <a:srgbClr val="002060"/>
                </a:solidFill>
              </a:rPr>
              <a:t>Dans ce cadre, un appel à manifestation d’intérêt a été lancé en 2022 et renouvelé en 2023, il est l’occasion de rappeler la nécessité de capter des places en diffus dans le logement privé ou dans le logement social mais uniquement en intercalaire. </a:t>
            </a:r>
          </a:p>
          <a:p>
            <a:pPr lvl="0" algn="just">
              <a:defRPr/>
            </a:pPr>
            <a:endParaRPr lang="fr-FR" sz="1100" b="1"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95610" y="2696036"/>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8945078" cy="253916"/>
          </a:xfrm>
          <a:prstGeom prst="rect">
            <a:avLst/>
          </a:prstGeom>
          <a:noFill/>
          <a:ln w="19050">
            <a:noFill/>
          </a:ln>
        </p:spPr>
        <p:txBody>
          <a:bodyPr wrap="square" rtlCol="0">
            <a:spAutoFit/>
          </a:bodyPr>
          <a:lstStyle/>
          <a:p>
            <a:r>
              <a:rPr lang="fr-FR" sz="1050" b="1" dirty="0" smtClean="0">
                <a:solidFill>
                  <a:srgbClr val="126F67"/>
                </a:solidFill>
              </a:rPr>
              <a:t>Pilote d’action : Johana </a:t>
            </a:r>
            <a:r>
              <a:rPr lang="fr-FR" sz="1050" b="1" dirty="0" err="1" smtClean="0">
                <a:solidFill>
                  <a:srgbClr val="126F67"/>
                </a:solidFill>
              </a:rPr>
              <a:t>Berthau</a:t>
            </a:r>
            <a:r>
              <a:rPr lang="fr-FR" sz="1050" b="1" dirty="0" smtClean="0">
                <a:solidFill>
                  <a:srgbClr val="126F67"/>
                </a:solidFill>
              </a:rPr>
              <a:t> (DRIHL)  </a:t>
            </a:r>
            <a:endParaRPr lang="fr-FR" sz="1050" b="1" dirty="0">
              <a:solidFill>
                <a:srgbClr val="126F67"/>
              </a:solidFill>
            </a:endParaRPr>
          </a:p>
        </p:txBody>
      </p:sp>
      <p:sp>
        <p:nvSpPr>
          <p:cNvPr id="17" name="Ellipse 16"/>
          <p:cNvSpPr/>
          <p:nvPr/>
        </p:nvSpPr>
        <p:spPr>
          <a:xfrm>
            <a:off x="5595610" y="471378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037" y="932379"/>
            <a:ext cx="426319" cy="487222"/>
          </a:xfrm>
          <a:prstGeom prst="rect">
            <a:avLst/>
          </a:prstGeom>
        </p:spPr>
      </p:pic>
    </p:spTree>
    <p:extLst>
      <p:ext uri="{BB962C8B-B14F-4D97-AF65-F5344CB8AC3E}">
        <p14:creationId xmlns:p14="http://schemas.microsoft.com/office/powerpoint/2010/main" val="198645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25</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21</a:t>
            </a:r>
            <a:r>
              <a:rPr lang="fr-FR" sz="1800" dirty="0">
                <a:solidFill>
                  <a:srgbClr val="ED8B55"/>
                </a:solidFill>
              </a:rPr>
              <a:t> </a:t>
            </a:r>
            <a:r>
              <a:rPr lang="fr-FR" sz="1800" dirty="0" smtClean="0">
                <a:solidFill>
                  <a:srgbClr val="ED8B55"/>
                </a:solidFill>
              </a:rPr>
              <a:t>/ Poursuivre </a:t>
            </a:r>
            <a:r>
              <a:rPr lang="fr-FR" sz="1800" dirty="0">
                <a:solidFill>
                  <a:srgbClr val="ED8B55"/>
                </a:solidFill>
              </a:rPr>
              <a:t>le développement d’une offre de logements PLAI, PLAI adaptés, et en Pension de Famille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647152"/>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S’agissant </a:t>
            </a:r>
            <a:r>
              <a:rPr lang="fr-FR" sz="1100" dirty="0">
                <a:solidFill>
                  <a:srgbClr val="002060"/>
                </a:solidFill>
              </a:rPr>
              <a:t>de la production nouvelle, dans un premier temps, </a:t>
            </a:r>
            <a:r>
              <a:rPr lang="fr-FR" sz="1100" dirty="0" smtClean="0">
                <a:solidFill>
                  <a:srgbClr val="002060"/>
                </a:solidFill>
              </a:rPr>
              <a:t>poursuivre la </a:t>
            </a:r>
            <a:r>
              <a:rPr lang="fr-FR" sz="1100" dirty="0">
                <a:solidFill>
                  <a:srgbClr val="002060"/>
                </a:solidFill>
              </a:rPr>
              <a:t>programmation de logements familiaux PLAI (30 % de la </a:t>
            </a:r>
            <a:r>
              <a:rPr lang="fr-FR" sz="1100" dirty="0" smtClean="0">
                <a:solidFill>
                  <a:srgbClr val="002060"/>
                </a:solidFill>
              </a:rPr>
              <a:t>production nouvelle </a:t>
            </a:r>
            <a:r>
              <a:rPr lang="fr-FR" sz="1100" dirty="0">
                <a:solidFill>
                  <a:srgbClr val="002060"/>
                </a:solidFill>
              </a:rPr>
              <a:t>annuelle) dans une logique de rééquilibrage territorial, et </a:t>
            </a:r>
            <a:r>
              <a:rPr lang="fr-FR" sz="1100" dirty="0" smtClean="0">
                <a:solidFill>
                  <a:srgbClr val="002060"/>
                </a:solidFill>
              </a:rPr>
              <a:t>de PLAI </a:t>
            </a:r>
            <a:r>
              <a:rPr lang="fr-FR" sz="1100" dirty="0">
                <a:solidFill>
                  <a:srgbClr val="002060"/>
                </a:solidFill>
              </a:rPr>
              <a:t>adaptés. En 2022, la nouvelle convention de délégation des </a:t>
            </a:r>
            <a:r>
              <a:rPr lang="fr-FR" sz="1100" dirty="0" smtClean="0">
                <a:solidFill>
                  <a:srgbClr val="002060"/>
                </a:solidFill>
              </a:rPr>
              <a:t>aides à </a:t>
            </a:r>
            <a:r>
              <a:rPr lang="fr-FR" sz="1100" dirty="0">
                <a:solidFill>
                  <a:srgbClr val="002060"/>
                </a:solidFill>
              </a:rPr>
              <a:t>la pierre déclinera une programmation de logements adaptés aux </a:t>
            </a:r>
            <a:r>
              <a:rPr lang="fr-FR" sz="1100" dirty="0" smtClean="0">
                <a:solidFill>
                  <a:srgbClr val="002060"/>
                </a:solidFill>
              </a:rPr>
              <a:t>ressources des </a:t>
            </a:r>
            <a:r>
              <a:rPr lang="fr-FR" sz="1100" dirty="0">
                <a:solidFill>
                  <a:srgbClr val="002060"/>
                </a:solidFill>
              </a:rPr>
              <a:t>demandeurs et à l’enjeu de la mixité sociale.</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la nouvelle politique des loyers (NPL), </a:t>
            </a:r>
            <a:r>
              <a:rPr lang="fr-FR" sz="1100" dirty="0" smtClean="0">
                <a:solidFill>
                  <a:srgbClr val="002060"/>
                </a:solidFill>
              </a:rPr>
              <a:t>possibilité introduite </a:t>
            </a:r>
            <a:r>
              <a:rPr lang="fr-FR" sz="1100" dirty="0">
                <a:solidFill>
                  <a:srgbClr val="002060"/>
                </a:solidFill>
              </a:rPr>
              <a:t>par la loi Égalité Citoyenneté (LEC) pour favoriser la mixité </a:t>
            </a:r>
            <a:r>
              <a:rPr lang="fr-FR" sz="1100" dirty="0" smtClean="0">
                <a:solidFill>
                  <a:srgbClr val="002060"/>
                </a:solidFill>
              </a:rPr>
              <a:t>sociale sur </a:t>
            </a:r>
            <a:r>
              <a:rPr lang="fr-FR" sz="1100" dirty="0">
                <a:solidFill>
                  <a:srgbClr val="002060"/>
                </a:solidFill>
              </a:rPr>
              <a:t>l’ensemble du territoire parisien</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Renforcer </a:t>
            </a:r>
            <a:r>
              <a:rPr lang="fr-FR" sz="1100" dirty="0">
                <a:solidFill>
                  <a:srgbClr val="002060"/>
                </a:solidFill>
              </a:rPr>
              <a:t>l’offre en pensions de famille sur le territoire parisien </a:t>
            </a:r>
            <a:r>
              <a:rPr lang="fr-FR" sz="1100" dirty="0" smtClean="0">
                <a:solidFill>
                  <a:srgbClr val="002060"/>
                </a:solidFill>
              </a:rPr>
              <a:t>: → </a:t>
            </a:r>
            <a:r>
              <a:rPr lang="fr-FR" sz="1100" dirty="0">
                <a:solidFill>
                  <a:srgbClr val="002060"/>
                </a:solidFill>
              </a:rPr>
              <a:t>Développer une pension de famille par arrondissement </a:t>
            </a:r>
            <a:r>
              <a:rPr lang="fr-FR" sz="1100" dirty="0" smtClean="0">
                <a:solidFill>
                  <a:srgbClr val="002060"/>
                </a:solidFill>
              </a:rPr>
              <a:t>parisien au </a:t>
            </a:r>
            <a:r>
              <a:rPr lang="fr-FR" sz="1100" dirty="0">
                <a:solidFill>
                  <a:srgbClr val="002060"/>
                </a:solidFill>
              </a:rPr>
              <a:t>cours de la mandature</a:t>
            </a:r>
            <a:r>
              <a:rPr lang="fr-FR" sz="1100" dirty="0" smtClean="0">
                <a:solidFill>
                  <a:srgbClr val="002060"/>
                </a:solidFill>
              </a:rPr>
              <a:t>. → </a:t>
            </a:r>
            <a:r>
              <a:rPr lang="fr-FR" sz="1100" dirty="0">
                <a:solidFill>
                  <a:srgbClr val="002060"/>
                </a:solidFill>
              </a:rPr>
              <a:t>Inscrire le développement de l’offre en pensions de famille </a:t>
            </a:r>
            <a:r>
              <a:rPr lang="fr-FR" sz="1100" dirty="0" smtClean="0">
                <a:solidFill>
                  <a:srgbClr val="002060"/>
                </a:solidFill>
              </a:rPr>
              <a:t>dans la </a:t>
            </a:r>
            <a:r>
              <a:rPr lang="fr-FR" sz="1100" dirty="0">
                <a:solidFill>
                  <a:srgbClr val="002060"/>
                </a:solidFill>
              </a:rPr>
              <a:t>nouvelle convention de délégation des aides à la pierre</a:t>
            </a:r>
            <a:r>
              <a:rPr lang="fr-FR" sz="1100" dirty="0" smtClean="0">
                <a:solidFill>
                  <a:srgbClr val="002060"/>
                </a:solidFill>
              </a:rPr>
              <a:t>. → </a:t>
            </a:r>
            <a:r>
              <a:rPr lang="fr-FR" sz="1100" dirty="0">
                <a:solidFill>
                  <a:srgbClr val="002060"/>
                </a:solidFill>
              </a:rPr>
              <a:t>Accompagner les pensions de famille dans la prise en </a:t>
            </a:r>
            <a:r>
              <a:rPr lang="fr-FR" sz="1100" dirty="0" smtClean="0">
                <a:solidFill>
                  <a:srgbClr val="002060"/>
                </a:solidFill>
              </a:rPr>
              <a:t>charge globale </a:t>
            </a:r>
            <a:r>
              <a:rPr lang="fr-FR" sz="1100" dirty="0">
                <a:solidFill>
                  <a:srgbClr val="002060"/>
                </a:solidFill>
              </a:rPr>
              <a:t>des ménages accueillis selon les principes du </a:t>
            </a:r>
            <a:r>
              <a:rPr lang="fr-FR" sz="1100" dirty="0" smtClean="0">
                <a:solidFill>
                  <a:srgbClr val="002060"/>
                </a:solidFill>
              </a:rPr>
              <a:t>Logement d’abord</a:t>
            </a:r>
            <a:r>
              <a:rPr lang="fr-FR" sz="1100" dirty="0">
                <a:solidFill>
                  <a:srgbClr val="002060"/>
                </a:solidFill>
              </a:rPr>
              <a:t>, avec une attention particulière sur la prise en </a:t>
            </a:r>
            <a:r>
              <a:rPr lang="fr-FR" sz="1100" dirty="0" smtClean="0">
                <a:solidFill>
                  <a:srgbClr val="002060"/>
                </a:solidFill>
              </a:rPr>
              <a:t>charge des </a:t>
            </a:r>
            <a:r>
              <a:rPr lang="fr-FR" sz="1100" dirty="0">
                <a:solidFill>
                  <a:srgbClr val="002060"/>
                </a:solidFill>
              </a:rPr>
              <a:t>aspects suivants : santé physique et santé mentale, </a:t>
            </a:r>
            <a:r>
              <a:rPr lang="fr-FR" sz="1100" dirty="0" smtClean="0">
                <a:solidFill>
                  <a:srgbClr val="002060"/>
                </a:solidFill>
              </a:rPr>
              <a:t>vieillissement des </a:t>
            </a:r>
            <a:r>
              <a:rPr lang="fr-FR" sz="1100" dirty="0">
                <a:solidFill>
                  <a:srgbClr val="002060"/>
                </a:solidFill>
              </a:rPr>
              <a:t>personnes, addictions.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95399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04158"/>
            <a:ext cx="5216616" cy="1446550"/>
          </a:xfrm>
          <a:prstGeom prst="rect">
            <a:avLst/>
          </a:prstGeom>
        </p:spPr>
        <p:txBody>
          <a:bodyPr wrap="square">
            <a:spAutoFit/>
          </a:bodyPr>
          <a:lstStyle/>
          <a:p>
            <a:r>
              <a:rPr lang="fr-FR" sz="1100" b="1" dirty="0" smtClean="0">
                <a:solidFill>
                  <a:srgbClr val="002060"/>
                </a:solidFill>
              </a:rPr>
              <a:t>Poursuite de l’objectif </a:t>
            </a:r>
            <a:r>
              <a:rPr lang="fr-FR" sz="1100" b="1" dirty="0">
                <a:solidFill>
                  <a:srgbClr val="002060"/>
                </a:solidFill>
              </a:rPr>
              <a:t>de 17 Pensions de Famille financées au cours de la mandature</a:t>
            </a:r>
            <a:r>
              <a:rPr lang="fr-FR" sz="1100" b="1" dirty="0" smtClean="0">
                <a:solidFill>
                  <a:srgbClr val="002060"/>
                </a:solidFill>
              </a:rPr>
              <a:t>.</a:t>
            </a:r>
          </a:p>
          <a:p>
            <a:endParaRPr lang="fr-FR" sz="1100" b="1" dirty="0">
              <a:solidFill>
                <a:srgbClr val="002060"/>
              </a:solidFill>
            </a:endParaRPr>
          </a:p>
          <a:p>
            <a:r>
              <a:rPr lang="fr-FR" sz="1100" b="1" dirty="0" smtClean="0">
                <a:solidFill>
                  <a:srgbClr val="002060"/>
                </a:solidFill>
              </a:rPr>
              <a:t>Poursuite de la production de logements très sociaux  </a:t>
            </a:r>
            <a:r>
              <a:rPr lang="fr-FR" sz="1100" b="1" dirty="0">
                <a:solidFill>
                  <a:srgbClr val="002060"/>
                </a:solidFill>
              </a:rPr>
              <a:t>: objectif de 1000 logements familiaux en PLAI par an</a:t>
            </a:r>
            <a:endParaRPr lang="fr-FR" sz="1100" b="1" dirty="0" smtClean="0">
              <a:solidFill>
                <a:srgbClr val="002060"/>
              </a:solidFill>
            </a:endParaRPr>
          </a:p>
          <a:p>
            <a:endParaRPr lang="fr-FR" sz="1100" dirty="0">
              <a:solidFill>
                <a:srgbClr val="002060"/>
              </a:solidFill>
            </a:endParaRPr>
          </a:p>
          <a:p>
            <a:r>
              <a:rPr lang="fr-FR" sz="1100" dirty="0">
                <a:solidFill>
                  <a:srgbClr val="002060"/>
                </a:solidFill>
              </a:rPr>
              <a:t>La Ville de Paris a préparé une formation-action </a:t>
            </a:r>
            <a:r>
              <a:rPr lang="fr-FR" sz="1100" dirty="0" smtClean="0">
                <a:solidFill>
                  <a:srgbClr val="002060"/>
                </a:solidFill>
              </a:rPr>
              <a:t>Logement d’Abord qui </a:t>
            </a:r>
            <a:r>
              <a:rPr lang="fr-FR" sz="1100" dirty="0">
                <a:solidFill>
                  <a:srgbClr val="002060"/>
                </a:solidFill>
              </a:rPr>
              <a:t>sera lancée en </a:t>
            </a:r>
            <a:r>
              <a:rPr lang="fr-FR" sz="1100" dirty="0" smtClean="0">
                <a:solidFill>
                  <a:srgbClr val="002060"/>
                </a:solidFill>
              </a:rPr>
              <a:t>2023 auprès des pensions de famille</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069042"/>
            <a:ext cx="5493078" cy="1615827"/>
          </a:xfrm>
          <a:prstGeom prst="rect">
            <a:avLst/>
          </a:prstGeom>
        </p:spPr>
        <p:txBody>
          <a:bodyPr wrap="square">
            <a:spAutoFit/>
          </a:bodyPr>
          <a:lstStyle/>
          <a:p>
            <a:pPr lvl="0" algn="just">
              <a:defRPr/>
            </a:pPr>
            <a:r>
              <a:rPr lang="fr-FR" sz="1100" b="1" dirty="0">
                <a:solidFill>
                  <a:srgbClr val="002060"/>
                </a:solidFill>
              </a:rPr>
              <a:t>Stratégie Logement 2035, </a:t>
            </a:r>
            <a:r>
              <a:rPr lang="fr-FR" sz="1100" dirty="0">
                <a:solidFill>
                  <a:srgbClr val="002060"/>
                </a:solidFill>
              </a:rPr>
              <a:t>dans laquelle elle s’est engagée à se projeter au-delà des obligations au titre de la loi SRU en visant un </a:t>
            </a:r>
            <a:r>
              <a:rPr lang="fr-FR" sz="1100" b="1" dirty="0" smtClean="0">
                <a:solidFill>
                  <a:srgbClr val="002060"/>
                </a:solidFill>
              </a:rPr>
              <a:t>objectif de 40% de logement public</a:t>
            </a:r>
            <a:r>
              <a:rPr lang="fr-FR" sz="1100" dirty="0" smtClean="0">
                <a:solidFill>
                  <a:srgbClr val="002060"/>
                </a:solidFill>
              </a:rPr>
              <a:t>, </a:t>
            </a:r>
            <a:r>
              <a:rPr lang="fr-FR" sz="1100" dirty="0">
                <a:solidFill>
                  <a:srgbClr val="002060"/>
                </a:solidFill>
              </a:rPr>
              <a:t>dont 30% de logements sociaux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b="1" dirty="0" smtClean="0">
                <a:solidFill>
                  <a:srgbClr val="002060"/>
                </a:solidFill>
              </a:rPr>
              <a:t>Pensions de </a:t>
            </a:r>
            <a:r>
              <a:rPr lang="fr-FR" sz="1100" b="1" dirty="0">
                <a:solidFill>
                  <a:srgbClr val="002060"/>
                </a:solidFill>
              </a:rPr>
              <a:t>Famille agrées en 2022, représentant 43 </a:t>
            </a:r>
            <a:r>
              <a:rPr lang="fr-FR" sz="1100" b="1" dirty="0" smtClean="0">
                <a:solidFill>
                  <a:srgbClr val="002060"/>
                </a:solidFill>
              </a:rPr>
              <a:t>logements</a:t>
            </a:r>
          </a:p>
          <a:p>
            <a:pPr marL="228600" lvl="0" indent="-228600" algn="just">
              <a:buAutoNum type="arabicPlain" startAt="2"/>
              <a:defRPr/>
            </a:pPr>
            <a:endParaRPr lang="fr-FR" sz="1100" b="1" dirty="0" smtClean="0">
              <a:solidFill>
                <a:srgbClr val="002060"/>
              </a:solidFill>
            </a:endParaRPr>
          </a:p>
          <a:p>
            <a:pPr lvl="0" algn="just">
              <a:defRPr/>
            </a:pPr>
            <a:r>
              <a:rPr lang="fr-FR" sz="1100" b="1" dirty="0" smtClean="0">
                <a:solidFill>
                  <a:srgbClr val="002060"/>
                </a:solidFill>
              </a:rPr>
              <a:t>Production de logements très sociaux en 2022 ; </a:t>
            </a:r>
            <a:endParaRPr lang="fr-FR" sz="1100" b="1" dirty="0">
              <a:solidFill>
                <a:srgbClr val="002060"/>
              </a:solidFill>
            </a:endParaRPr>
          </a:p>
          <a:p>
            <a:pPr lvl="0" algn="just">
              <a:defRPr/>
            </a:pPr>
            <a:r>
              <a:rPr lang="fr-FR" sz="1100" b="1" dirty="0" smtClean="0">
                <a:solidFill>
                  <a:srgbClr val="002060"/>
                </a:solidFill>
              </a:rPr>
              <a:t>606 </a:t>
            </a:r>
            <a:r>
              <a:rPr lang="fr-FR" sz="1100" b="1" dirty="0">
                <a:solidFill>
                  <a:srgbClr val="002060"/>
                </a:solidFill>
              </a:rPr>
              <a:t>logements familiaux en PLAI ont été </a:t>
            </a:r>
            <a:r>
              <a:rPr lang="fr-FR" sz="1100" b="1" dirty="0" smtClean="0">
                <a:solidFill>
                  <a:srgbClr val="002060"/>
                </a:solidFill>
              </a:rPr>
              <a:t>produit </a:t>
            </a:r>
            <a:r>
              <a:rPr lang="fr-FR" sz="1100" dirty="0" smtClean="0">
                <a:solidFill>
                  <a:srgbClr val="002060"/>
                </a:solidFill>
              </a:rPr>
              <a:t>(18,2% de la production)</a:t>
            </a:r>
          </a:p>
          <a:p>
            <a:pPr lvl="0" algn="just">
              <a:defRPr/>
            </a:pPr>
            <a:r>
              <a:rPr lang="fr-FR" sz="1100" b="1" dirty="0">
                <a:solidFill>
                  <a:srgbClr val="002060"/>
                </a:solidFill>
              </a:rPr>
              <a:t>43 PLAI adaptés </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44490" y="247700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8945078" cy="253916"/>
          </a:xfrm>
          <a:prstGeom prst="rect">
            <a:avLst/>
          </a:prstGeom>
          <a:noFill/>
          <a:ln w="19050">
            <a:noFill/>
          </a:ln>
        </p:spPr>
        <p:txBody>
          <a:bodyPr wrap="square" rtlCol="0">
            <a:spAutoFit/>
          </a:bodyPr>
          <a:lstStyle/>
          <a:p>
            <a:r>
              <a:rPr lang="fr-FR" sz="1050" b="1" dirty="0" smtClean="0">
                <a:solidFill>
                  <a:srgbClr val="126F67"/>
                </a:solidFill>
              </a:rPr>
              <a:t>Pilotes d’action : Ben Rickey (Ville de Paris) 	   Baptiste Bertrand (DRIHL)  </a:t>
            </a:r>
            <a:endParaRPr lang="fr-FR" sz="1050" b="1" dirty="0">
              <a:solidFill>
                <a:srgbClr val="126F67"/>
              </a:solidFill>
            </a:endParaRPr>
          </a:p>
        </p:txBody>
      </p:sp>
      <p:sp>
        <p:nvSpPr>
          <p:cNvPr id="17" name="Ellipse 16"/>
          <p:cNvSpPr/>
          <p:nvPr/>
        </p:nvSpPr>
        <p:spPr>
          <a:xfrm>
            <a:off x="5544490" y="471378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44490" y="348983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53780" y="905763"/>
            <a:ext cx="529887" cy="482954"/>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310" y="717151"/>
            <a:ext cx="649216" cy="741961"/>
          </a:xfrm>
          <a:prstGeom prst="rect">
            <a:avLst/>
          </a:prstGeom>
        </p:spPr>
      </p:pic>
    </p:spTree>
    <p:extLst>
      <p:ext uri="{BB962C8B-B14F-4D97-AF65-F5344CB8AC3E}">
        <p14:creationId xmlns:p14="http://schemas.microsoft.com/office/powerpoint/2010/main" val="2953611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22</a:t>
            </a:r>
            <a:r>
              <a:rPr lang="fr-FR" sz="1800" dirty="0">
                <a:solidFill>
                  <a:srgbClr val="ED8B55"/>
                </a:solidFill>
              </a:rPr>
              <a:t> / Prévenir les situations d’errance des jeunes en grande vulnérabilité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401801" y="1942084"/>
            <a:ext cx="5142689" cy="3985706"/>
          </a:xfrm>
          <a:prstGeom prst="rect">
            <a:avLst/>
          </a:prstGeom>
        </p:spPr>
        <p:txBody>
          <a:bodyPr wrap="square">
            <a:spAutoFit/>
          </a:bodyPr>
          <a:lstStyle/>
          <a:p>
            <a:pPr marL="228600" lvl="0" indent="-228600" algn="just">
              <a:buAutoNum type="arabicPeriod"/>
              <a:defRPr/>
            </a:pPr>
            <a:r>
              <a:rPr lang="fr-FR" sz="1100" dirty="0">
                <a:solidFill>
                  <a:srgbClr val="002060"/>
                </a:solidFill>
              </a:rPr>
              <a:t>D</a:t>
            </a:r>
            <a:r>
              <a:rPr lang="fr-FR" sz="1100" dirty="0" smtClean="0">
                <a:solidFill>
                  <a:srgbClr val="002060"/>
                </a:solidFill>
              </a:rPr>
              <a:t>évelopper </a:t>
            </a:r>
            <a:r>
              <a:rPr lang="fr-FR" sz="1100" dirty="0">
                <a:solidFill>
                  <a:srgbClr val="002060"/>
                </a:solidFill>
              </a:rPr>
              <a:t>l’offre de logements temporaires (ex. Louez </a:t>
            </a:r>
            <a:r>
              <a:rPr lang="fr-FR" sz="1100" dirty="0" smtClean="0">
                <a:solidFill>
                  <a:srgbClr val="002060"/>
                </a:solidFill>
              </a:rPr>
              <a:t>Solidaire jeunes</a:t>
            </a:r>
            <a:r>
              <a:rPr lang="fr-FR" sz="1100" dirty="0">
                <a:solidFill>
                  <a:srgbClr val="002060"/>
                </a:solidFill>
              </a:rPr>
              <a:t>) ou durables : diversifier le public des pensions de famille </a:t>
            </a:r>
            <a:r>
              <a:rPr lang="fr-FR" sz="1100" dirty="0" smtClean="0">
                <a:solidFill>
                  <a:srgbClr val="002060"/>
                </a:solidFill>
              </a:rPr>
              <a:t>au bénéfice </a:t>
            </a:r>
            <a:r>
              <a:rPr lang="fr-FR" sz="1100" dirty="0">
                <a:solidFill>
                  <a:srgbClr val="002060"/>
                </a:solidFill>
              </a:rPr>
              <a:t>d’un public de jeunes vulnérables, notamment en sortie </a:t>
            </a:r>
            <a:r>
              <a:rPr lang="fr-FR" sz="1100" dirty="0" smtClean="0">
                <a:solidFill>
                  <a:srgbClr val="002060"/>
                </a:solidFill>
              </a:rPr>
              <a:t>d’aide sociale </a:t>
            </a:r>
            <a:r>
              <a:rPr lang="fr-FR" sz="1100" dirty="0">
                <a:solidFill>
                  <a:srgbClr val="002060"/>
                </a:solidFill>
              </a:rPr>
              <a:t>à l’enfance avec un accompagnement social renforcé permettant </a:t>
            </a:r>
            <a:r>
              <a:rPr lang="fr-FR" sz="1100" dirty="0" smtClean="0">
                <a:solidFill>
                  <a:srgbClr val="002060"/>
                </a:solidFill>
              </a:rPr>
              <a:t>de sécuriser </a:t>
            </a:r>
            <a:r>
              <a:rPr lang="fr-FR" sz="1100" dirty="0">
                <a:solidFill>
                  <a:srgbClr val="002060"/>
                </a:solidFill>
              </a:rPr>
              <a:t>la situation résidentielle et de poursuivre le parcours </a:t>
            </a:r>
            <a:r>
              <a:rPr lang="fr-FR" sz="1100" dirty="0" smtClean="0">
                <a:solidFill>
                  <a:srgbClr val="002060"/>
                </a:solidFill>
              </a:rPr>
              <a:t>d’insertion.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la création de dispositifs dédiés aux jeunes, </a:t>
            </a:r>
            <a:r>
              <a:rPr lang="fr-FR" sz="1100" dirty="0" smtClean="0">
                <a:solidFill>
                  <a:srgbClr val="002060"/>
                </a:solidFill>
              </a:rPr>
              <a:t>sans ressource </a:t>
            </a:r>
            <a:r>
              <a:rPr lang="fr-FR" sz="1100" dirty="0">
                <a:solidFill>
                  <a:srgbClr val="002060"/>
                </a:solidFill>
              </a:rPr>
              <a:t>familiale, avec des vulnérabilités psychiques mais ne </a:t>
            </a:r>
            <a:r>
              <a:rPr lang="fr-FR" sz="1100" dirty="0" smtClean="0">
                <a:solidFill>
                  <a:srgbClr val="002060"/>
                </a:solidFill>
              </a:rPr>
              <a:t>relevant pas </a:t>
            </a:r>
            <a:r>
              <a:rPr lang="fr-FR" sz="1100" dirty="0">
                <a:solidFill>
                  <a:srgbClr val="002060"/>
                </a:solidFill>
              </a:rPr>
              <a:t>des établissements médico-sociaux.</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au sein des foyers de jeunes travailleurs (FJT) </a:t>
            </a:r>
            <a:r>
              <a:rPr lang="fr-FR" sz="1100" dirty="0" smtClean="0">
                <a:solidFill>
                  <a:srgbClr val="002060"/>
                </a:solidFill>
              </a:rPr>
              <a:t>une prise </a:t>
            </a:r>
            <a:r>
              <a:rPr lang="fr-FR" sz="1100" dirty="0">
                <a:solidFill>
                  <a:srgbClr val="002060"/>
                </a:solidFill>
              </a:rPr>
              <a:t>en charge au titre de l’urgence sociale, avec possibilité de </a:t>
            </a:r>
            <a:r>
              <a:rPr lang="fr-FR" sz="1100" dirty="0" smtClean="0">
                <a:solidFill>
                  <a:srgbClr val="002060"/>
                </a:solidFill>
              </a:rPr>
              <a:t>glissement vers </a:t>
            </a:r>
            <a:r>
              <a:rPr lang="fr-FR" sz="1100" dirty="0">
                <a:solidFill>
                  <a:srgbClr val="002060"/>
                </a:solidFill>
              </a:rPr>
              <a:t>des places en logements temporaires afin d’éviter la </a:t>
            </a:r>
            <a:r>
              <a:rPr lang="fr-FR" sz="1100" dirty="0" smtClean="0">
                <a:solidFill>
                  <a:srgbClr val="002060"/>
                </a:solidFill>
              </a:rPr>
              <a:t>rupture résidentielle</a:t>
            </a:r>
            <a:r>
              <a:rPr lang="fr-FR" sz="1100" dirty="0">
                <a:solidFill>
                  <a:srgbClr val="002060"/>
                </a:solidFill>
              </a:rPr>
              <a:t>. Ces dispositifs peuvent permettre aux gestionnaires de </a:t>
            </a:r>
            <a:r>
              <a:rPr lang="fr-FR" sz="1100" dirty="0" smtClean="0">
                <a:solidFill>
                  <a:srgbClr val="002060"/>
                </a:solidFill>
              </a:rPr>
              <a:t>FJT d’accueillir </a:t>
            </a:r>
            <a:r>
              <a:rPr lang="fr-FR" sz="1100" dirty="0">
                <a:solidFill>
                  <a:srgbClr val="002060"/>
                </a:solidFill>
              </a:rPr>
              <a:t>des jeunes n’ayant pas encore accès au droit commun</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Créer </a:t>
            </a:r>
            <a:r>
              <a:rPr lang="fr-FR" sz="1100" dirty="0">
                <a:solidFill>
                  <a:srgbClr val="002060"/>
                </a:solidFill>
              </a:rPr>
              <a:t>le poste d’une référente dédiée à la question de </a:t>
            </a:r>
            <a:r>
              <a:rPr lang="fr-FR" sz="1100" dirty="0" smtClean="0">
                <a:solidFill>
                  <a:srgbClr val="002060"/>
                </a:solidFill>
              </a:rPr>
              <a:t>l’hébergement des </a:t>
            </a:r>
            <a:r>
              <a:rPr lang="fr-FR" sz="1100" dirty="0">
                <a:solidFill>
                  <a:srgbClr val="002060"/>
                </a:solidFill>
              </a:rPr>
              <a:t>étudiants étrangers sans autorisation de travail.</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500660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069042"/>
            <a:ext cx="5493078" cy="2800767"/>
          </a:xfrm>
          <a:prstGeom prst="rect">
            <a:avLst/>
          </a:prstGeom>
        </p:spPr>
        <p:txBody>
          <a:bodyPr wrap="square">
            <a:spAutoFit/>
          </a:bodyPr>
          <a:lstStyle/>
          <a:p>
            <a:pPr lvl="0" algn="just">
              <a:defRPr/>
            </a:pPr>
            <a:r>
              <a:rPr lang="fr-FR" sz="1100" dirty="0">
                <a:solidFill>
                  <a:srgbClr val="002060"/>
                </a:solidFill>
              </a:rPr>
              <a:t>Un Dispositif d’hébergement Jeunes Lycéens, </a:t>
            </a:r>
            <a:r>
              <a:rPr lang="fr-FR" sz="1100" dirty="0" smtClean="0">
                <a:solidFill>
                  <a:srgbClr val="002060"/>
                </a:solidFill>
              </a:rPr>
              <a:t>porté par l’</a:t>
            </a:r>
            <a:r>
              <a:rPr lang="fr-FR" sz="1100" dirty="0" err="1" smtClean="0">
                <a:solidFill>
                  <a:srgbClr val="002060"/>
                </a:solidFill>
              </a:rPr>
              <a:t>Etat</a:t>
            </a:r>
            <a:r>
              <a:rPr lang="fr-FR" sz="1100" dirty="0" smtClean="0">
                <a:solidFill>
                  <a:srgbClr val="002060"/>
                </a:solidFill>
              </a:rPr>
              <a:t> et  la Ville, s’adresse </a:t>
            </a:r>
            <a:r>
              <a:rPr lang="fr-FR" sz="1100" dirty="0">
                <a:solidFill>
                  <a:srgbClr val="002060"/>
                </a:solidFill>
              </a:rPr>
              <a:t>à un public de jeunes Majeurs scolarisés avec une non reconnaissance de minorité ou en recours de minorité.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b="1" dirty="0">
                <a:solidFill>
                  <a:srgbClr val="002060"/>
                </a:solidFill>
              </a:rPr>
              <a:t>Plus de 550 places d’hébergement sont dédiées au public des jeunes</a:t>
            </a:r>
            <a:r>
              <a:rPr lang="fr-FR" sz="1100" b="1" dirty="0" smtClean="0">
                <a:solidFill>
                  <a:srgbClr val="002060"/>
                </a:solidFill>
              </a:rPr>
              <a:t>.</a:t>
            </a:r>
          </a:p>
          <a:p>
            <a:pPr lvl="0" algn="just">
              <a:defRPr/>
            </a:pPr>
            <a:endParaRPr lang="fr-FR" sz="1100" b="1" dirty="0" smtClean="0">
              <a:solidFill>
                <a:srgbClr val="002060"/>
              </a:solidFill>
            </a:endParaRPr>
          </a:p>
          <a:p>
            <a:pPr lvl="0" algn="just">
              <a:defRPr/>
            </a:pPr>
            <a:r>
              <a:rPr lang="fr-FR" sz="1100" dirty="0">
                <a:solidFill>
                  <a:srgbClr val="002060"/>
                </a:solidFill>
              </a:rPr>
              <a:t>Au sein du parc de l’hébergement parisien, des dispositifs d’hébergement accueillent le public spécifique des jeunes femmes et/ou des jeunes hommes de 18 à 25 ans à la régulation du SIAO75 depuis plusieurs années. Ainsi, le </a:t>
            </a:r>
            <a:r>
              <a:rPr lang="fr-FR" sz="1100" dirty="0" err="1">
                <a:solidFill>
                  <a:srgbClr val="002060"/>
                </a:solidFill>
              </a:rPr>
              <a:t>Goupe</a:t>
            </a:r>
            <a:r>
              <a:rPr lang="fr-FR" sz="1100" dirty="0">
                <a:solidFill>
                  <a:srgbClr val="002060"/>
                </a:solidFill>
              </a:rPr>
              <a:t> SOS avec Plurielles et FIT avec Les </a:t>
            </a:r>
            <a:r>
              <a:rPr lang="fr-FR" sz="1100" dirty="0" err="1">
                <a:solidFill>
                  <a:srgbClr val="002060"/>
                </a:solidFill>
              </a:rPr>
              <a:t>Univers’elles</a:t>
            </a:r>
            <a:r>
              <a:rPr lang="fr-FR" sz="1100" dirty="0">
                <a:solidFill>
                  <a:srgbClr val="002060"/>
                </a:solidFill>
              </a:rPr>
              <a:t> s’adressent aux jeunes femmes avec plus de 120 places. D'autres structures accueillent un public mixte comme Corot, Urgences Jeunes, France Horizon et l’ANEF, ou plus récemment, un centre d’hébergement d’urgence géré par l’Armée du Salut</a:t>
            </a:r>
            <a:r>
              <a:rPr lang="fr-FR" sz="1100" dirty="0" smtClean="0">
                <a:solidFill>
                  <a:srgbClr val="002060"/>
                </a:solidFill>
              </a:rPr>
              <a:t>.</a:t>
            </a:r>
          </a:p>
          <a:p>
            <a:pPr lvl="0" algn="just">
              <a:defRPr/>
            </a:pPr>
            <a:endParaRPr lang="fr-FR" sz="1100" dirty="0">
              <a:solidFill>
                <a:srgbClr val="002060"/>
              </a:solidFill>
            </a:endParaRPr>
          </a:p>
          <a:p>
            <a:pPr lvl="0" algn="just">
              <a:defRPr/>
            </a:pPr>
            <a:endParaRPr lang="fr-FR" sz="1100" b="1"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724742" y="338272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8945078" cy="253916"/>
          </a:xfrm>
          <a:prstGeom prst="rect">
            <a:avLst/>
          </a:prstGeom>
          <a:noFill/>
          <a:ln w="19050">
            <a:noFill/>
          </a:ln>
        </p:spPr>
        <p:txBody>
          <a:bodyPr wrap="square" rtlCol="0">
            <a:spAutoFit/>
          </a:bodyPr>
          <a:lstStyle/>
          <a:p>
            <a:r>
              <a:rPr lang="fr-FR" sz="1050" b="1" dirty="0" smtClean="0">
                <a:solidFill>
                  <a:srgbClr val="126F67"/>
                </a:solidFill>
              </a:rPr>
              <a:t>Pilotes d’action : Romain Baumier (DRIHL)	      Djamila </a:t>
            </a:r>
            <a:r>
              <a:rPr lang="fr-FR" sz="1050" b="1" dirty="0" err="1" smtClean="0">
                <a:solidFill>
                  <a:srgbClr val="126F67"/>
                </a:solidFill>
              </a:rPr>
              <a:t>Bezzaouya</a:t>
            </a:r>
            <a:r>
              <a:rPr lang="fr-FR" sz="1050" b="1" dirty="0" smtClean="0">
                <a:solidFill>
                  <a:srgbClr val="126F67"/>
                </a:solidFill>
              </a:rPr>
              <a:t> (DRIEETS)   </a:t>
            </a:r>
            <a:endParaRPr lang="fr-FR" sz="1050" b="1" dirty="0">
              <a:solidFill>
                <a:srgbClr val="126F67"/>
              </a:solidFill>
            </a:endParaRPr>
          </a:p>
        </p:txBody>
      </p:sp>
      <p:sp>
        <p:nvSpPr>
          <p:cNvPr id="18" name="Ellipse 17"/>
          <p:cNvSpPr/>
          <p:nvPr/>
        </p:nvSpPr>
        <p:spPr>
          <a:xfrm>
            <a:off x="5724742" y="2249270"/>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724742" y="5543533"/>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724742" y="446312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590" y="717151"/>
            <a:ext cx="649216" cy="741961"/>
          </a:xfrm>
          <a:prstGeom prst="rect">
            <a:avLst/>
          </a:prstGeom>
        </p:spPr>
      </p:pic>
    </p:spTree>
    <p:extLst>
      <p:ext uri="{BB962C8B-B14F-4D97-AF65-F5344CB8AC3E}">
        <p14:creationId xmlns:p14="http://schemas.microsoft.com/office/powerpoint/2010/main" val="4209283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smtClean="0">
                <a:solidFill>
                  <a:srgbClr val="ED8B55"/>
                </a:solidFill>
                <a:latin typeface="Montserrat"/>
              </a:rPr>
              <a:t>Déployer des structures de proximité : bagageries, casiers solidaires, haltes</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069042"/>
            <a:ext cx="5142689" cy="1446550"/>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Déployer 8 nouvelles bagageries sur le territoire parisien d’ici 2026. 10 bagageries existent aujourd’hui et 2 nouvelles ouvriront prochainement. Le dispositif des casiers solidaires sera également développé de manière complémentaire.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Renforcer les Haltes de nuit sur le territoire parisien et en créant une articulation coordonnée avec les services de proximité.</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15045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543050"/>
            <a:ext cx="5564817" cy="1954381"/>
          </a:xfrm>
          <a:prstGeom prst="rect">
            <a:avLst/>
          </a:prstGeom>
        </p:spPr>
        <p:txBody>
          <a:bodyPr wrap="square">
            <a:spAutoFit/>
          </a:bodyPr>
          <a:lstStyle/>
          <a:p>
            <a:pPr lvl="0" algn="just">
              <a:defRPr/>
            </a:pPr>
            <a:endParaRPr lang="fr-FR" sz="1100" b="1" dirty="0">
              <a:solidFill>
                <a:srgbClr val="002060"/>
              </a:solidFill>
            </a:endParaRPr>
          </a:p>
          <a:p>
            <a:pPr algn="just"/>
            <a:r>
              <a:rPr lang="fr-FR" sz="1100" dirty="0" smtClean="0">
                <a:solidFill>
                  <a:srgbClr val="002060"/>
                </a:solidFill>
              </a:rPr>
              <a:t>Le financement </a:t>
            </a:r>
            <a:r>
              <a:rPr lang="fr-FR" sz="1100" dirty="0">
                <a:solidFill>
                  <a:srgbClr val="002060"/>
                </a:solidFill>
              </a:rPr>
              <a:t>des travaux d’installation des 3 bagageries permettra leur </a:t>
            </a:r>
            <a:r>
              <a:rPr lang="fr-FR" sz="1100" b="1" dirty="0">
                <a:solidFill>
                  <a:srgbClr val="002060"/>
                </a:solidFill>
              </a:rPr>
              <a:t>ouverture au cours de l’année 2024</a:t>
            </a:r>
            <a:r>
              <a:rPr lang="fr-FR" sz="1100" dirty="0">
                <a:solidFill>
                  <a:srgbClr val="002060"/>
                </a:solidFill>
              </a:rPr>
              <a:t>. En parallèle, 2 autres projets émergent dans les 9 e et 10e arrondissement</a:t>
            </a:r>
            <a:r>
              <a:rPr lang="fr-FR" sz="1100" dirty="0" smtClean="0">
                <a:solidFill>
                  <a:srgbClr val="002060"/>
                </a:solidFill>
              </a:rPr>
              <a:t>.</a:t>
            </a:r>
          </a:p>
          <a:p>
            <a:pPr marL="171450" indent="-171450" algn="just">
              <a:buFontTx/>
              <a:buChar char="-"/>
            </a:pPr>
            <a:endParaRPr lang="fr-FR" sz="1100" dirty="0">
              <a:solidFill>
                <a:srgbClr val="002060"/>
              </a:solidFill>
            </a:endParaRPr>
          </a:p>
          <a:p>
            <a:pPr algn="just"/>
            <a:r>
              <a:rPr lang="fr-FR" sz="1100" dirty="0" smtClean="0">
                <a:solidFill>
                  <a:srgbClr val="002060"/>
                </a:solidFill>
              </a:rPr>
              <a:t>Des travaux vont être menés dans le courant de l’année pour des </a:t>
            </a:r>
            <a:r>
              <a:rPr lang="fr-FR" sz="1100" b="1" dirty="0" smtClean="0">
                <a:solidFill>
                  <a:srgbClr val="002060"/>
                </a:solidFill>
              </a:rPr>
              <a:t>ouvertures de bagageries au 1</a:t>
            </a:r>
            <a:r>
              <a:rPr lang="fr-FR" sz="1100" b="1" baseline="30000" dirty="0" smtClean="0">
                <a:solidFill>
                  <a:srgbClr val="002060"/>
                </a:solidFill>
              </a:rPr>
              <a:t>er</a:t>
            </a:r>
            <a:r>
              <a:rPr lang="fr-FR" sz="1100" b="1" dirty="0" smtClean="0">
                <a:solidFill>
                  <a:srgbClr val="002060"/>
                </a:solidFill>
              </a:rPr>
              <a:t> semestre 2024</a:t>
            </a:r>
            <a:r>
              <a:rPr lang="fr-FR" sz="1100" dirty="0" smtClean="0">
                <a:solidFill>
                  <a:srgbClr val="002060"/>
                </a:solidFill>
              </a:rPr>
              <a:t>.</a:t>
            </a:r>
          </a:p>
          <a:p>
            <a:pPr algn="just"/>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6" y="2001655"/>
            <a:ext cx="5493078" cy="1954381"/>
          </a:xfrm>
          <a:prstGeom prst="rect">
            <a:avLst/>
          </a:prstGeom>
        </p:spPr>
        <p:txBody>
          <a:bodyPr wrap="square">
            <a:spAutoFit/>
          </a:bodyPr>
          <a:lstStyle/>
          <a:p>
            <a:pPr lvl="0" algn="just">
              <a:defRPr/>
            </a:pPr>
            <a:r>
              <a:rPr lang="fr-FR" sz="1100" dirty="0">
                <a:solidFill>
                  <a:srgbClr val="002060"/>
                </a:solidFill>
              </a:rPr>
              <a:t>L</a:t>
            </a:r>
            <a:r>
              <a:rPr lang="fr-FR" sz="1100" dirty="0" smtClean="0">
                <a:solidFill>
                  <a:srgbClr val="002060"/>
                </a:solidFill>
              </a:rPr>
              <a:t>es bagageries : développement de nouveaux projets dont certains ont obtenu des </a:t>
            </a:r>
            <a:r>
              <a:rPr lang="fr-FR" sz="1100" b="1" dirty="0" smtClean="0">
                <a:solidFill>
                  <a:srgbClr val="002060"/>
                </a:solidFill>
              </a:rPr>
              <a:t>crédits d’investissement au titre du BPP 2021 et 2022</a:t>
            </a:r>
            <a:r>
              <a:rPr lang="fr-FR" sz="1100" dirty="0" smtClean="0">
                <a:solidFill>
                  <a:srgbClr val="002060"/>
                </a:solidFill>
              </a:rPr>
              <a:t>. Trois projets sont avancés dans les 6è, 17è et 18è arrondissements de Paris. </a:t>
            </a:r>
          </a:p>
          <a:p>
            <a:pPr lvl="0" algn="just">
              <a:defRPr/>
            </a:pPr>
            <a:endParaRPr lang="fr-FR" sz="1100" dirty="0">
              <a:solidFill>
                <a:srgbClr val="002060"/>
              </a:solidFill>
            </a:endParaRPr>
          </a:p>
          <a:p>
            <a:pPr lvl="0" algn="just">
              <a:defRPr/>
            </a:pPr>
            <a:r>
              <a:rPr lang="fr-FR" sz="1100" dirty="0" smtClean="0">
                <a:solidFill>
                  <a:srgbClr val="002060"/>
                </a:solidFill>
              </a:rPr>
              <a:t>Les casiers solidaires : lancement de nouvelles recherches d’emplacements</a:t>
            </a:r>
          </a:p>
          <a:p>
            <a:pPr marL="171450" lvl="0" indent="-171450" algn="just">
              <a:buFontTx/>
              <a:buChar char="-"/>
              <a:defRPr/>
            </a:pPr>
            <a:endParaRPr lang="fr-FR" sz="1100" dirty="0" smtClean="0">
              <a:solidFill>
                <a:srgbClr val="002060"/>
              </a:solidFill>
            </a:endParaRPr>
          </a:p>
          <a:p>
            <a:pPr lvl="0" algn="just">
              <a:defRPr/>
            </a:pPr>
            <a:r>
              <a:rPr lang="fr-FR" sz="1100" dirty="0">
                <a:solidFill>
                  <a:srgbClr val="002060"/>
                </a:solidFill>
              </a:rPr>
              <a:t>L</a:t>
            </a:r>
            <a:r>
              <a:rPr lang="fr-FR" sz="1100" dirty="0" smtClean="0">
                <a:solidFill>
                  <a:srgbClr val="002060"/>
                </a:solidFill>
              </a:rPr>
              <a:t>es haltes de </a:t>
            </a:r>
            <a:r>
              <a:rPr lang="fr-FR" sz="1100" dirty="0">
                <a:solidFill>
                  <a:srgbClr val="002060"/>
                </a:solidFill>
              </a:rPr>
              <a:t>nuit : Un projet de halte de nuit est actuellement porté par la Mairie du 20ème, dans ses locaux. Des travaux d’aménagement vont être réalisés. Le projet sera porté par </a:t>
            </a:r>
            <a:r>
              <a:rPr lang="fr-FR" sz="1100" dirty="0" err="1">
                <a:solidFill>
                  <a:srgbClr val="002060"/>
                </a:solidFill>
              </a:rPr>
              <a:t>Emmäus</a:t>
            </a:r>
            <a:r>
              <a:rPr lang="fr-FR" sz="1100" dirty="0">
                <a:solidFill>
                  <a:srgbClr val="002060"/>
                </a:solidFill>
              </a:rPr>
              <a:t> Solidarité.</a:t>
            </a:r>
          </a:p>
          <a:p>
            <a:pPr marL="171450" indent="-171450" algn="just">
              <a:buFontTx/>
              <a:buChar char="-"/>
              <a:defRPr/>
            </a:pPr>
            <a:endParaRPr lang="fr-FR" sz="1100" dirty="0" smtClean="0">
              <a:solidFill>
                <a:srgbClr val="002060"/>
              </a:solidFill>
            </a:endParaRPr>
          </a:p>
          <a:p>
            <a:pPr marL="171450" lvl="0" indent="-171450" algn="just">
              <a:buFontTx/>
              <a:buChar char="-"/>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799" y="1052937"/>
            <a:ext cx="9773479" cy="253916"/>
          </a:xfrm>
          <a:prstGeom prst="rect">
            <a:avLst/>
          </a:prstGeom>
          <a:noFill/>
          <a:ln w="19050">
            <a:noFill/>
          </a:ln>
        </p:spPr>
        <p:txBody>
          <a:bodyPr wrap="square" rtlCol="0">
            <a:spAutoFit/>
          </a:bodyPr>
          <a:lstStyle/>
          <a:p>
            <a:r>
              <a:rPr lang="fr-FR" sz="1050" b="1" dirty="0" smtClean="0">
                <a:solidFill>
                  <a:srgbClr val="126F67"/>
                </a:solidFill>
              </a:rPr>
              <a:t>Pilotes d’action : Vincent Hilaire (Ville de Paris)    </a:t>
            </a:r>
            <a:r>
              <a:rPr lang="fr-FR" sz="1050" b="1" dirty="0">
                <a:solidFill>
                  <a:srgbClr val="126F67"/>
                </a:solidFill>
              </a:rPr>
              <a:t>	 </a:t>
            </a:r>
            <a:r>
              <a:rPr lang="fr-FR" sz="1050" b="1" dirty="0" smtClean="0">
                <a:solidFill>
                  <a:srgbClr val="126F67"/>
                </a:solidFill>
              </a:rPr>
              <a:t>       Charlotte </a:t>
            </a:r>
            <a:r>
              <a:rPr lang="fr-FR" sz="1050" b="1" dirty="0">
                <a:solidFill>
                  <a:srgbClr val="126F67"/>
                </a:solidFill>
              </a:rPr>
              <a:t>Bourgois </a:t>
            </a:r>
            <a:r>
              <a:rPr lang="fr-FR" sz="1050" b="1" dirty="0" smtClean="0">
                <a:solidFill>
                  <a:srgbClr val="126F67"/>
                </a:solidFill>
              </a:rPr>
              <a:t>		Karine Le </a:t>
            </a:r>
            <a:r>
              <a:rPr lang="fr-FR" sz="1050" b="1" dirty="0" err="1" smtClean="0">
                <a:solidFill>
                  <a:srgbClr val="126F67"/>
                </a:solidFill>
              </a:rPr>
              <a:t>Bihan</a:t>
            </a:r>
            <a:r>
              <a:rPr lang="fr-FR" sz="1050" b="1" dirty="0" smtClean="0">
                <a:solidFill>
                  <a:srgbClr val="126F67"/>
                </a:solidFill>
              </a:rPr>
              <a:t> (Samusocial de Paris)</a:t>
            </a:r>
            <a:endParaRPr lang="fr-FR" sz="1050" b="1" dirty="0">
              <a:solidFill>
                <a:srgbClr val="126F67"/>
              </a:solidFill>
            </a:endParaRP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97831" y="905764"/>
            <a:ext cx="601540" cy="548261"/>
          </a:xfrm>
          <a:prstGeom prst="rect">
            <a:avLst/>
          </a:prstGeom>
        </p:spPr>
      </p:pic>
      <p:pic>
        <p:nvPicPr>
          <p:cNvPr id="16" name="Imag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8356" y="916010"/>
            <a:ext cx="509008" cy="509008"/>
          </a:xfrm>
          <a:prstGeom prst="rect">
            <a:avLst/>
          </a:prstGeom>
        </p:spPr>
      </p:pic>
      <p:sp>
        <p:nvSpPr>
          <p:cNvPr id="19" name="Ellipse 18"/>
          <p:cNvSpPr/>
          <p:nvPr/>
        </p:nvSpPr>
        <p:spPr>
          <a:xfrm>
            <a:off x="5542961" y="306067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42961" y="210893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0524" y="683057"/>
            <a:ext cx="649216" cy="741961"/>
          </a:xfrm>
          <a:prstGeom prst="rect">
            <a:avLst/>
          </a:prstGeom>
        </p:spPr>
      </p:pic>
    </p:spTree>
    <p:extLst>
      <p:ext uri="{BB962C8B-B14F-4D97-AF65-F5344CB8AC3E}">
        <p14:creationId xmlns:p14="http://schemas.microsoft.com/office/powerpoint/2010/main" val="3294525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24</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smtClean="0">
                <a:solidFill>
                  <a:srgbClr val="ED8B55"/>
                </a:solidFill>
                <a:latin typeface="Montserrat"/>
              </a:rPr>
              <a:t>Développer et adapter l’offre des restaurants solidaires</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069042"/>
            <a:ext cx="5142689" cy="2292935"/>
          </a:xfrm>
          <a:prstGeom prst="rect">
            <a:avLst/>
          </a:prstGeom>
        </p:spPr>
        <p:txBody>
          <a:bodyPr wrap="square">
            <a:spAutoFit/>
          </a:bodyPr>
          <a:lstStyle/>
          <a:p>
            <a:pPr marL="228600" lvl="0" indent="-228600" algn="just">
              <a:buAutoNum type="arabicPeriod"/>
              <a:defRPr/>
            </a:pPr>
            <a:r>
              <a:rPr lang="fr-FR" sz="1100" dirty="0">
                <a:solidFill>
                  <a:srgbClr val="002060"/>
                </a:solidFill>
              </a:rPr>
              <a:t>Étudier la réactivation de l’offre de restauration à emporter </a:t>
            </a:r>
            <a:r>
              <a:rPr lang="fr-FR" sz="1100" dirty="0" smtClean="0">
                <a:solidFill>
                  <a:srgbClr val="002060"/>
                </a:solidFill>
              </a:rPr>
              <a:t>proposée </a:t>
            </a:r>
            <a:r>
              <a:rPr lang="fr-FR" sz="1100" dirty="0">
                <a:solidFill>
                  <a:srgbClr val="002060"/>
                </a:solidFill>
              </a:rPr>
              <a:t>durant la crise sanitaire pour répondre aux besoins d’un certain type de publics (familles par exemple</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une offre de restauration le midi accessible aux publics en situation de rue et aux jeunes en mixité avec le public « Émeraude » pour répondre à la problématique de l’offre moins importante le </a:t>
            </a:r>
            <a:r>
              <a:rPr lang="fr-FR" sz="1100" dirty="0" smtClean="0">
                <a:solidFill>
                  <a:srgbClr val="002060"/>
                </a:solidFill>
              </a:rPr>
              <a:t>midi.</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Poursuivre </a:t>
            </a:r>
            <a:r>
              <a:rPr lang="fr-FR" sz="1100" dirty="0">
                <a:solidFill>
                  <a:srgbClr val="002060"/>
                </a:solidFill>
              </a:rPr>
              <a:t>la lutte contre le gaspillage alimentaire et la mise en œuvre de la politique 0 plastique : solutions de revalorisation des déchets, compostage et projets de retour à la terre, encourager le recours à des contenants durables et limiter l’usage du plastique.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44062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652651"/>
            <a:ext cx="5564817" cy="1615827"/>
          </a:xfrm>
          <a:prstGeom prst="rect">
            <a:avLst/>
          </a:prstGeom>
        </p:spPr>
        <p:txBody>
          <a:bodyPr wrap="square">
            <a:spAutoFit/>
          </a:bodyPr>
          <a:lstStyle/>
          <a:p>
            <a:pPr lvl="0" algn="just">
              <a:defRPr/>
            </a:pPr>
            <a:endParaRPr lang="fr-FR" sz="1100" b="1" dirty="0">
              <a:solidFill>
                <a:srgbClr val="002060"/>
              </a:solidFill>
            </a:endParaRPr>
          </a:p>
          <a:p>
            <a:pPr lvl="0" algn="just">
              <a:defRPr/>
            </a:pPr>
            <a:r>
              <a:rPr lang="fr-FR" sz="1100" dirty="0">
                <a:solidFill>
                  <a:srgbClr val="002060"/>
                </a:solidFill>
              </a:rPr>
              <a:t>Une </a:t>
            </a:r>
            <a:r>
              <a:rPr lang="fr-FR" sz="1100" b="1" dirty="0">
                <a:solidFill>
                  <a:srgbClr val="002060"/>
                </a:solidFill>
              </a:rPr>
              <a:t>évaluation du dispositif </a:t>
            </a:r>
            <a:r>
              <a:rPr lang="fr-FR" sz="1100" b="1" dirty="0" smtClean="0">
                <a:solidFill>
                  <a:srgbClr val="002060"/>
                </a:solidFill>
              </a:rPr>
              <a:t>de restauration sociale au CH Pauline Roland </a:t>
            </a:r>
            <a:r>
              <a:rPr lang="fr-FR" sz="1100" dirty="0" smtClean="0">
                <a:solidFill>
                  <a:srgbClr val="002060"/>
                </a:solidFill>
              </a:rPr>
              <a:t>a </a:t>
            </a:r>
            <a:r>
              <a:rPr lang="fr-FR" sz="1100" dirty="0">
                <a:solidFill>
                  <a:srgbClr val="002060"/>
                </a:solidFill>
              </a:rPr>
              <a:t>été effectuée par l’observatoire social de la DSOL et Action contre la faim en Avril 2023. Une première restitution des résultats devrait </a:t>
            </a:r>
            <a:r>
              <a:rPr lang="fr-FR" sz="1100" dirty="0" smtClean="0">
                <a:solidFill>
                  <a:srgbClr val="002060"/>
                </a:solidFill>
              </a:rPr>
              <a:t>aura lieu en </a:t>
            </a:r>
            <a:r>
              <a:rPr lang="fr-FR" sz="1100" dirty="0">
                <a:solidFill>
                  <a:srgbClr val="002060"/>
                </a:solidFill>
              </a:rPr>
              <a:t>juin 2023. </a:t>
            </a:r>
          </a:p>
          <a:p>
            <a:pPr algn="just"/>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885046"/>
            <a:ext cx="5493078" cy="2462213"/>
          </a:xfrm>
          <a:prstGeom prst="rect">
            <a:avLst/>
          </a:prstGeom>
        </p:spPr>
        <p:txBody>
          <a:bodyPr wrap="square">
            <a:spAutoFit/>
          </a:bodyPr>
          <a:lstStyle/>
          <a:p>
            <a:pPr lvl="0" algn="just">
              <a:defRPr/>
            </a:pPr>
            <a:r>
              <a:rPr lang="fr-FR" sz="1100" dirty="0">
                <a:solidFill>
                  <a:srgbClr val="002060"/>
                </a:solidFill>
              </a:rPr>
              <a:t>Une </a:t>
            </a:r>
            <a:r>
              <a:rPr lang="fr-FR" sz="1100" b="1" dirty="0">
                <a:solidFill>
                  <a:srgbClr val="002060"/>
                </a:solidFill>
              </a:rPr>
              <a:t>enquête d’Action contre la faim </a:t>
            </a:r>
            <a:r>
              <a:rPr lang="fr-FR" sz="1100" b="1" dirty="0" smtClean="0">
                <a:solidFill>
                  <a:srgbClr val="002060"/>
                </a:solidFill>
              </a:rPr>
              <a:t>est actuellement </a:t>
            </a:r>
            <a:r>
              <a:rPr lang="fr-FR" sz="1100" b="1" dirty="0">
                <a:solidFill>
                  <a:srgbClr val="002060"/>
                </a:solidFill>
              </a:rPr>
              <a:t>menée dans </a:t>
            </a:r>
            <a:r>
              <a:rPr lang="fr-FR" sz="1100" b="1" dirty="0" smtClean="0">
                <a:solidFill>
                  <a:srgbClr val="002060"/>
                </a:solidFill>
              </a:rPr>
              <a:t>les </a:t>
            </a:r>
            <a:r>
              <a:rPr lang="fr-FR" sz="1100" b="1" dirty="0">
                <a:solidFill>
                  <a:srgbClr val="002060"/>
                </a:solidFill>
              </a:rPr>
              <a:t>restaurants solidaires </a:t>
            </a:r>
            <a:r>
              <a:rPr lang="fr-FR" sz="1100" b="1" dirty="0" smtClean="0">
                <a:solidFill>
                  <a:srgbClr val="002060"/>
                </a:solidFill>
              </a:rPr>
              <a:t>et permettra </a:t>
            </a:r>
            <a:r>
              <a:rPr lang="fr-FR" sz="1100" b="1" dirty="0">
                <a:solidFill>
                  <a:srgbClr val="002060"/>
                </a:solidFill>
              </a:rPr>
              <a:t>d’affiner le besoin  </a:t>
            </a:r>
            <a:r>
              <a:rPr lang="fr-FR" sz="1100" b="1" dirty="0" smtClean="0">
                <a:solidFill>
                  <a:srgbClr val="002060"/>
                </a:solidFill>
              </a:rPr>
              <a:t>d’offre à emporter </a:t>
            </a:r>
            <a:r>
              <a:rPr lang="fr-FR" sz="1100" dirty="0" smtClean="0">
                <a:solidFill>
                  <a:srgbClr val="002060"/>
                </a:solidFill>
              </a:rPr>
              <a:t>dans les restaurants solidaires (restitution </a:t>
            </a:r>
            <a:r>
              <a:rPr lang="fr-FR" sz="1100" dirty="0">
                <a:solidFill>
                  <a:srgbClr val="002060"/>
                </a:solidFill>
              </a:rPr>
              <a:t>en septembre 2023).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smtClean="0">
                <a:solidFill>
                  <a:srgbClr val="002060"/>
                </a:solidFill>
              </a:rPr>
              <a:t>Deux projets s’inscrivent dans le plan stratégique des </a:t>
            </a:r>
            <a:r>
              <a:rPr lang="fr-FR" sz="1100" dirty="0">
                <a:solidFill>
                  <a:srgbClr val="002060"/>
                </a:solidFill>
              </a:rPr>
              <a:t>centres d’hébergement </a:t>
            </a:r>
            <a:r>
              <a:rPr lang="fr-FR" sz="1100" dirty="0" smtClean="0">
                <a:solidFill>
                  <a:srgbClr val="002060"/>
                </a:solidFill>
              </a:rPr>
              <a:t>: </a:t>
            </a:r>
          </a:p>
          <a:p>
            <a:pPr marL="171450" lvl="0" indent="-171450" algn="just">
              <a:buFontTx/>
              <a:buChar char="-"/>
              <a:defRPr/>
            </a:pPr>
            <a:r>
              <a:rPr lang="fr-FR" sz="1100" b="1" dirty="0" smtClean="0">
                <a:solidFill>
                  <a:srgbClr val="002060"/>
                </a:solidFill>
              </a:rPr>
              <a:t>Pérennisation </a:t>
            </a:r>
            <a:r>
              <a:rPr lang="fr-FR" sz="1100" b="1" dirty="0">
                <a:solidFill>
                  <a:srgbClr val="002060"/>
                </a:solidFill>
              </a:rPr>
              <a:t>de l’expérimentation d’une restauration sociale </a:t>
            </a:r>
            <a:r>
              <a:rPr lang="fr-FR" sz="1100" dirty="0">
                <a:solidFill>
                  <a:srgbClr val="002060"/>
                </a:solidFill>
              </a:rPr>
              <a:t>au CH Pauline Roland le midi du lundi au </a:t>
            </a:r>
            <a:r>
              <a:rPr lang="fr-FR" sz="1100" dirty="0" smtClean="0">
                <a:solidFill>
                  <a:srgbClr val="002060"/>
                </a:solidFill>
              </a:rPr>
              <a:t>vendredi</a:t>
            </a:r>
          </a:p>
          <a:p>
            <a:pPr marL="171450" lvl="0" indent="-171450" algn="just">
              <a:buFontTx/>
              <a:buChar char="-"/>
              <a:defRPr/>
            </a:pPr>
            <a:r>
              <a:rPr lang="fr-FR" sz="1100" dirty="0" smtClean="0">
                <a:solidFill>
                  <a:srgbClr val="002060"/>
                </a:solidFill>
              </a:rPr>
              <a:t>Projet </a:t>
            </a:r>
            <a:r>
              <a:rPr lang="fr-FR" sz="1100" dirty="0">
                <a:solidFill>
                  <a:srgbClr val="002060"/>
                </a:solidFill>
              </a:rPr>
              <a:t>en cours d’élaboration </a:t>
            </a:r>
            <a:r>
              <a:rPr lang="fr-FR" sz="1100" dirty="0" smtClean="0">
                <a:solidFill>
                  <a:srgbClr val="002060"/>
                </a:solidFill>
              </a:rPr>
              <a:t>d’ouverture </a:t>
            </a:r>
            <a:r>
              <a:rPr lang="fr-FR" sz="1100" dirty="0">
                <a:solidFill>
                  <a:srgbClr val="002060"/>
                </a:solidFill>
              </a:rPr>
              <a:t>d’un </a:t>
            </a:r>
            <a:r>
              <a:rPr lang="fr-FR" sz="1100" b="1" dirty="0">
                <a:solidFill>
                  <a:srgbClr val="002060"/>
                </a:solidFill>
              </a:rPr>
              <a:t>restaurant solidaire ouvert midi et soir 7j/7 au sein du CHRS Poterne des </a:t>
            </a:r>
            <a:r>
              <a:rPr lang="fr-FR" sz="1100" b="1" dirty="0" smtClean="0">
                <a:solidFill>
                  <a:srgbClr val="002060"/>
                </a:solidFill>
              </a:rPr>
              <a:t>peupliers</a:t>
            </a:r>
            <a:r>
              <a:rPr lang="fr-FR" sz="1100" dirty="0" smtClean="0">
                <a:solidFill>
                  <a:srgbClr val="002060"/>
                </a:solidFill>
              </a:rPr>
              <a:t>. </a:t>
            </a:r>
          </a:p>
          <a:p>
            <a:pPr marL="171450" lvl="0" indent="-171450" algn="just">
              <a:buFontTx/>
              <a:buChar char="-"/>
              <a:defRPr/>
            </a:pPr>
            <a:endParaRPr lang="fr-FR" sz="1100" dirty="0" smtClean="0">
              <a:solidFill>
                <a:srgbClr val="002060"/>
              </a:solidFill>
            </a:endParaRPr>
          </a:p>
          <a:p>
            <a:pPr lvl="0" algn="just">
              <a:defRPr/>
            </a:pPr>
            <a:r>
              <a:rPr lang="fr-FR" sz="1100" dirty="0" smtClean="0">
                <a:solidFill>
                  <a:srgbClr val="002060"/>
                </a:solidFill>
              </a:rPr>
              <a:t>La lutte contre le gaspillage alimentaire passe par une limitation du pain à la demande, des portions adaptées à la demande de la personne, l’achat de cellules de refroidissement et la mise en place du tri sélectif. </a:t>
            </a: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799" y="1052937"/>
            <a:ext cx="9002973" cy="253916"/>
          </a:xfrm>
          <a:prstGeom prst="rect">
            <a:avLst/>
          </a:prstGeom>
          <a:noFill/>
          <a:ln w="19050">
            <a:noFill/>
          </a:ln>
        </p:spPr>
        <p:txBody>
          <a:bodyPr wrap="square" rtlCol="0">
            <a:spAutoFit/>
          </a:bodyPr>
          <a:lstStyle/>
          <a:p>
            <a:r>
              <a:rPr lang="fr-FR" sz="1050" b="1" dirty="0" smtClean="0">
                <a:solidFill>
                  <a:srgbClr val="126F67"/>
                </a:solidFill>
              </a:rPr>
              <a:t>Pilote d’action : Annabelle Malaurie (Ville de Paris)	</a:t>
            </a:r>
            <a:endParaRPr lang="fr-FR" sz="1050" b="1" dirty="0">
              <a:solidFill>
                <a:srgbClr val="126F67"/>
              </a:solidFill>
            </a:endParaRP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59755" y="880878"/>
            <a:ext cx="529887" cy="482954"/>
          </a:xfrm>
          <a:prstGeom prst="rect">
            <a:avLst/>
          </a:prstGeom>
        </p:spPr>
      </p:pic>
      <p:sp>
        <p:nvSpPr>
          <p:cNvPr id="19" name="Ellipse 18"/>
          <p:cNvSpPr/>
          <p:nvPr/>
        </p:nvSpPr>
        <p:spPr>
          <a:xfrm>
            <a:off x="5553278" y="294572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42961" y="218540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42961" y="370296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815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29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25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Développer le réseau des épiceries sociales et solidaires et des cuisines partagées pour garantir une meilleure autonomie des ménages dans l’accès à l’alimentation</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069042"/>
            <a:ext cx="5142689" cy="2800767"/>
          </a:xfrm>
          <a:prstGeom prst="rect">
            <a:avLst/>
          </a:prstGeom>
        </p:spPr>
        <p:txBody>
          <a:bodyPr wrap="square">
            <a:spAutoFit/>
          </a:bodyPr>
          <a:lstStyle/>
          <a:p>
            <a:pPr marL="228600" lvl="0" indent="-228600" algn="just">
              <a:buAutoNum type="arabicPeriod"/>
              <a:defRPr/>
            </a:pPr>
            <a:r>
              <a:rPr lang="fr-FR" sz="1100" dirty="0">
                <a:solidFill>
                  <a:srgbClr val="002060"/>
                </a:solidFill>
              </a:rPr>
              <a:t>Soutenir le développement de nouvelles épiceries pour assurer un meilleur maillage territorial et encourager le développement d’ateliers culinaires et de sensibilisation au sein des épiceries </a:t>
            </a:r>
            <a:r>
              <a:rPr lang="fr-FR" sz="1100" dirty="0" smtClean="0">
                <a:solidFill>
                  <a:srgbClr val="002060"/>
                </a:solidFill>
              </a:rPr>
              <a:t>existantes.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Garantir </a:t>
            </a:r>
            <a:r>
              <a:rPr lang="fr-FR" sz="1100" dirty="0">
                <a:solidFill>
                  <a:srgbClr val="002060"/>
                </a:solidFill>
              </a:rPr>
              <a:t>la qualité des produits dans une démarche durable et responsable au sein des épiceries sociales et solidaires et des cuisines partagées en favorisant un approvisionnement en produits frais et en circuit </a:t>
            </a:r>
            <a:r>
              <a:rPr lang="fr-FR" sz="1100" dirty="0" smtClean="0">
                <a:solidFill>
                  <a:srgbClr val="002060"/>
                </a:solidFill>
              </a:rPr>
              <a:t>court.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Développer </a:t>
            </a:r>
            <a:r>
              <a:rPr lang="fr-FR" sz="1100" dirty="0">
                <a:solidFill>
                  <a:srgbClr val="002060"/>
                </a:solidFill>
              </a:rPr>
              <a:t>les cuisines partagées au plus près des hôtels </a:t>
            </a:r>
            <a:r>
              <a:rPr lang="fr-FR" sz="1100" dirty="0" smtClean="0">
                <a:solidFill>
                  <a:srgbClr val="002060"/>
                </a:solidFill>
              </a:rPr>
              <a:t>parisiens </a:t>
            </a:r>
            <a:r>
              <a:rPr lang="fr-FR" sz="1100" dirty="0">
                <a:solidFill>
                  <a:srgbClr val="002060"/>
                </a:solidFill>
              </a:rPr>
              <a:t>accueillant des ménages au titre d’un hébergement </a:t>
            </a:r>
            <a:r>
              <a:rPr lang="fr-FR" sz="1100" dirty="0" smtClean="0">
                <a:solidFill>
                  <a:srgbClr val="002060"/>
                </a:solidFill>
              </a:rPr>
              <a:t>115.</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Mieux </a:t>
            </a:r>
            <a:r>
              <a:rPr lang="fr-FR" sz="1100" dirty="0">
                <a:solidFill>
                  <a:srgbClr val="002060"/>
                </a:solidFill>
              </a:rPr>
              <a:t>accompagner les ménages précaires et hébergés en hôtel dans l’accès aux épiceries sociales et solidaires et aux cuisines partagées : ateliers de sensibilisation</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3245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44062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652651"/>
            <a:ext cx="5564817" cy="2123658"/>
          </a:xfrm>
          <a:prstGeom prst="rect">
            <a:avLst/>
          </a:prstGeom>
        </p:spPr>
        <p:txBody>
          <a:bodyPr wrap="square">
            <a:spAutoFit/>
          </a:bodyPr>
          <a:lstStyle/>
          <a:p>
            <a:pPr lvl="0" algn="just">
              <a:defRPr/>
            </a:pPr>
            <a:endParaRPr lang="fr-FR" sz="1100" dirty="0">
              <a:solidFill>
                <a:srgbClr val="002060"/>
              </a:solidFill>
            </a:endParaRPr>
          </a:p>
          <a:p>
            <a:pPr lvl="0" algn="just">
              <a:defRPr/>
            </a:pPr>
            <a:r>
              <a:rPr lang="fr-FR" sz="1100" dirty="0" smtClean="0">
                <a:solidFill>
                  <a:srgbClr val="002060"/>
                </a:solidFill>
              </a:rPr>
              <a:t>Poursuite de </a:t>
            </a:r>
            <a:r>
              <a:rPr lang="fr-FR" sz="1100" dirty="0">
                <a:solidFill>
                  <a:srgbClr val="002060"/>
                </a:solidFill>
              </a:rPr>
              <a:t>l’accompagnement à la </a:t>
            </a:r>
            <a:r>
              <a:rPr lang="fr-FR" sz="1100" b="1" dirty="0">
                <a:solidFill>
                  <a:srgbClr val="002060"/>
                </a:solidFill>
              </a:rPr>
              <a:t>création de nouvelles épiceries</a:t>
            </a:r>
            <a:r>
              <a:rPr lang="fr-FR" sz="1100" dirty="0">
                <a:solidFill>
                  <a:srgbClr val="002060"/>
                </a:solidFill>
              </a:rPr>
              <a:t>, en particulier sur les territoires non couverts (arrondissements 6 à 11, 16 et 17)</a:t>
            </a:r>
          </a:p>
          <a:p>
            <a:pPr lvl="0" algn="just">
              <a:defRPr/>
            </a:pPr>
            <a:endParaRPr lang="fr-FR" sz="1100" dirty="0">
              <a:solidFill>
                <a:srgbClr val="002060"/>
              </a:solidFill>
            </a:endParaRPr>
          </a:p>
          <a:p>
            <a:pPr lvl="0" algn="just">
              <a:defRPr/>
            </a:pPr>
            <a:r>
              <a:rPr lang="fr-FR" sz="1100" dirty="0" smtClean="0">
                <a:solidFill>
                  <a:srgbClr val="002060"/>
                </a:solidFill>
              </a:rPr>
              <a:t>Reprise </a:t>
            </a:r>
            <a:r>
              <a:rPr lang="fr-FR" sz="1100" dirty="0">
                <a:solidFill>
                  <a:srgbClr val="002060"/>
                </a:solidFill>
              </a:rPr>
              <a:t>de l’animation de la coordination des épiceries sociales et solidaires avec la Fédération des acteurs de la solidarité </a:t>
            </a:r>
            <a:endParaRPr lang="fr-FR" sz="1100" dirty="0" smtClean="0">
              <a:solidFill>
                <a:srgbClr val="002060"/>
              </a:solidFill>
            </a:endParaRPr>
          </a:p>
          <a:p>
            <a:pPr lvl="0" algn="just">
              <a:defRPr/>
            </a:pPr>
            <a:endParaRPr lang="fr-FR" sz="1100" dirty="0" smtClean="0">
              <a:solidFill>
                <a:srgbClr val="002060"/>
              </a:solidFill>
            </a:endParaRPr>
          </a:p>
          <a:p>
            <a:pPr lvl="0" algn="just">
              <a:defRPr/>
            </a:pPr>
            <a:r>
              <a:rPr lang="fr-FR" sz="1100" dirty="0" smtClean="0">
                <a:solidFill>
                  <a:srgbClr val="002060"/>
                </a:solidFill>
              </a:rPr>
              <a:t>Accompagner </a:t>
            </a:r>
            <a:r>
              <a:rPr lang="fr-FR" sz="1100" dirty="0">
                <a:solidFill>
                  <a:srgbClr val="002060"/>
                </a:solidFill>
              </a:rPr>
              <a:t>l’ouverture des nouvelles cuisines partagées </a:t>
            </a:r>
          </a:p>
          <a:p>
            <a:pPr lvl="0" algn="just">
              <a:defRPr/>
            </a:pPr>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4443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885046"/>
            <a:ext cx="5493078" cy="2800767"/>
          </a:xfrm>
          <a:prstGeom prst="rect">
            <a:avLst/>
          </a:prstGeom>
        </p:spPr>
        <p:txBody>
          <a:bodyPr wrap="square">
            <a:spAutoFit/>
          </a:bodyPr>
          <a:lstStyle/>
          <a:p>
            <a:pPr lvl="0" algn="just">
              <a:defRPr/>
            </a:pPr>
            <a:r>
              <a:rPr lang="fr-FR" sz="1100" b="1" dirty="0" smtClean="0">
                <a:solidFill>
                  <a:srgbClr val="002060"/>
                </a:solidFill>
              </a:rPr>
              <a:t>14 </a:t>
            </a:r>
            <a:r>
              <a:rPr lang="fr-FR" sz="1100" b="1" dirty="0">
                <a:solidFill>
                  <a:srgbClr val="002060"/>
                </a:solidFill>
              </a:rPr>
              <a:t>épiceries sociales et solidaires </a:t>
            </a:r>
            <a:r>
              <a:rPr lang="fr-FR" sz="1100" dirty="0">
                <a:solidFill>
                  <a:srgbClr val="002060"/>
                </a:solidFill>
              </a:rPr>
              <a:t>(10 opérateurs) sont subventionnées par la DSOL, dont deux ont ouvert en </a:t>
            </a:r>
            <a:r>
              <a:rPr lang="fr-FR" sz="1100" dirty="0" smtClean="0">
                <a:solidFill>
                  <a:srgbClr val="002060"/>
                </a:solidFill>
              </a:rPr>
              <a:t>2023. Accompagnement </a:t>
            </a:r>
            <a:r>
              <a:rPr lang="fr-FR" sz="1100" dirty="0">
                <a:solidFill>
                  <a:srgbClr val="002060"/>
                </a:solidFill>
              </a:rPr>
              <a:t>de </a:t>
            </a:r>
            <a:r>
              <a:rPr lang="fr-FR" sz="1100" b="1" dirty="0">
                <a:solidFill>
                  <a:srgbClr val="002060"/>
                </a:solidFill>
              </a:rPr>
              <a:t>deux projets d’ouverture d’épiceries à Paris Centre et Paris </a:t>
            </a:r>
            <a:r>
              <a:rPr lang="fr-FR" sz="1100" b="1" dirty="0" smtClean="0">
                <a:solidFill>
                  <a:srgbClr val="002060"/>
                </a:solidFill>
              </a:rPr>
              <a:t>18</a:t>
            </a:r>
            <a:r>
              <a:rPr lang="fr-FR" sz="1100" b="1" baseline="30000" dirty="0" smtClean="0">
                <a:solidFill>
                  <a:srgbClr val="002060"/>
                </a:solidFill>
              </a:rPr>
              <a:t>ème</a:t>
            </a:r>
            <a:r>
              <a:rPr lang="fr-FR" sz="1100" dirty="0" smtClean="0">
                <a:solidFill>
                  <a:srgbClr val="002060"/>
                </a:solidFill>
              </a:rPr>
              <a:t>. Les ateliers </a:t>
            </a:r>
            <a:r>
              <a:rPr lang="fr-FR" sz="1100" dirty="0">
                <a:solidFill>
                  <a:srgbClr val="002060"/>
                </a:solidFill>
              </a:rPr>
              <a:t>culinaires et de sensibilisation </a:t>
            </a:r>
            <a:r>
              <a:rPr lang="fr-FR" sz="1100" dirty="0" smtClean="0">
                <a:solidFill>
                  <a:srgbClr val="002060"/>
                </a:solidFill>
              </a:rPr>
              <a:t>reprennent </a:t>
            </a:r>
            <a:r>
              <a:rPr lang="fr-FR" sz="1100" dirty="0">
                <a:solidFill>
                  <a:srgbClr val="002060"/>
                </a:solidFill>
              </a:rPr>
              <a:t>dans la plupart des épiceries après une période d’interruption liée au </a:t>
            </a:r>
            <a:r>
              <a:rPr lang="fr-FR" sz="1100" dirty="0" err="1" smtClean="0">
                <a:solidFill>
                  <a:srgbClr val="002060"/>
                </a:solidFill>
              </a:rPr>
              <a:t>Covid</a:t>
            </a:r>
            <a:r>
              <a:rPr lang="fr-FR" sz="1100" dirty="0" smtClean="0">
                <a:solidFill>
                  <a:srgbClr val="002060"/>
                </a:solidFill>
              </a:rPr>
              <a:t>. </a:t>
            </a:r>
          </a:p>
          <a:p>
            <a:pPr lvl="0" algn="just">
              <a:defRPr/>
            </a:pPr>
            <a:endParaRPr lang="fr-FR" sz="1100" dirty="0">
              <a:solidFill>
                <a:srgbClr val="002060"/>
              </a:solidFill>
            </a:endParaRPr>
          </a:p>
          <a:p>
            <a:pPr lvl="0" algn="just">
              <a:defRPr/>
            </a:pPr>
            <a:r>
              <a:rPr lang="fr-FR" sz="1100" dirty="0" smtClean="0">
                <a:solidFill>
                  <a:srgbClr val="002060"/>
                </a:solidFill>
              </a:rPr>
              <a:t>Depuis </a:t>
            </a:r>
            <a:r>
              <a:rPr lang="fr-FR" sz="1100" dirty="0">
                <a:solidFill>
                  <a:srgbClr val="002060"/>
                </a:solidFill>
              </a:rPr>
              <a:t>janvier 2023, mise en place du dispositif </a:t>
            </a:r>
            <a:r>
              <a:rPr lang="fr-FR" sz="1100" b="1" dirty="0">
                <a:solidFill>
                  <a:srgbClr val="002060"/>
                </a:solidFill>
              </a:rPr>
              <a:t>Vif ! Circuits courts alimentaires</a:t>
            </a:r>
            <a:r>
              <a:rPr lang="fr-FR" sz="1100" dirty="0">
                <a:solidFill>
                  <a:srgbClr val="002060"/>
                </a:solidFill>
              </a:rPr>
              <a:t>, </a:t>
            </a:r>
            <a:r>
              <a:rPr lang="fr-FR" sz="1100" dirty="0" smtClean="0">
                <a:solidFill>
                  <a:srgbClr val="002060"/>
                </a:solidFill>
              </a:rPr>
              <a:t>qui </a:t>
            </a:r>
            <a:r>
              <a:rPr lang="fr-FR" sz="1100" dirty="0">
                <a:solidFill>
                  <a:srgbClr val="002060"/>
                </a:solidFill>
              </a:rPr>
              <a:t>propose d’approvisionner </a:t>
            </a:r>
            <a:r>
              <a:rPr lang="fr-FR" sz="1100" dirty="0" smtClean="0">
                <a:solidFill>
                  <a:srgbClr val="002060"/>
                </a:solidFill>
              </a:rPr>
              <a:t>des </a:t>
            </a:r>
            <a:r>
              <a:rPr lang="fr-FR" sz="1100" dirty="0">
                <a:solidFill>
                  <a:srgbClr val="002060"/>
                </a:solidFill>
              </a:rPr>
              <a:t>structures de l’aide alimentaire </a:t>
            </a:r>
            <a:r>
              <a:rPr lang="fr-FR" sz="1100" dirty="0" smtClean="0">
                <a:solidFill>
                  <a:srgbClr val="002060"/>
                </a:solidFill>
              </a:rPr>
              <a:t>parisienne de denrées issues </a:t>
            </a:r>
            <a:r>
              <a:rPr lang="fr-FR" sz="1100" dirty="0">
                <a:solidFill>
                  <a:srgbClr val="002060"/>
                </a:solidFill>
              </a:rPr>
              <a:t>de producteurs bio et </a:t>
            </a:r>
            <a:r>
              <a:rPr lang="fr-FR" sz="1100" dirty="0" smtClean="0">
                <a:solidFill>
                  <a:srgbClr val="002060"/>
                </a:solidFill>
              </a:rPr>
              <a:t>locaux. </a:t>
            </a:r>
          </a:p>
          <a:p>
            <a:pPr lvl="0" algn="just">
              <a:defRPr/>
            </a:pPr>
            <a:r>
              <a:rPr lang="fr-FR" sz="1100" dirty="0" smtClean="0">
                <a:solidFill>
                  <a:srgbClr val="002060"/>
                </a:solidFill>
              </a:rPr>
              <a:t>Quelques chiffres : 13 </a:t>
            </a:r>
            <a:r>
              <a:rPr lang="fr-FR" sz="1100" dirty="0">
                <a:solidFill>
                  <a:srgbClr val="002060"/>
                </a:solidFill>
              </a:rPr>
              <a:t>dispositifs d’aide alimentaire subventionnés par la Ville, dont 5 épiceries, adhèrent à ce dispositif</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b="1" dirty="0" smtClean="0">
                <a:solidFill>
                  <a:srgbClr val="002060"/>
                </a:solidFill>
              </a:rPr>
              <a:t>Deux </a:t>
            </a:r>
            <a:r>
              <a:rPr lang="fr-FR" sz="1100" b="1" dirty="0">
                <a:solidFill>
                  <a:srgbClr val="002060"/>
                </a:solidFill>
              </a:rPr>
              <a:t>nouveaux </a:t>
            </a:r>
            <a:r>
              <a:rPr lang="fr-FR" sz="1100" b="1" dirty="0" smtClean="0">
                <a:solidFill>
                  <a:srgbClr val="002060"/>
                </a:solidFill>
              </a:rPr>
              <a:t>projets de cuisines partagées </a:t>
            </a:r>
            <a:r>
              <a:rPr lang="fr-FR" sz="1100" dirty="0">
                <a:solidFill>
                  <a:srgbClr val="002060"/>
                </a:solidFill>
              </a:rPr>
              <a:t>ouvriront </a:t>
            </a:r>
            <a:r>
              <a:rPr lang="fr-FR" sz="1100" dirty="0" smtClean="0">
                <a:solidFill>
                  <a:srgbClr val="002060"/>
                </a:solidFill>
              </a:rPr>
              <a:t>en </a:t>
            </a:r>
            <a:r>
              <a:rPr lang="fr-FR" sz="1100" dirty="0">
                <a:solidFill>
                  <a:srgbClr val="002060"/>
                </a:solidFill>
              </a:rPr>
              <a:t>2023 </a:t>
            </a:r>
            <a:r>
              <a:rPr lang="fr-FR" sz="1100" dirty="0" smtClean="0">
                <a:solidFill>
                  <a:srgbClr val="002060"/>
                </a:solidFill>
              </a:rPr>
              <a:t>et une </a:t>
            </a:r>
            <a:r>
              <a:rPr lang="fr-FR" sz="1100" dirty="0">
                <a:solidFill>
                  <a:srgbClr val="002060"/>
                </a:solidFill>
              </a:rPr>
              <a:t>cuisine </a:t>
            </a:r>
            <a:r>
              <a:rPr lang="fr-FR" sz="1100" dirty="0" smtClean="0">
                <a:solidFill>
                  <a:srgbClr val="002060"/>
                </a:solidFill>
              </a:rPr>
              <a:t>mobile pourra se déplacer sur de nouveaux sites. </a:t>
            </a:r>
            <a:endParaRPr lang="fr-FR" sz="1100" dirty="0">
              <a:solidFill>
                <a:srgbClr val="002060"/>
              </a:solidFill>
            </a:endParaRPr>
          </a:p>
          <a:p>
            <a:pPr lvl="0" algn="just">
              <a:defRPr/>
            </a:pPr>
            <a:endParaRPr lang="fr-FR" sz="1100" dirty="0" smtClean="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233717"/>
            <a:ext cx="9002973"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err="1" smtClean="0">
                <a:solidFill>
                  <a:srgbClr val="126F67"/>
                </a:solidFill>
              </a:rPr>
              <a:t>Flavia</a:t>
            </a:r>
            <a:r>
              <a:rPr lang="fr-FR" sz="1050" b="1" dirty="0" smtClean="0">
                <a:solidFill>
                  <a:srgbClr val="126F67"/>
                </a:solidFill>
              </a:rPr>
              <a:t> </a:t>
            </a:r>
            <a:r>
              <a:rPr lang="fr-FR" sz="1050" b="1" dirty="0" err="1" smtClean="0">
                <a:solidFill>
                  <a:srgbClr val="126F67"/>
                </a:solidFill>
              </a:rPr>
              <a:t>Goiran</a:t>
            </a:r>
            <a:r>
              <a:rPr lang="fr-FR" sz="1050" b="1" dirty="0" smtClean="0">
                <a:solidFill>
                  <a:srgbClr val="126F67"/>
                </a:solidFill>
              </a:rPr>
              <a:t> (Ville de Paris)	</a:t>
            </a:r>
            <a:endParaRPr lang="fr-FR" sz="1050" b="1" dirty="0">
              <a:solidFill>
                <a:srgbClr val="126F67"/>
              </a:solidFill>
            </a:endParaRP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3503" y="1033081"/>
            <a:ext cx="529887" cy="482954"/>
          </a:xfrm>
          <a:prstGeom prst="rect">
            <a:avLst/>
          </a:prstGeom>
        </p:spPr>
      </p:pic>
      <p:sp>
        <p:nvSpPr>
          <p:cNvPr id="19" name="Ellipse 18"/>
          <p:cNvSpPr/>
          <p:nvPr/>
        </p:nvSpPr>
        <p:spPr>
          <a:xfrm>
            <a:off x="5467742" y="224974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468165" y="432935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467742" y="3734179"/>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468165" y="2986455"/>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138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a:t>
            </a:fld>
            <a:endParaRPr lang="fr-FR"/>
          </a:p>
        </p:txBody>
      </p:sp>
      <p:grpSp>
        <p:nvGrpSpPr>
          <p:cNvPr id="9" name="Groupe 8"/>
          <p:cNvGrpSpPr/>
          <p:nvPr/>
        </p:nvGrpSpPr>
        <p:grpSpPr>
          <a:xfrm>
            <a:off x="587274" y="516860"/>
            <a:ext cx="10817526" cy="5220429"/>
            <a:chOff x="112143" y="387464"/>
            <a:chExt cx="10817526" cy="5220429"/>
          </a:xfrm>
        </p:grpSpPr>
        <p:pic>
          <p:nvPicPr>
            <p:cNvPr id="8" name="Image 7"/>
            <p:cNvPicPr>
              <a:picLocks noChangeAspect="1"/>
            </p:cNvPicPr>
            <p:nvPr/>
          </p:nvPicPr>
          <p:blipFill>
            <a:blip r:embed="rId2"/>
            <a:stretch>
              <a:fillRect/>
            </a:stretch>
          </p:blipFill>
          <p:spPr>
            <a:xfrm>
              <a:off x="5618361" y="500314"/>
              <a:ext cx="5311308" cy="4916808"/>
            </a:xfrm>
            <a:prstGeom prst="rect">
              <a:avLst/>
            </a:prstGeom>
          </p:spPr>
        </p:pic>
        <p:pic>
          <p:nvPicPr>
            <p:cNvPr id="7" name="Image 6"/>
            <p:cNvPicPr>
              <a:picLocks noChangeAspect="1"/>
            </p:cNvPicPr>
            <p:nvPr/>
          </p:nvPicPr>
          <p:blipFill>
            <a:blip r:embed="rId3"/>
            <a:stretch>
              <a:fillRect/>
            </a:stretch>
          </p:blipFill>
          <p:spPr>
            <a:xfrm>
              <a:off x="112143" y="387464"/>
              <a:ext cx="5506218" cy="5220429"/>
            </a:xfrm>
            <a:prstGeom prst="rect">
              <a:avLst/>
            </a:prstGeom>
          </p:spPr>
        </p:pic>
      </p:grpSp>
      <p:sp>
        <p:nvSpPr>
          <p:cNvPr id="10" name="Titre 5">
            <a:extLst>
              <a:ext uri="{FF2B5EF4-FFF2-40B4-BE49-F238E27FC236}">
                <a16:creationId xmlns:a16="http://schemas.microsoft.com/office/drawing/2014/main" id="{DBCBAE0E-7B9E-4A30-A1B3-90841ED8FC29}"/>
              </a:ext>
            </a:extLst>
          </p:cNvPr>
          <p:cNvSpPr txBox="1">
            <a:spLocks/>
          </p:cNvSpPr>
          <p:nvPr/>
        </p:nvSpPr>
        <p:spPr>
          <a:xfrm>
            <a:off x="604800" y="105285"/>
            <a:ext cx="1080000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r>
              <a:rPr lang="fr-FR" dirty="0">
                <a:solidFill>
                  <a:schemeClr val="tx2">
                    <a:lumMod val="90000"/>
                    <a:lumOff val="10000"/>
                  </a:schemeClr>
                </a:solidFill>
              </a:rPr>
              <a:t>Sommaire du Pacte</a:t>
            </a:r>
          </a:p>
        </p:txBody>
      </p:sp>
    </p:spTree>
    <p:extLst>
      <p:ext uri="{BB962C8B-B14F-4D97-AF65-F5344CB8AC3E}">
        <p14:creationId xmlns:p14="http://schemas.microsoft.com/office/powerpoint/2010/main" val="352963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26</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Développer les territoires zéro chômeur de longue durée</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55545" y="1995266"/>
            <a:ext cx="5142689" cy="2462213"/>
          </a:xfrm>
          <a:prstGeom prst="rect">
            <a:avLst/>
          </a:prstGeom>
        </p:spPr>
        <p:txBody>
          <a:bodyPr wrap="square">
            <a:spAutoFit/>
          </a:bodyPr>
          <a:lstStyle/>
          <a:p>
            <a:pPr marL="228600" lvl="0" indent="-228600" algn="just">
              <a:buAutoNum type="arabicPeriod"/>
              <a:defRPr/>
            </a:pPr>
            <a:r>
              <a:rPr lang="fr-FR" sz="1100" dirty="0">
                <a:solidFill>
                  <a:srgbClr val="002060"/>
                </a:solidFill>
              </a:rPr>
              <a:t>Accompagner les territoires zéro chômeur de longue durée dans leur développement : 1 territoire existant dans le 13e arrondissement (13 avenir), un territoire habilité dans le 19e arrondissement (Émile et </a:t>
            </a:r>
            <a:r>
              <a:rPr lang="fr-FR" sz="1100" dirty="0" smtClean="0">
                <a:solidFill>
                  <a:srgbClr val="002060"/>
                </a:solidFill>
              </a:rPr>
              <a:t>Rosa)</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Soutenir </a:t>
            </a:r>
            <a:r>
              <a:rPr lang="fr-FR" sz="1100" dirty="0">
                <a:solidFill>
                  <a:srgbClr val="002060"/>
                </a:solidFill>
              </a:rPr>
              <a:t>la candidature des nouveaux projets de territoires zéro chômeur en lien avec L’Accélérateur Parisien d’Innovation Locale pour l’Emploi (La Pile) : trois projets en cours dans les 17e, 18e et 20e </a:t>
            </a:r>
            <a:r>
              <a:rPr lang="fr-FR" sz="1100" dirty="0" smtClean="0">
                <a:solidFill>
                  <a:srgbClr val="002060"/>
                </a:solidFill>
              </a:rPr>
              <a:t>arrondissements. </a:t>
            </a:r>
            <a:r>
              <a:rPr lang="fr-FR" sz="1100" dirty="0">
                <a:solidFill>
                  <a:srgbClr val="002060"/>
                </a:solidFill>
              </a:rPr>
              <a:t>Le territoire du 18e a déposé sa candidature le 1er avril </a:t>
            </a:r>
            <a:r>
              <a:rPr lang="fr-FR" sz="1100" dirty="0" smtClean="0">
                <a:solidFill>
                  <a:srgbClr val="002060"/>
                </a:solidFill>
              </a:rPr>
              <a:t>2022.</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Développer </a:t>
            </a:r>
            <a:r>
              <a:rPr lang="fr-FR" sz="1100" dirty="0">
                <a:solidFill>
                  <a:srgbClr val="002060"/>
                </a:solidFill>
              </a:rPr>
              <a:t>les liens avec les projets émergents en petite couronne : Est Ensemble Grand Paris, Asnières-sur-Seine, Courbevoie, </a:t>
            </a:r>
            <a:r>
              <a:rPr lang="fr-FR" sz="1100" dirty="0" smtClean="0">
                <a:solidFill>
                  <a:srgbClr val="002060"/>
                </a:solidFill>
              </a:rPr>
              <a:t>Fontenay-sous-Bois.</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37114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678920"/>
            <a:ext cx="5564817" cy="2062103"/>
          </a:xfrm>
          <a:prstGeom prst="rect">
            <a:avLst/>
          </a:prstGeom>
        </p:spPr>
        <p:txBody>
          <a:bodyPr wrap="square">
            <a:spAutoFit/>
          </a:bodyPr>
          <a:lstStyle/>
          <a:p>
            <a:pPr lvl="0" algn="just">
              <a:defRPr/>
            </a:pPr>
            <a:endParaRPr lang="fr-FR" sz="1100" b="1" dirty="0">
              <a:solidFill>
                <a:srgbClr val="002060"/>
              </a:solidFill>
            </a:endParaRPr>
          </a:p>
          <a:p>
            <a:pPr algn="just">
              <a:defRPr/>
            </a:pPr>
            <a:r>
              <a:rPr lang="fr-FR" sz="1100" b="1" dirty="0">
                <a:solidFill>
                  <a:srgbClr val="002060"/>
                </a:solidFill>
              </a:rPr>
              <a:t>Démarrage à venir de l’expérimentation dans la zone cible de Fougères-Le-Vau par La Compagnie du 20è</a:t>
            </a:r>
            <a:r>
              <a:rPr lang="fr-FR" sz="1100" dirty="0">
                <a:solidFill>
                  <a:srgbClr val="002060"/>
                </a:solidFill>
              </a:rPr>
              <a:t>. </a:t>
            </a:r>
            <a:endParaRPr lang="fr-FR" sz="1100" dirty="0" smtClean="0">
              <a:solidFill>
                <a:srgbClr val="002060"/>
              </a:solidFill>
            </a:endParaRPr>
          </a:p>
          <a:p>
            <a:pPr lvl="0" algn="just">
              <a:defRPr/>
            </a:pPr>
            <a:endParaRPr lang="fr-FR" sz="100" dirty="0" smtClean="0">
              <a:solidFill>
                <a:srgbClr val="002060"/>
              </a:solidFill>
            </a:endParaRPr>
          </a:p>
          <a:p>
            <a:pPr lvl="0" algn="just">
              <a:defRPr/>
            </a:pPr>
            <a:endParaRPr lang="fr-FR" sz="100" dirty="0">
              <a:solidFill>
                <a:srgbClr val="002060"/>
              </a:solidFill>
            </a:endParaRPr>
          </a:p>
          <a:p>
            <a:pPr lvl="0" algn="just">
              <a:defRPr/>
            </a:pPr>
            <a:endParaRPr lang="fr-FR" sz="100" dirty="0" smtClean="0">
              <a:solidFill>
                <a:srgbClr val="002060"/>
              </a:solidFill>
            </a:endParaRPr>
          </a:p>
          <a:p>
            <a:pPr lvl="0" algn="just">
              <a:defRPr/>
            </a:pPr>
            <a:endParaRPr lang="fr-FR" sz="100" dirty="0">
              <a:solidFill>
                <a:srgbClr val="002060"/>
              </a:solidFill>
            </a:endParaRPr>
          </a:p>
          <a:p>
            <a:pPr lvl="0" algn="just">
              <a:defRPr/>
            </a:pPr>
            <a:endParaRPr lang="fr-FR" sz="100" dirty="0" smtClean="0">
              <a:solidFill>
                <a:srgbClr val="002060"/>
              </a:solidFill>
            </a:endParaRPr>
          </a:p>
          <a:p>
            <a:pPr lvl="0" algn="just">
              <a:defRPr/>
            </a:pPr>
            <a:endParaRPr lang="fr-FR" sz="100" dirty="0">
              <a:solidFill>
                <a:srgbClr val="002060"/>
              </a:solidFill>
            </a:endParaRPr>
          </a:p>
          <a:p>
            <a:pPr lvl="0" algn="just">
              <a:defRPr/>
            </a:pPr>
            <a:endParaRPr lang="fr-FR" sz="100" dirty="0">
              <a:solidFill>
                <a:srgbClr val="002060"/>
              </a:solidFill>
            </a:endParaRPr>
          </a:p>
          <a:p>
            <a:pPr lvl="0" algn="just">
              <a:defRPr/>
            </a:pPr>
            <a:endParaRPr lang="fr-FR" sz="1100" b="1" dirty="0" smtClean="0">
              <a:solidFill>
                <a:srgbClr val="002060"/>
              </a:solidFill>
            </a:endParaRPr>
          </a:p>
          <a:p>
            <a:pPr lvl="0" algn="just">
              <a:defRPr/>
            </a:pPr>
            <a:r>
              <a:rPr lang="fr-FR" sz="1100" b="1" dirty="0" smtClean="0">
                <a:solidFill>
                  <a:srgbClr val="002060"/>
                </a:solidFill>
              </a:rPr>
              <a:t>De nouvelles activités projetées par Emile et Rosa dans le 19è arrondissement</a:t>
            </a:r>
            <a:r>
              <a:rPr lang="fr-FR" sz="1100" dirty="0" smtClean="0">
                <a:solidFill>
                  <a:srgbClr val="002060"/>
                </a:solidFill>
              </a:rPr>
              <a:t> (retouches, cyclo-logistique, </a:t>
            </a:r>
            <a:r>
              <a:rPr lang="fr-FR" sz="1100" dirty="0" err="1" smtClean="0">
                <a:solidFill>
                  <a:srgbClr val="002060"/>
                </a:solidFill>
              </a:rPr>
              <a:t>etc</a:t>
            </a:r>
            <a:r>
              <a:rPr lang="fr-FR" sz="1100" dirty="0" smtClean="0">
                <a:solidFill>
                  <a:srgbClr val="002060"/>
                </a:solidFill>
              </a:rPr>
              <a:t>). </a:t>
            </a:r>
            <a:endParaRPr lang="fr-FR" sz="1100" dirty="0">
              <a:solidFill>
                <a:srgbClr val="002060"/>
              </a:solidFill>
            </a:endParaRPr>
          </a:p>
          <a:p>
            <a:pPr lvl="0" algn="just">
              <a:defRPr/>
            </a:pPr>
            <a:endParaRPr lang="fr-FR" sz="1100" dirty="0" smtClean="0">
              <a:solidFill>
                <a:srgbClr val="002060"/>
              </a:solidFill>
            </a:endParaRPr>
          </a:p>
          <a:p>
            <a:pPr algn="just"/>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55097"/>
            <a:ext cx="5493078" cy="2416046"/>
          </a:xfrm>
          <a:prstGeom prst="rect">
            <a:avLst/>
          </a:prstGeom>
        </p:spPr>
        <p:txBody>
          <a:bodyPr wrap="square">
            <a:spAutoFit/>
          </a:bodyPr>
          <a:lstStyle/>
          <a:p>
            <a:pPr lvl="0" algn="just">
              <a:defRPr/>
            </a:pPr>
            <a:r>
              <a:rPr lang="fr-FR" sz="1100" dirty="0" smtClean="0">
                <a:solidFill>
                  <a:srgbClr val="002060"/>
                </a:solidFill>
              </a:rPr>
              <a:t>Développement de l’expérimentation Territoires zéro chômeur de longue durée à Paris :</a:t>
            </a:r>
          </a:p>
          <a:p>
            <a:pPr lvl="0" algn="just">
              <a:defRPr/>
            </a:pPr>
            <a:endParaRPr lang="fr-FR" sz="500" dirty="0">
              <a:solidFill>
                <a:srgbClr val="002060"/>
              </a:solidFill>
            </a:endParaRPr>
          </a:p>
          <a:p>
            <a:pPr lvl="0" algn="just">
              <a:defRPr/>
            </a:pPr>
            <a:r>
              <a:rPr lang="fr-FR" sz="1100" dirty="0" smtClean="0">
                <a:solidFill>
                  <a:srgbClr val="002060"/>
                </a:solidFill>
              </a:rPr>
              <a:t>Obtention d’une habilitation pour le </a:t>
            </a:r>
            <a:r>
              <a:rPr lang="fr-FR" sz="1100" b="1" dirty="0" smtClean="0">
                <a:solidFill>
                  <a:srgbClr val="002060"/>
                </a:solidFill>
              </a:rPr>
              <a:t>démarrage de l’expérimentation dans le 20</a:t>
            </a:r>
            <a:r>
              <a:rPr lang="fr-FR" sz="1100" b="1" baseline="30000" dirty="0" smtClean="0">
                <a:solidFill>
                  <a:srgbClr val="002060"/>
                </a:solidFill>
              </a:rPr>
              <a:t>ème</a:t>
            </a:r>
            <a:r>
              <a:rPr lang="fr-FR" sz="1100" b="1" dirty="0" smtClean="0">
                <a:solidFill>
                  <a:srgbClr val="002060"/>
                </a:solidFill>
              </a:rPr>
              <a:t> arrondissement </a:t>
            </a:r>
            <a:r>
              <a:rPr lang="fr-FR" sz="1100" dirty="0" smtClean="0">
                <a:solidFill>
                  <a:srgbClr val="002060"/>
                </a:solidFill>
              </a:rPr>
              <a:t>de Paris.</a:t>
            </a:r>
          </a:p>
          <a:p>
            <a:pPr lvl="0" algn="just">
              <a:defRPr/>
            </a:pPr>
            <a:endParaRPr lang="fr-FR" sz="500" dirty="0" smtClean="0">
              <a:solidFill>
                <a:srgbClr val="002060"/>
              </a:solidFill>
            </a:endParaRPr>
          </a:p>
          <a:p>
            <a:pPr lvl="0" algn="just">
              <a:defRPr/>
            </a:pPr>
            <a:r>
              <a:rPr lang="fr-FR" sz="1100" dirty="0" smtClean="0">
                <a:solidFill>
                  <a:srgbClr val="002060"/>
                </a:solidFill>
              </a:rPr>
              <a:t>Lancement de </a:t>
            </a:r>
            <a:r>
              <a:rPr lang="fr-FR" sz="1100" b="1" dirty="0" smtClean="0">
                <a:solidFill>
                  <a:srgbClr val="002060"/>
                </a:solidFill>
              </a:rPr>
              <a:t>La Cyclo popote </a:t>
            </a:r>
            <a:r>
              <a:rPr lang="fr-FR" sz="1100" dirty="0" smtClean="0">
                <a:solidFill>
                  <a:srgbClr val="002060"/>
                </a:solidFill>
              </a:rPr>
              <a:t>et développement </a:t>
            </a:r>
            <a:r>
              <a:rPr lang="fr-FR" sz="1100" dirty="0">
                <a:solidFill>
                  <a:srgbClr val="002060"/>
                </a:solidFill>
              </a:rPr>
              <a:t>de la </a:t>
            </a:r>
            <a:r>
              <a:rPr lang="fr-FR" sz="1100" b="1" dirty="0">
                <a:solidFill>
                  <a:srgbClr val="002060"/>
                </a:solidFill>
              </a:rPr>
              <a:t>conciergerie séniors</a:t>
            </a:r>
            <a:r>
              <a:rPr lang="fr-FR" sz="1100" dirty="0">
                <a:solidFill>
                  <a:srgbClr val="002060"/>
                </a:solidFill>
              </a:rPr>
              <a:t> </a:t>
            </a:r>
            <a:r>
              <a:rPr lang="fr-FR" sz="1100" dirty="0" smtClean="0">
                <a:solidFill>
                  <a:srgbClr val="002060"/>
                </a:solidFill>
              </a:rPr>
              <a:t>dans le 13</a:t>
            </a:r>
            <a:r>
              <a:rPr lang="fr-FR" sz="1100" baseline="30000" dirty="0" smtClean="0">
                <a:solidFill>
                  <a:srgbClr val="002060"/>
                </a:solidFill>
              </a:rPr>
              <a:t>ème</a:t>
            </a:r>
            <a:r>
              <a:rPr lang="fr-FR" sz="1100" dirty="0" smtClean="0">
                <a:solidFill>
                  <a:srgbClr val="002060"/>
                </a:solidFill>
              </a:rPr>
              <a:t> arrondissement. </a:t>
            </a:r>
          </a:p>
          <a:p>
            <a:pPr lvl="0" algn="just">
              <a:defRPr/>
            </a:pPr>
            <a:endParaRPr lang="fr-FR" sz="500" dirty="0">
              <a:solidFill>
                <a:srgbClr val="002060"/>
              </a:solidFill>
            </a:endParaRPr>
          </a:p>
          <a:p>
            <a:pPr lvl="0" algn="just">
              <a:defRPr/>
            </a:pPr>
            <a:r>
              <a:rPr lang="fr-FR" sz="1100" dirty="0" smtClean="0">
                <a:solidFill>
                  <a:srgbClr val="002060"/>
                </a:solidFill>
              </a:rPr>
              <a:t>Lancement des </a:t>
            </a:r>
            <a:r>
              <a:rPr lang="fr-FR" sz="1100" b="1" dirty="0" smtClean="0">
                <a:solidFill>
                  <a:srgbClr val="002060"/>
                </a:solidFill>
              </a:rPr>
              <a:t>Mardis de l’Emploi dans le 13</a:t>
            </a:r>
            <a:r>
              <a:rPr lang="fr-FR" sz="1100" b="1" baseline="30000" dirty="0" smtClean="0">
                <a:solidFill>
                  <a:srgbClr val="002060"/>
                </a:solidFill>
              </a:rPr>
              <a:t>ème</a:t>
            </a:r>
            <a:r>
              <a:rPr lang="fr-FR" sz="1100" b="1" dirty="0" smtClean="0">
                <a:solidFill>
                  <a:srgbClr val="002060"/>
                </a:solidFill>
              </a:rPr>
              <a:t> arrondissement</a:t>
            </a:r>
            <a:r>
              <a:rPr lang="fr-FR" sz="1100" dirty="0" smtClean="0">
                <a:solidFill>
                  <a:srgbClr val="002060"/>
                </a:solidFill>
              </a:rPr>
              <a:t>. </a:t>
            </a:r>
          </a:p>
          <a:p>
            <a:pPr lvl="0" algn="just">
              <a:defRPr/>
            </a:pPr>
            <a:endParaRPr lang="fr-FR" sz="1100" dirty="0" smtClean="0">
              <a:solidFill>
                <a:srgbClr val="002060"/>
              </a:solidFill>
            </a:endParaRPr>
          </a:p>
          <a:p>
            <a:pPr lvl="0" algn="just">
              <a:defRPr/>
            </a:pPr>
            <a:r>
              <a:rPr lang="fr-FR" sz="1100" dirty="0" smtClean="0">
                <a:solidFill>
                  <a:srgbClr val="002060"/>
                </a:solidFill>
              </a:rPr>
              <a:t>Résultats de l’EBE 13 Avenir : 12 </a:t>
            </a:r>
            <a:r>
              <a:rPr lang="fr-FR" sz="1100" dirty="0">
                <a:solidFill>
                  <a:srgbClr val="002060"/>
                </a:solidFill>
              </a:rPr>
              <a:t>embauches en 2022 après 6 mois d’attente, en moyenne, et 18 personnes accompagnées.</a:t>
            </a:r>
          </a:p>
          <a:p>
            <a:pPr lvl="0" algn="just">
              <a:defRPr/>
            </a:pPr>
            <a:endParaRPr lang="fr-FR" sz="1100" dirty="0" smtClean="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799" y="1052937"/>
            <a:ext cx="9002973"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Brigitte </a:t>
            </a:r>
            <a:r>
              <a:rPr lang="fr-FR" sz="1050" b="1" dirty="0" err="1">
                <a:solidFill>
                  <a:srgbClr val="126F67"/>
                </a:solidFill>
              </a:rPr>
              <a:t>Ogée</a:t>
            </a:r>
            <a:r>
              <a:rPr lang="fr-FR" sz="1050" b="1" dirty="0">
                <a:solidFill>
                  <a:srgbClr val="126F67"/>
                </a:solidFill>
              </a:rPr>
              <a:t> (Ville de </a:t>
            </a:r>
            <a:r>
              <a:rPr lang="fr-FR" sz="1050" b="1" dirty="0" smtClean="0">
                <a:solidFill>
                  <a:srgbClr val="126F67"/>
                </a:solidFill>
              </a:rPr>
              <a:t>Paris)               Martine </a:t>
            </a:r>
            <a:r>
              <a:rPr lang="fr-FR" sz="1050" b="1" dirty="0" err="1" smtClean="0">
                <a:solidFill>
                  <a:srgbClr val="126F67"/>
                </a:solidFill>
              </a:rPr>
              <a:t>Yokessa</a:t>
            </a:r>
            <a:r>
              <a:rPr lang="fr-FR" sz="1050" b="1" dirty="0" smtClean="0">
                <a:solidFill>
                  <a:srgbClr val="126F67"/>
                </a:solidFill>
              </a:rPr>
              <a:t> </a:t>
            </a:r>
            <a:r>
              <a:rPr lang="fr-FR" sz="1050" b="1" dirty="0">
                <a:solidFill>
                  <a:srgbClr val="126F67"/>
                </a:solidFill>
              </a:rPr>
              <a:t>(DRIEETS)</a:t>
            </a: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08880" y="905763"/>
            <a:ext cx="529887" cy="482954"/>
          </a:xfrm>
          <a:prstGeom prst="rect">
            <a:avLst/>
          </a:prstGeom>
        </p:spPr>
      </p:pic>
      <p:sp>
        <p:nvSpPr>
          <p:cNvPr id="19" name="Ellipse 18"/>
          <p:cNvSpPr/>
          <p:nvPr/>
        </p:nvSpPr>
        <p:spPr>
          <a:xfrm>
            <a:off x="5553278" y="294572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53278" y="216490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553278" y="3808816"/>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9989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569629"/>
            <a:ext cx="6075758" cy="1200329"/>
          </a:xfrm>
          <a:prstGeom prst="rect">
            <a:avLst/>
          </a:prstGeom>
          <a:noFill/>
        </p:spPr>
        <p:txBody>
          <a:bodyPr wrap="square" rtlCol="0">
            <a:spAutoFit/>
          </a:bodyPr>
          <a:lstStyle/>
          <a:p>
            <a:pPr algn="ctr"/>
            <a:r>
              <a:rPr lang="fr-FR" b="1" dirty="0">
                <a:solidFill>
                  <a:schemeClr val="tx2">
                    <a:lumMod val="90000"/>
                    <a:lumOff val="10000"/>
                  </a:schemeClr>
                </a:solidFill>
              </a:rPr>
              <a:t>Objectif 5 : Donner toute leur place à la culture, aux sports, aux loisirs et ainsi favoriser la participation des personnes accompagnées à la vie de la cité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2576342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32</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27</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Réaliser une cartographie des acteurs impliqués</a:t>
            </a:r>
            <a:r>
              <a:rPr kumimoji="0" lang="fr-FR" sz="1800" b="1" i="0" u="none" strike="noStrike" kern="1200" cap="none" spc="0" normalizeH="0" noProof="0" dirty="0" smtClean="0">
                <a:ln>
                  <a:noFill/>
                </a:ln>
                <a:solidFill>
                  <a:srgbClr val="ED8B55"/>
                </a:solidFill>
                <a:effectLst/>
                <a:uLnTx/>
                <a:uFillTx/>
                <a:latin typeface="Montserrat"/>
                <a:ea typeface="+mj-ea"/>
                <a:cs typeface="+mj-cs"/>
              </a:rPr>
              <a:t> pour l’accès à la culture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2292935"/>
          </a:xfrm>
          <a:prstGeom prst="rect">
            <a:avLst/>
          </a:prstGeom>
        </p:spPr>
        <p:txBody>
          <a:bodyPr wrap="square">
            <a:spAutoFit/>
          </a:bodyPr>
          <a:lstStyle/>
          <a:p>
            <a:pPr marL="228600" lvl="0" indent="-228600" algn="just">
              <a:buAutoNum type="arabicPeriod"/>
              <a:defRPr/>
            </a:pPr>
            <a:r>
              <a:rPr lang="fr-FR" sz="1100" dirty="0">
                <a:solidFill>
                  <a:srgbClr val="002060"/>
                </a:solidFill>
              </a:rPr>
              <a:t>Recenser les outils existants et réaliser une cartographie fine de toutes les initiatives à Paris en faveur de l’accès à la culture pour les </a:t>
            </a:r>
            <a:r>
              <a:rPr lang="fr-FR" sz="1100" dirty="0" smtClean="0">
                <a:solidFill>
                  <a:srgbClr val="002060"/>
                </a:solidFill>
              </a:rPr>
              <a:t>personnes </a:t>
            </a:r>
            <a:r>
              <a:rPr lang="fr-FR" sz="1100" dirty="0">
                <a:solidFill>
                  <a:srgbClr val="002060"/>
                </a:solidFill>
              </a:rPr>
              <a:t>en situation de </a:t>
            </a:r>
            <a:r>
              <a:rPr lang="fr-FR" sz="1100" dirty="0" smtClean="0">
                <a:solidFill>
                  <a:srgbClr val="002060"/>
                </a:solidFill>
              </a:rPr>
              <a:t>précarité.</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Transmettre </a:t>
            </a:r>
            <a:r>
              <a:rPr lang="fr-FR" sz="1100" dirty="0">
                <a:solidFill>
                  <a:srgbClr val="002060"/>
                </a:solidFill>
              </a:rPr>
              <a:t>cet outil cartographique à tous les partenaires </a:t>
            </a:r>
            <a:r>
              <a:rPr lang="fr-FR" sz="1100" dirty="0" smtClean="0">
                <a:solidFill>
                  <a:srgbClr val="002060"/>
                </a:solidFill>
              </a:rPr>
              <a:t>institutionnels </a:t>
            </a:r>
            <a:r>
              <a:rPr lang="fr-FR" sz="1100" dirty="0">
                <a:solidFill>
                  <a:srgbClr val="002060"/>
                </a:solidFill>
              </a:rPr>
              <a:t>et associatifs qui pourraient bénéficier d’une meilleure visibilité sur le sujet et développer les partenariats entre associations et acteurs culturels de proximité</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Réaliser </a:t>
            </a:r>
            <a:r>
              <a:rPr lang="fr-FR" sz="1100" dirty="0">
                <a:solidFill>
                  <a:srgbClr val="002060"/>
                </a:solidFill>
              </a:rPr>
              <a:t>des mises à jour régulières de la cartographie pour ajouter les initiatives créées et supprimer celles qui ont disparu, en lien avec les outils existants (par exemple l’entrée « Activités » du </a:t>
            </a:r>
            <a:r>
              <a:rPr lang="fr-FR" sz="1100" dirty="0" err="1">
                <a:solidFill>
                  <a:srgbClr val="002060"/>
                </a:solidFill>
              </a:rPr>
              <a:t>Soliguide</a:t>
            </a:r>
            <a:r>
              <a:rPr lang="fr-FR" sz="1100" dirty="0">
                <a:solidFill>
                  <a:srgbClr val="002060"/>
                </a:solidFill>
              </a:rPr>
              <a: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44695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376280" y="3986182"/>
            <a:ext cx="5541716" cy="1107996"/>
          </a:xfrm>
          <a:prstGeom prst="rect">
            <a:avLst/>
          </a:prstGeom>
        </p:spPr>
        <p:txBody>
          <a:bodyPr wrap="square">
            <a:spAutoFit/>
          </a:bodyPr>
          <a:lstStyle/>
          <a:p>
            <a:pPr lvl="0" algn="just">
              <a:defRPr/>
            </a:pPr>
            <a:endParaRPr lang="fr-FR" sz="1100" dirty="0">
              <a:solidFill>
                <a:srgbClr val="071F32">
                  <a:lumMod val="90000"/>
                  <a:lumOff val="10000"/>
                </a:srgbClr>
              </a:solidFill>
            </a:endParaRPr>
          </a:p>
          <a:p>
            <a:pPr lvl="0">
              <a:defRPr/>
            </a:pPr>
            <a:r>
              <a:rPr lang="fr-FR" sz="1100" dirty="0" smtClean="0">
                <a:solidFill>
                  <a:srgbClr val="071F32">
                    <a:lumMod val="90000"/>
                    <a:lumOff val="10000"/>
                  </a:srgbClr>
                </a:solidFill>
              </a:rPr>
              <a:t>Objectif de publication d’une première cartographie d’ici la fin de l’année 2023, identifiant la localisation des lieux de culture et des structures sociales</a:t>
            </a:r>
          </a:p>
          <a:p>
            <a:pPr lvl="0">
              <a:defRPr/>
            </a:pPr>
            <a:endParaRPr lang="fr-FR" sz="1100" dirty="0">
              <a:solidFill>
                <a:srgbClr val="071F32">
                  <a:lumMod val="90000"/>
                  <a:lumOff val="10000"/>
                </a:srgbClr>
              </a:solidFill>
            </a:endParaRPr>
          </a:p>
          <a:p>
            <a:pPr lvl="0">
              <a:defRPr/>
            </a:pPr>
            <a:r>
              <a:rPr lang="fr-FR" sz="1100" dirty="0" smtClean="0">
                <a:solidFill>
                  <a:srgbClr val="071F32">
                    <a:lumMod val="90000"/>
                    <a:lumOff val="10000"/>
                  </a:srgbClr>
                </a:solidFill>
              </a:rPr>
              <a:t>L’année 2023/2024 permettra d’étoffer la cartographie et de mieux qualifier les opportunités culturelles pour les personnes en situation d’exclusion</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38236"/>
            <a:ext cx="5493078" cy="1107996"/>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smtClean="0">
                <a:solidFill>
                  <a:srgbClr val="002060"/>
                </a:solidFill>
              </a:rPr>
              <a:t>Recensement des outils existants </a:t>
            </a:r>
          </a:p>
          <a:p>
            <a:pPr lvl="0" algn="just">
              <a:defRPr/>
            </a:pPr>
            <a:endParaRPr lang="fr-FR" sz="1100" dirty="0" smtClean="0">
              <a:solidFill>
                <a:srgbClr val="002060"/>
              </a:solidFill>
            </a:endParaRPr>
          </a:p>
          <a:p>
            <a:pPr lvl="0" algn="just">
              <a:defRPr/>
            </a:pPr>
            <a:r>
              <a:rPr lang="fr-FR" sz="1100" dirty="0" smtClean="0">
                <a:solidFill>
                  <a:srgbClr val="002060"/>
                </a:solidFill>
              </a:rPr>
              <a:t>Réflexion en cours sur l’outil de cartographie des initiatives parisiennes en faveur de l’accès à la culture pour les personnes en situation de précarité</a:t>
            </a:r>
          </a:p>
          <a:p>
            <a:pPr marL="171450" lvl="0" indent="-171450" algn="just">
              <a:buFontTx/>
              <a:buChar char="-"/>
              <a:defRPr/>
            </a:pPr>
            <a:endParaRPr lang="fr-FR" sz="1100"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5" name="Ellipse 14"/>
          <p:cNvSpPr/>
          <p:nvPr/>
        </p:nvSpPr>
        <p:spPr>
          <a:xfrm>
            <a:off x="5553278" y="216586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3789528" cy="253916"/>
          </a:xfrm>
          <a:prstGeom prst="rect">
            <a:avLst/>
          </a:prstGeom>
          <a:noFill/>
          <a:ln w="19050">
            <a:noFill/>
          </a:ln>
        </p:spPr>
        <p:txBody>
          <a:bodyPr wrap="square" rtlCol="0">
            <a:spAutoFit/>
          </a:bodyPr>
          <a:lstStyle/>
          <a:p>
            <a:r>
              <a:rPr lang="fr-FR" sz="1050" b="1" dirty="0" smtClean="0">
                <a:solidFill>
                  <a:srgbClr val="126F67"/>
                </a:solidFill>
              </a:rPr>
              <a:t>Pilote d’action : Isabelle Devaux (Ville de Paris)  </a:t>
            </a:r>
            <a:endParaRPr lang="fr-FR" sz="1050" b="1" dirty="0">
              <a:solidFill>
                <a:srgbClr val="126F67"/>
              </a:solidFill>
            </a:endParaRPr>
          </a:p>
        </p:txBody>
      </p:sp>
      <p:pic>
        <p:nvPicPr>
          <p:cNvPr id="22" name="Image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30479" y="882937"/>
            <a:ext cx="529887" cy="482954"/>
          </a:xfrm>
          <a:prstGeom prst="rect">
            <a:avLst/>
          </a:prstGeom>
        </p:spPr>
      </p:pic>
      <p:sp>
        <p:nvSpPr>
          <p:cNvPr id="23" name="Ellipse 22"/>
          <p:cNvSpPr/>
          <p:nvPr/>
        </p:nvSpPr>
        <p:spPr>
          <a:xfrm>
            <a:off x="5553278" y="288254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53278" y="369604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a:stretch>
            <a:fillRect/>
          </a:stretch>
        </p:blipFill>
        <p:spPr>
          <a:xfrm>
            <a:off x="9502443" y="582852"/>
            <a:ext cx="2600688" cy="724001"/>
          </a:xfrm>
          <a:prstGeom prst="rect">
            <a:avLst/>
          </a:prstGeom>
        </p:spPr>
      </p:pic>
    </p:spTree>
    <p:extLst>
      <p:ext uri="{BB962C8B-B14F-4D97-AF65-F5344CB8AC3E}">
        <p14:creationId xmlns:p14="http://schemas.microsoft.com/office/powerpoint/2010/main" val="265064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29</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Réviser les modalités d’accueil du public dans les lieux de</a:t>
            </a:r>
            <a:r>
              <a:rPr kumimoji="0" lang="fr-FR" sz="1800" b="1" i="0" u="none" strike="noStrike" kern="1200" cap="none" spc="0" normalizeH="0" noProof="0" dirty="0" smtClean="0">
                <a:ln>
                  <a:noFill/>
                </a:ln>
                <a:solidFill>
                  <a:srgbClr val="ED8B55"/>
                </a:solidFill>
                <a:effectLst/>
                <a:uLnTx/>
                <a:uFillTx/>
                <a:latin typeface="Montserrat"/>
                <a:ea typeface="+mj-ea"/>
                <a:cs typeface="+mj-cs"/>
              </a:rPr>
              <a:t> culture pour les rendre plus accessibles au publics précaires et en situation d’exclusion sociale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47521" y="1949384"/>
            <a:ext cx="5142689" cy="3308598"/>
          </a:xfrm>
          <a:prstGeom prst="rect">
            <a:avLst/>
          </a:prstGeom>
        </p:spPr>
        <p:txBody>
          <a:bodyPr wrap="square">
            <a:spAutoFit/>
          </a:bodyPr>
          <a:lstStyle/>
          <a:p>
            <a:pPr marL="228600" lvl="0" indent="-228600" algn="just">
              <a:buAutoNum type="arabicPeriod"/>
              <a:defRPr/>
            </a:pPr>
            <a:r>
              <a:rPr lang="fr-FR" sz="1100" dirty="0">
                <a:solidFill>
                  <a:srgbClr val="002060"/>
                </a:solidFill>
              </a:rPr>
              <a:t>Renforcer l’accueil spécialisé avec des créneaux dédiés à la </a:t>
            </a:r>
            <a:r>
              <a:rPr lang="fr-FR" sz="1100" dirty="0" smtClean="0">
                <a:solidFill>
                  <a:srgbClr val="002060"/>
                </a:solidFill>
              </a:rPr>
              <a:t>médiation </a:t>
            </a:r>
            <a:r>
              <a:rPr lang="fr-FR" sz="1100" dirty="0">
                <a:solidFill>
                  <a:srgbClr val="002060"/>
                </a:solidFill>
              </a:rPr>
              <a:t>culturelle. </a:t>
            </a: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Garantir </a:t>
            </a:r>
            <a:r>
              <a:rPr lang="fr-FR" sz="1100" dirty="0">
                <a:solidFill>
                  <a:srgbClr val="002060"/>
                </a:solidFill>
              </a:rPr>
              <a:t>l’accessibilité financière des lieux </a:t>
            </a:r>
            <a:r>
              <a:rPr lang="fr-FR" sz="1100" dirty="0" smtClean="0">
                <a:solidFill>
                  <a:srgbClr val="002060"/>
                </a:solidFill>
              </a:rPr>
              <a:t>culturels: </a:t>
            </a:r>
          </a:p>
          <a:p>
            <a:pPr marL="628650" lvl="1" indent="-171450" algn="just">
              <a:buFontTx/>
              <a:buChar char="-"/>
              <a:defRPr/>
            </a:pPr>
            <a:r>
              <a:rPr lang="fr-FR" sz="1100" dirty="0" smtClean="0">
                <a:solidFill>
                  <a:srgbClr val="002060"/>
                </a:solidFill>
              </a:rPr>
              <a:t>Recensement </a:t>
            </a:r>
            <a:r>
              <a:rPr lang="fr-FR" sz="1100" dirty="0">
                <a:solidFill>
                  <a:srgbClr val="002060"/>
                </a:solidFill>
              </a:rPr>
              <a:t>de </a:t>
            </a:r>
            <a:r>
              <a:rPr lang="fr-FR" sz="1100" dirty="0" smtClean="0">
                <a:solidFill>
                  <a:srgbClr val="002060"/>
                </a:solidFill>
              </a:rPr>
              <a:t>l’existant</a:t>
            </a:r>
          </a:p>
          <a:p>
            <a:pPr marL="628650" lvl="1" indent="-171450" algn="just">
              <a:buFontTx/>
              <a:buChar char="-"/>
              <a:defRPr/>
            </a:pPr>
            <a:r>
              <a:rPr lang="fr-FR" sz="1100" dirty="0" smtClean="0">
                <a:solidFill>
                  <a:srgbClr val="002060"/>
                </a:solidFill>
              </a:rPr>
              <a:t>Communication </a:t>
            </a:r>
            <a:r>
              <a:rPr lang="fr-FR" sz="1100" dirty="0">
                <a:solidFill>
                  <a:srgbClr val="002060"/>
                </a:solidFill>
              </a:rPr>
              <a:t>sur l’existant auprès des publics accueillis dans les structures de veille </a:t>
            </a:r>
            <a:r>
              <a:rPr lang="fr-FR" sz="1100" dirty="0" smtClean="0">
                <a:solidFill>
                  <a:srgbClr val="002060"/>
                </a:solidFill>
              </a:rPr>
              <a:t>sociale</a:t>
            </a:r>
          </a:p>
          <a:p>
            <a:pPr marL="628650" lvl="1" indent="-171450" algn="just">
              <a:buFontTx/>
              <a:buChar char="-"/>
              <a:defRPr/>
            </a:pPr>
            <a:r>
              <a:rPr lang="fr-FR" sz="1100" dirty="0" smtClean="0">
                <a:solidFill>
                  <a:srgbClr val="002060"/>
                </a:solidFill>
              </a:rPr>
              <a:t>Développement </a:t>
            </a:r>
            <a:r>
              <a:rPr lang="fr-FR" sz="1100" dirty="0">
                <a:solidFill>
                  <a:srgbClr val="002060"/>
                </a:solidFill>
              </a:rPr>
              <a:t>de l’offre sur les segments </a:t>
            </a:r>
            <a:r>
              <a:rPr lang="fr-FR" sz="1100" dirty="0" smtClean="0">
                <a:solidFill>
                  <a:srgbClr val="002060"/>
                </a:solidFill>
              </a:rPr>
              <a:t>manquants </a:t>
            </a:r>
          </a:p>
          <a:p>
            <a:pPr marL="628650" lvl="1" indent="-171450" algn="just">
              <a:buFontTx/>
              <a:buChar char="-"/>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Développer des actions à vocation sociale dans les lieux culturels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Rendre </a:t>
            </a:r>
            <a:r>
              <a:rPr lang="fr-FR" sz="1100" dirty="0">
                <a:solidFill>
                  <a:srgbClr val="002060"/>
                </a:solidFill>
              </a:rPr>
              <a:t>l’offre culturelle et sportive plus lisible en l’insérant dans le guide de la solidarité. Renforcer le partenariat avec les acteurs </a:t>
            </a:r>
            <a:r>
              <a:rPr lang="fr-FR" sz="1100" dirty="0" smtClean="0">
                <a:solidFill>
                  <a:srgbClr val="002060"/>
                </a:solidFill>
              </a:rPr>
              <a:t>ressources </a:t>
            </a:r>
            <a:r>
              <a:rPr lang="fr-FR" sz="1100" dirty="0">
                <a:solidFill>
                  <a:srgbClr val="002060"/>
                </a:solidFill>
              </a:rPr>
              <a:t>de proximité comme les centres sociaux et EVS bénéficiant de médiateurs culturels, ou encore le réseau des bibliothèques</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Préparer </a:t>
            </a:r>
            <a:r>
              <a:rPr lang="fr-FR" sz="1100" dirty="0">
                <a:solidFill>
                  <a:srgbClr val="002060"/>
                </a:solidFill>
              </a:rPr>
              <a:t>les visites de lieux culturels en amont avec les médiateurs culturels au sein des associations, EVS, centres </a:t>
            </a:r>
            <a:r>
              <a:rPr lang="fr-FR" sz="1100" dirty="0" smtClean="0">
                <a:solidFill>
                  <a:srgbClr val="002060"/>
                </a:solidFill>
              </a:rPr>
              <a:t>sociaux.</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87329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5297737"/>
            <a:ext cx="5216616" cy="261610"/>
          </a:xfrm>
          <a:prstGeom prst="rect">
            <a:avLst/>
          </a:prstGeom>
        </p:spPr>
        <p:txBody>
          <a:bodyPr wrap="square">
            <a:spAutoFit/>
          </a:bodyPr>
          <a:lstStyle/>
          <a:p>
            <a:pPr lvl="0" algn="just">
              <a:defRPr/>
            </a:pPr>
            <a:r>
              <a:rPr lang="fr-FR" sz="1100" i="1" dirty="0" smtClean="0">
                <a:solidFill>
                  <a:srgbClr val="002060"/>
                </a:solidFill>
              </a:rPr>
              <a:t>Compléments d’informations à venir.</a:t>
            </a:r>
            <a:endParaRPr lang="fr-FR" sz="1100" i="1"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778356"/>
            <a:ext cx="5493078" cy="2970044"/>
          </a:xfrm>
          <a:prstGeom prst="rect">
            <a:avLst/>
          </a:prstGeom>
        </p:spPr>
        <p:txBody>
          <a:bodyPr wrap="square">
            <a:spAutoFit/>
          </a:bodyPr>
          <a:lstStyle/>
          <a:p>
            <a:pPr lvl="0">
              <a:defRPr/>
            </a:pPr>
            <a:endParaRPr lang="fr-FR" sz="1100" b="1" dirty="0">
              <a:solidFill>
                <a:srgbClr val="002060"/>
              </a:solidFill>
            </a:endParaRPr>
          </a:p>
          <a:p>
            <a:pPr lvl="0">
              <a:defRPr/>
            </a:pPr>
            <a:r>
              <a:rPr lang="fr-FR" sz="1100" b="1" dirty="0" smtClean="0">
                <a:solidFill>
                  <a:srgbClr val="002060"/>
                </a:solidFill>
              </a:rPr>
              <a:t>E</a:t>
            </a:r>
            <a:r>
              <a:rPr lang="fr-FR" sz="1100" b="1" dirty="0" smtClean="0">
                <a:solidFill>
                  <a:srgbClr val="071F32">
                    <a:lumMod val="90000"/>
                    <a:lumOff val="10000"/>
                  </a:srgbClr>
                </a:solidFill>
              </a:rPr>
              <a:t>nvoi </a:t>
            </a:r>
            <a:r>
              <a:rPr lang="fr-FR" sz="1100" b="1" dirty="0">
                <a:solidFill>
                  <a:srgbClr val="071F32">
                    <a:lumMod val="90000"/>
                    <a:lumOff val="10000"/>
                  </a:srgbClr>
                </a:solidFill>
              </a:rPr>
              <a:t>d’une lettre d’informations </a:t>
            </a:r>
            <a:r>
              <a:rPr lang="fr-FR" sz="1100" b="1" dirty="0" smtClean="0">
                <a:solidFill>
                  <a:srgbClr val="071F32">
                    <a:lumMod val="90000"/>
                    <a:lumOff val="10000"/>
                  </a:srgbClr>
                </a:solidFill>
              </a:rPr>
              <a:t>culturelles recensant des opportunités culturelles gratuites ou à bas coût </a:t>
            </a:r>
          </a:p>
          <a:p>
            <a:pPr lvl="0">
              <a:defRPr/>
            </a:pPr>
            <a:endParaRPr lang="fr-FR" sz="1100" b="1" dirty="0">
              <a:solidFill>
                <a:srgbClr val="071F32">
                  <a:lumMod val="90000"/>
                  <a:lumOff val="10000"/>
                </a:srgbClr>
              </a:solidFill>
            </a:endParaRPr>
          </a:p>
          <a:p>
            <a:pPr lvl="0">
              <a:defRPr/>
            </a:pPr>
            <a:r>
              <a:rPr lang="fr-FR" sz="1100" b="1" dirty="0">
                <a:solidFill>
                  <a:srgbClr val="071F32">
                    <a:lumMod val="90000"/>
                    <a:lumOff val="10000"/>
                  </a:srgbClr>
                </a:solidFill>
              </a:rPr>
              <a:t>Soutien de la DAC de 46 projets artistiques et culturels œuvrant à l’égale participation à la vie artistique et culturelle pour les personnes en situation de vulnérabilité et/ou empêchés</a:t>
            </a:r>
            <a:r>
              <a:rPr lang="fr-FR" sz="1100" b="1" dirty="0" smtClean="0">
                <a:solidFill>
                  <a:srgbClr val="071F32">
                    <a:lumMod val="90000"/>
                    <a:lumOff val="10000"/>
                  </a:srgbClr>
                </a:solidFill>
              </a:rPr>
              <a:t>.</a:t>
            </a:r>
          </a:p>
          <a:p>
            <a:pPr lvl="0">
              <a:defRPr/>
            </a:pPr>
            <a:endParaRPr lang="fr-FR" sz="1100" b="1" dirty="0">
              <a:solidFill>
                <a:srgbClr val="071F32">
                  <a:lumMod val="90000"/>
                  <a:lumOff val="10000"/>
                </a:srgbClr>
              </a:solidFill>
            </a:endParaRPr>
          </a:p>
          <a:p>
            <a:pPr lvl="0">
              <a:defRPr/>
            </a:pPr>
            <a:r>
              <a:rPr lang="fr-FR" sz="1100" dirty="0" smtClean="0">
                <a:solidFill>
                  <a:srgbClr val="071F32">
                    <a:lumMod val="90000"/>
                    <a:lumOff val="10000"/>
                  </a:srgbClr>
                </a:solidFill>
              </a:rPr>
              <a:t>Livrets d’apprentissage du français</a:t>
            </a:r>
          </a:p>
          <a:p>
            <a:pPr lvl="0">
              <a:defRPr/>
            </a:pPr>
            <a:endParaRPr lang="fr-FR" sz="1100" dirty="0">
              <a:solidFill>
                <a:srgbClr val="071F32">
                  <a:lumMod val="90000"/>
                  <a:lumOff val="10000"/>
                </a:srgbClr>
              </a:solidFill>
            </a:endParaRPr>
          </a:p>
          <a:p>
            <a:pPr lvl="0" algn="just">
              <a:defRPr/>
            </a:pPr>
            <a:r>
              <a:rPr lang="fr-FR" sz="1100" dirty="0">
                <a:solidFill>
                  <a:srgbClr val="071F32">
                    <a:lumMod val="90000"/>
                    <a:lumOff val="10000"/>
                  </a:srgbClr>
                </a:solidFill>
              </a:rPr>
              <a:t>Art &amp; Food : Depuis l’hiver 2021, la Chorba et la fondation Armée du Salut offrent des </a:t>
            </a:r>
            <a:r>
              <a:rPr lang="fr-FR" sz="1100" b="1" dirty="0">
                <a:solidFill>
                  <a:srgbClr val="071F32">
                    <a:lumMod val="90000"/>
                    <a:lumOff val="10000"/>
                  </a:srgbClr>
                </a:solidFill>
              </a:rPr>
              <a:t>petits déjeuners en place assise dans des lieux culturels </a:t>
            </a:r>
            <a:r>
              <a:rPr lang="fr-FR" sz="1100" dirty="0">
                <a:solidFill>
                  <a:srgbClr val="071F32">
                    <a:lumMod val="90000"/>
                    <a:lumOff val="10000"/>
                  </a:srgbClr>
                </a:solidFill>
              </a:rPr>
              <a:t>parisiens (Gaité lyrique, Centre Pompidou, médiathèque de la Canopée). Le dispositif reçu le soutien de la Ville de Paris pour continuer au-delà de la période hivernale : il bénéficie maintenant d’un budget annuel sanctuarisé.  </a:t>
            </a:r>
            <a:r>
              <a:rPr lang="fr-FR" sz="1100" b="1" dirty="0">
                <a:solidFill>
                  <a:srgbClr val="071F32">
                    <a:lumMod val="90000"/>
                    <a:lumOff val="10000"/>
                  </a:srgbClr>
                </a:solidFill>
              </a:rPr>
              <a:t>8494 petits déjeuners servis et 65 activités culturelles proposées durant la trêve hivernale 2022/2023</a:t>
            </a:r>
            <a:r>
              <a:rPr lang="fr-FR" sz="1100" dirty="0">
                <a:solidFill>
                  <a:srgbClr val="071F32">
                    <a:lumMod val="90000"/>
                    <a:lumOff val="10000"/>
                  </a:srgbClr>
                </a:solidFill>
              </a:rPr>
              <a:t>. </a:t>
            </a:r>
            <a:endParaRPr lang="fr-FR" sz="1100" dirty="0" smtClean="0">
              <a:solidFill>
                <a:srgbClr val="071F32">
                  <a:lumMod val="90000"/>
                  <a:lumOff val="10000"/>
                </a:srgbClr>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485696" y="193366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485696" y="4064606"/>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216663"/>
            <a:ext cx="3830472" cy="253916"/>
          </a:xfrm>
          <a:prstGeom prst="rect">
            <a:avLst/>
          </a:prstGeom>
          <a:noFill/>
          <a:ln w="19050">
            <a:noFill/>
          </a:ln>
        </p:spPr>
        <p:txBody>
          <a:bodyPr wrap="square" rtlCol="0">
            <a:spAutoFit/>
          </a:bodyPr>
          <a:lstStyle/>
          <a:p>
            <a:r>
              <a:rPr lang="fr-FR" sz="1050" b="1" dirty="0" smtClean="0">
                <a:solidFill>
                  <a:srgbClr val="126F67"/>
                </a:solidFill>
              </a:rPr>
              <a:t>Pilote d’action : Isabelle Devaux (Ville de Paris)</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55271" y="966918"/>
            <a:ext cx="529887" cy="482954"/>
          </a:xfrm>
          <a:prstGeom prst="rect">
            <a:avLst/>
          </a:prstGeom>
        </p:spPr>
      </p:pic>
      <p:sp>
        <p:nvSpPr>
          <p:cNvPr id="23" name="Ellipse 22"/>
          <p:cNvSpPr/>
          <p:nvPr/>
        </p:nvSpPr>
        <p:spPr>
          <a:xfrm>
            <a:off x="5485696" y="270090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485696" y="347030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482132" y="4830874"/>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5928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30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Organiser des actions</a:t>
            </a:r>
            <a:r>
              <a:rPr kumimoji="0" lang="fr-FR" sz="1800" b="1" i="0" u="none" strike="noStrike" kern="1200" cap="none" spc="0" normalizeH="0" noProof="0" dirty="0" smtClean="0">
                <a:ln>
                  <a:noFill/>
                </a:ln>
                <a:solidFill>
                  <a:srgbClr val="ED8B55"/>
                </a:solidFill>
                <a:effectLst/>
                <a:uLnTx/>
                <a:uFillTx/>
                <a:latin typeface="Montserrat"/>
                <a:ea typeface="+mj-ea"/>
                <a:cs typeface="+mj-cs"/>
              </a:rPr>
              <a:t> culturelles dans les lieux sociaux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139321"/>
          </a:xfrm>
          <a:prstGeom prst="rect">
            <a:avLst/>
          </a:prstGeom>
        </p:spPr>
        <p:txBody>
          <a:bodyPr wrap="square">
            <a:spAutoFit/>
          </a:bodyPr>
          <a:lstStyle/>
          <a:p>
            <a:pPr marL="228600" lvl="0" indent="-228600" algn="just">
              <a:buAutoNum type="arabicPeriod"/>
              <a:defRPr/>
            </a:pPr>
            <a:r>
              <a:rPr lang="fr-FR" sz="1100" dirty="0">
                <a:solidFill>
                  <a:srgbClr val="002060"/>
                </a:solidFill>
              </a:rPr>
              <a:t>Jumeler les structures d’hébergement avec les établissements culturels de quartier pour assurer des partenariats stables et </a:t>
            </a:r>
            <a:r>
              <a:rPr lang="fr-FR" sz="1100" dirty="0" smtClean="0">
                <a:solidFill>
                  <a:srgbClr val="002060"/>
                </a:solidFill>
              </a:rPr>
              <a:t>durables.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Dans </a:t>
            </a:r>
            <a:r>
              <a:rPr lang="fr-FR" sz="1100" dirty="0">
                <a:solidFill>
                  <a:srgbClr val="002060"/>
                </a:solidFill>
              </a:rPr>
              <a:t>une démarche d’ouverture, valoriser les productions </a:t>
            </a:r>
            <a:r>
              <a:rPr lang="fr-FR" sz="1100" dirty="0" smtClean="0">
                <a:solidFill>
                  <a:srgbClr val="002060"/>
                </a:solidFill>
              </a:rPr>
              <a:t>culturelles </a:t>
            </a:r>
            <a:r>
              <a:rPr lang="fr-FR" sz="1100" dirty="0">
                <a:solidFill>
                  <a:srgbClr val="002060"/>
                </a:solidFill>
              </a:rPr>
              <a:t>associatives à l’extérieur et notamment dans les lieux culturels, comme les expositions d’œuvres réalisées par des personnes </a:t>
            </a:r>
            <a:r>
              <a:rPr lang="fr-FR" sz="1100" dirty="0" smtClean="0">
                <a:solidFill>
                  <a:srgbClr val="002060"/>
                </a:solidFill>
              </a:rPr>
              <a:t>accompagnées.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Développer </a:t>
            </a:r>
            <a:r>
              <a:rPr lang="fr-FR" sz="1100" dirty="0">
                <a:solidFill>
                  <a:srgbClr val="002060"/>
                </a:solidFill>
              </a:rPr>
              <a:t>des événements culturels dans les lieux sociaux dans le cadre de la Nuit </a:t>
            </a:r>
            <a:r>
              <a:rPr lang="fr-FR" sz="1100" dirty="0" smtClean="0">
                <a:solidFill>
                  <a:srgbClr val="002060"/>
                </a:solidFill>
              </a:rPr>
              <a:t>Blanche.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Inciter </a:t>
            </a:r>
            <a:r>
              <a:rPr lang="fr-FR" sz="1100" dirty="0">
                <a:solidFill>
                  <a:srgbClr val="002060"/>
                </a:solidFill>
              </a:rPr>
              <a:t>les structures d’hébergement à développer des actions culturelles, notamment par une reconnaissance des financeurs des </a:t>
            </a:r>
            <a:r>
              <a:rPr lang="fr-FR" sz="1100" dirty="0" smtClean="0">
                <a:solidFill>
                  <a:srgbClr val="002060"/>
                </a:solidFill>
              </a:rPr>
              <a:t>structures.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Poursuivre </a:t>
            </a:r>
            <a:r>
              <a:rPr lang="fr-FR" sz="1100" dirty="0">
                <a:solidFill>
                  <a:srgbClr val="002060"/>
                </a:solidFill>
              </a:rPr>
              <a:t>et capitaliser sur les activités mises en place pendant la période </a:t>
            </a:r>
            <a:r>
              <a:rPr lang="fr-FR" sz="1100" dirty="0" err="1">
                <a:solidFill>
                  <a:srgbClr val="002060"/>
                </a:solidFill>
              </a:rPr>
              <a:t>Covid</a:t>
            </a:r>
            <a:r>
              <a:rPr lang="fr-FR" sz="1100" dirty="0">
                <a:solidFill>
                  <a:srgbClr val="002060"/>
                </a:solidFill>
              </a:rPr>
              <a: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41991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376280" y="4914439"/>
            <a:ext cx="5216616" cy="430887"/>
          </a:xfrm>
          <a:prstGeom prst="rect">
            <a:avLst/>
          </a:prstGeom>
        </p:spPr>
        <p:txBody>
          <a:bodyPr wrap="square">
            <a:spAutoFit/>
          </a:bodyPr>
          <a:lstStyle/>
          <a:p>
            <a:pPr lvl="0" algn="just">
              <a:defRPr/>
            </a:pPr>
            <a:r>
              <a:rPr lang="fr-FR" sz="1100" i="1" dirty="0">
                <a:solidFill>
                  <a:srgbClr val="002060"/>
                </a:solidFill>
              </a:rPr>
              <a:t>Compléments d’informations à venir.</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376280" y="2071409"/>
            <a:ext cx="5493078" cy="2462213"/>
          </a:xfrm>
          <a:prstGeom prst="rect">
            <a:avLst/>
          </a:prstGeom>
        </p:spPr>
        <p:txBody>
          <a:bodyPr wrap="square">
            <a:spAutoFit/>
          </a:bodyPr>
          <a:lstStyle/>
          <a:p>
            <a:pPr algn="just">
              <a:defRPr/>
            </a:pPr>
            <a:r>
              <a:rPr lang="fr-FR" sz="1100" dirty="0">
                <a:solidFill>
                  <a:srgbClr val="002060"/>
                </a:solidFill>
              </a:rPr>
              <a:t>Se sont tenues en mars 2023 les </a:t>
            </a:r>
            <a:r>
              <a:rPr lang="fr-FR" sz="1100" b="1" dirty="0">
                <a:solidFill>
                  <a:srgbClr val="002060"/>
                </a:solidFill>
              </a:rPr>
              <a:t>6ème Rencontres Culture et Solidarité </a:t>
            </a:r>
            <a:r>
              <a:rPr lang="fr-FR" sz="1100" dirty="0">
                <a:solidFill>
                  <a:srgbClr val="002060"/>
                </a:solidFill>
              </a:rPr>
              <a:t>en partenariat entre les bibliothèques du 13è arrondissement, le conservatoire Maurice Ravel et le Pôle Rosa Luxemburg. Ce festival d’évènements culturels a eu lieu dans et hors les murs du pôle, sur le thème cette année des « monuments de Paris ». </a:t>
            </a:r>
            <a:r>
              <a:rPr lang="fr-FR" sz="1100" b="1" dirty="0">
                <a:solidFill>
                  <a:srgbClr val="002060"/>
                </a:solidFill>
              </a:rPr>
              <a:t>12 évènements proposés cette </a:t>
            </a:r>
            <a:r>
              <a:rPr lang="fr-FR" sz="1100" b="1" dirty="0" smtClean="0">
                <a:solidFill>
                  <a:srgbClr val="002060"/>
                </a:solidFill>
              </a:rPr>
              <a:t>année</a:t>
            </a:r>
            <a:r>
              <a:rPr lang="fr-FR" sz="1100" dirty="0" smtClean="0">
                <a:solidFill>
                  <a:srgbClr val="002060"/>
                </a:solidFill>
              </a:rPr>
              <a:t>. </a:t>
            </a:r>
          </a:p>
          <a:p>
            <a:pPr algn="just">
              <a:defRPr/>
            </a:pPr>
            <a:endParaRPr lang="fr-FR" sz="1100" dirty="0">
              <a:solidFill>
                <a:srgbClr val="002060"/>
              </a:solidFill>
            </a:endParaRPr>
          </a:p>
          <a:p>
            <a:pPr algn="just">
              <a:defRPr/>
            </a:pPr>
            <a:r>
              <a:rPr lang="fr-FR" sz="1100" dirty="0">
                <a:solidFill>
                  <a:srgbClr val="002060"/>
                </a:solidFill>
              </a:rPr>
              <a:t>Représentation de théâtre des </a:t>
            </a:r>
            <a:r>
              <a:rPr lang="fr-FR" sz="1100" dirty="0" err="1">
                <a:solidFill>
                  <a:srgbClr val="002060"/>
                </a:solidFill>
              </a:rPr>
              <a:t>résident·e·s</a:t>
            </a:r>
            <a:r>
              <a:rPr lang="fr-FR" sz="1100" dirty="0">
                <a:solidFill>
                  <a:srgbClr val="002060"/>
                </a:solidFill>
              </a:rPr>
              <a:t> du </a:t>
            </a:r>
            <a:r>
              <a:rPr lang="fr-FR" sz="1100" dirty="0" smtClean="0">
                <a:solidFill>
                  <a:srgbClr val="002060"/>
                </a:solidFill>
              </a:rPr>
              <a:t>pôle </a:t>
            </a:r>
            <a:r>
              <a:rPr lang="fr-FR" sz="1100" dirty="0">
                <a:solidFill>
                  <a:srgbClr val="002060"/>
                </a:solidFill>
              </a:rPr>
              <a:t>Rosa Luxemburg au CMA du 13ème </a:t>
            </a:r>
            <a:r>
              <a:rPr lang="fr-FR" sz="1100" dirty="0" smtClean="0">
                <a:solidFill>
                  <a:srgbClr val="002060"/>
                </a:solidFill>
              </a:rPr>
              <a:t>arrondissement, accompagnés en musique par les élèves du Conservatoire. </a:t>
            </a:r>
          </a:p>
          <a:p>
            <a:pPr algn="just">
              <a:defRPr/>
            </a:pPr>
            <a:endParaRPr lang="fr-FR" sz="1100" dirty="0">
              <a:solidFill>
                <a:srgbClr val="002060"/>
              </a:solidFill>
            </a:endParaRPr>
          </a:p>
          <a:p>
            <a:pPr algn="just">
              <a:defRPr/>
            </a:pPr>
            <a:r>
              <a:rPr lang="fr-FR" sz="1100" dirty="0" smtClean="0">
                <a:solidFill>
                  <a:srgbClr val="002060"/>
                </a:solidFill>
              </a:rPr>
              <a:t>Nuit Blanche : les amarres, centre paris </a:t>
            </a:r>
            <a:r>
              <a:rPr lang="fr-FR" sz="1100" dirty="0" err="1" smtClean="0">
                <a:solidFill>
                  <a:srgbClr val="002060"/>
                </a:solidFill>
              </a:rPr>
              <a:t>anim</a:t>
            </a:r>
            <a:r>
              <a:rPr lang="fr-FR" sz="1100" dirty="0" smtClean="0">
                <a:solidFill>
                  <a:srgbClr val="002060"/>
                </a:solidFill>
              </a:rPr>
              <a:t>’, autre?  Cf. programme Nuit Blanche</a:t>
            </a:r>
            <a:endParaRPr lang="fr-FR" sz="1100" dirty="0">
              <a:solidFill>
                <a:srgbClr val="002060"/>
              </a:solidFill>
            </a:endParaRPr>
          </a:p>
          <a:p>
            <a:pPr lvl="0" algn="just">
              <a:defRPr/>
            </a:pPr>
            <a:endParaRPr lang="fr-FR" sz="1100" dirty="0" smtClean="0">
              <a:solidFill>
                <a:srgbClr val="002060"/>
              </a:solidFill>
            </a:endParaRPr>
          </a:p>
          <a:p>
            <a:pPr marL="171450" lvl="0" indent="-171450" algn="just">
              <a:buFontTx/>
              <a:buChar char="-"/>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012222"/>
            <a:ext cx="3789528" cy="253916"/>
          </a:xfrm>
          <a:prstGeom prst="rect">
            <a:avLst/>
          </a:prstGeom>
          <a:noFill/>
          <a:ln w="19050">
            <a:noFill/>
          </a:ln>
        </p:spPr>
        <p:txBody>
          <a:bodyPr wrap="square" rtlCol="0">
            <a:spAutoFit/>
          </a:bodyPr>
          <a:lstStyle/>
          <a:p>
            <a:r>
              <a:rPr lang="fr-FR" sz="1050" b="1" dirty="0" smtClean="0">
                <a:solidFill>
                  <a:srgbClr val="126F67"/>
                </a:solidFill>
              </a:rPr>
              <a:t>Pilote d’action : Isabelle Devaux (Ville de Paris)  </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30479" y="882937"/>
            <a:ext cx="529887" cy="482954"/>
          </a:xfrm>
          <a:prstGeom prst="rect">
            <a:avLst/>
          </a:prstGeom>
        </p:spPr>
      </p:pic>
      <p:sp>
        <p:nvSpPr>
          <p:cNvPr id="14" name="Ellipse 13"/>
          <p:cNvSpPr/>
          <p:nvPr/>
        </p:nvSpPr>
        <p:spPr>
          <a:xfrm>
            <a:off x="5553278" y="211708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53278" y="293163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53278" y="360084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5553278" y="4190266"/>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48181" y="477968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8547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6 : Garantir un accompagnement adapté au bassin de vie des personnes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2055721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34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Développer la Nuit de la Solidarité (NDLS</a:t>
            </a:r>
            <a:r>
              <a:rPr lang="fr-FR" sz="1800" dirty="0" smtClean="0">
                <a:solidFill>
                  <a:srgbClr val="ED8B55"/>
                </a:solidFill>
              </a:rPr>
              <a:t>) à </a:t>
            </a:r>
            <a:r>
              <a:rPr lang="fr-FR" sz="1800" dirty="0">
                <a:solidFill>
                  <a:srgbClr val="ED8B55"/>
                </a:solidFill>
              </a:rPr>
              <a:t>l’échelle métropolitaine</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55545" y="1995266"/>
            <a:ext cx="5142689" cy="1107996"/>
          </a:xfrm>
          <a:prstGeom prst="rect">
            <a:avLst/>
          </a:prstGeom>
        </p:spPr>
        <p:txBody>
          <a:bodyPr wrap="square">
            <a:spAutoFit/>
          </a:bodyPr>
          <a:lstStyle/>
          <a:p>
            <a:pPr marL="228600" lvl="0" indent="-228600" algn="just">
              <a:buAutoNum type="arabicPeriod"/>
              <a:defRPr/>
            </a:pPr>
            <a:r>
              <a:rPr lang="fr-FR" sz="1100" dirty="0">
                <a:solidFill>
                  <a:srgbClr val="002060"/>
                </a:solidFill>
              </a:rPr>
              <a:t>Appuyer le développement de la Nuit de la Solidarité à l’échelle métropolitaine, pour amener à une prise de conscience des besoins </a:t>
            </a:r>
            <a:r>
              <a:rPr lang="fr-FR" sz="1100" dirty="0" err="1">
                <a:solidFill>
                  <a:srgbClr val="002060"/>
                </a:solidFill>
              </a:rPr>
              <a:t>com-muns</a:t>
            </a:r>
            <a:r>
              <a:rPr lang="fr-FR" sz="1100" dirty="0">
                <a:solidFill>
                  <a:srgbClr val="002060"/>
                </a:solidFill>
              </a:rPr>
              <a:t> et des enjeux partagés, des mouvements des populations entre les territoires en fonction des publics et des besoins, et pour réfléchir à l’échelle métropolitaine aux actions à mettre en place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84193" y="460696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84193" y="4462107"/>
            <a:ext cx="5564817" cy="1446550"/>
          </a:xfrm>
          <a:prstGeom prst="rect">
            <a:avLst/>
          </a:prstGeom>
        </p:spPr>
        <p:txBody>
          <a:bodyPr wrap="square">
            <a:spAutoFit/>
          </a:bodyPr>
          <a:lstStyle/>
          <a:p>
            <a:pPr lvl="0" algn="just">
              <a:defRPr/>
            </a:pPr>
            <a:endParaRPr lang="fr-FR" sz="1100" dirty="0" smtClean="0">
              <a:solidFill>
                <a:srgbClr val="002060"/>
              </a:solidFill>
            </a:endParaRPr>
          </a:p>
          <a:p>
            <a:pPr algn="just"/>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r>
              <a:rPr lang="fr-FR" sz="1100" dirty="0" smtClean="0">
                <a:solidFill>
                  <a:srgbClr val="071F32">
                    <a:lumMod val="90000"/>
                    <a:lumOff val="10000"/>
                  </a:srgbClr>
                </a:solidFill>
              </a:rPr>
              <a:t>Développement de l’action à l’échelle métropolitaine</a:t>
            </a:r>
          </a:p>
          <a:p>
            <a:pPr lvl="0">
              <a:defRPr/>
            </a:pPr>
            <a:r>
              <a:rPr lang="fr-FR" sz="1100" dirty="0" smtClean="0">
                <a:solidFill>
                  <a:srgbClr val="071F32">
                    <a:lumMod val="90000"/>
                    <a:lumOff val="10000"/>
                  </a:srgbClr>
                </a:solidFill>
              </a:rPr>
              <a:t> </a:t>
            </a:r>
          </a:p>
          <a:p>
            <a:pPr lvl="0">
              <a:defRPr/>
            </a:pPr>
            <a:r>
              <a:rPr lang="fr-FR" sz="1100" dirty="0" smtClean="0">
                <a:solidFill>
                  <a:srgbClr val="071F32">
                    <a:lumMod val="90000"/>
                    <a:lumOff val="10000"/>
                  </a:srgbClr>
                </a:solidFill>
              </a:rPr>
              <a:t>Expérimentation de la Nuit de la Solidarité estivale </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95266"/>
            <a:ext cx="5493078" cy="3739485"/>
          </a:xfrm>
          <a:prstGeom prst="rect">
            <a:avLst/>
          </a:prstGeom>
        </p:spPr>
        <p:txBody>
          <a:bodyPr wrap="square">
            <a:spAutoFit/>
          </a:bodyPr>
          <a:lstStyle/>
          <a:p>
            <a:pPr lvl="0" algn="just">
              <a:defRPr/>
            </a:pPr>
            <a:r>
              <a:rPr lang="fr-FR" sz="1100" b="1" dirty="0">
                <a:solidFill>
                  <a:srgbClr val="002060"/>
                </a:solidFill>
              </a:rPr>
              <a:t>27 communes ont participé à l'édition 2023 de la Nuit de la </a:t>
            </a:r>
            <a:r>
              <a:rPr lang="fr-FR" sz="1100" b="1" dirty="0" smtClean="0">
                <a:solidFill>
                  <a:srgbClr val="002060"/>
                </a:solidFill>
              </a:rPr>
              <a:t>solidarité</a:t>
            </a:r>
            <a:r>
              <a:rPr lang="fr-FR" sz="1100" dirty="0" smtClean="0">
                <a:solidFill>
                  <a:srgbClr val="002060"/>
                </a:solidFill>
              </a:rPr>
              <a:t>. Selon les communes : </a:t>
            </a:r>
          </a:p>
          <a:p>
            <a:pPr marL="171450" lvl="0" indent="-171450" algn="just">
              <a:buFontTx/>
              <a:buChar char="-"/>
              <a:defRPr/>
            </a:pPr>
            <a:r>
              <a:rPr lang="fr-FR" sz="1100" dirty="0" smtClean="0">
                <a:solidFill>
                  <a:srgbClr val="002060"/>
                </a:solidFill>
              </a:rPr>
              <a:t>Des partenariats locaux (17 parkings, bailleurs sociaux pour les halls, cages d’escalier….)</a:t>
            </a:r>
          </a:p>
          <a:p>
            <a:pPr marL="171450" lvl="0" indent="-171450" algn="just">
              <a:buFontTx/>
              <a:buChar char="-"/>
              <a:defRPr/>
            </a:pPr>
            <a:r>
              <a:rPr lang="fr-FR" sz="1100" dirty="0" smtClean="0">
                <a:solidFill>
                  <a:srgbClr val="002060"/>
                </a:solidFill>
              </a:rPr>
              <a:t>Des secteurs spécifiques: campements, forêts, parcs et jardins </a:t>
            </a:r>
          </a:p>
          <a:p>
            <a:pPr marL="171450" lvl="0" indent="-171450" algn="just">
              <a:buFontTx/>
              <a:buChar char="-"/>
              <a:defRPr/>
            </a:pPr>
            <a:r>
              <a:rPr lang="fr-FR" sz="1100" dirty="0" smtClean="0">
                <a:solidFill>
                  <a:srgbClr val="002060"/>
                </a:solidFill>
              </a:rPr>
              <a:t>32 stations de métro et RER </a:t>
            </a:r>
          </a:p>
          <a:p>
            <a:pPr marL="171450" lvl="0" indent="-171450" algn="just">
              <a:buFontTx/>
              <a:buChar char="-"/>
              <a:defRPr/>
            </a:pPr>
            <a:endParaRPr lang="fr-FR" sz="600" dirty="0" smtClean="0">
              <a:solidFill>
                <a:srgbClr val="002060"/>
              </a:solidFill>
            </a:endParaRPr>
          </a:p>
          <a:p>
            <a:pPr lvl="0" algn="just">
              <a:defRPr/>
            </a:pPr>
            <a:r>
              <a:rPr lang="fr-FR" sz="1100" dirty="0" smtClean="0">
                <a:solidFill>
                  <a:srgbClr val="002060"/>
                </a:solidFill>
              </a:rPr>
              <a:t>Les </a:t>
            </a:r>
            <a:r>
              <a:rPr lang="fr-FR" sz="1100" dirty="0">
                <a:solidFill>
                  <a:srgbClr val="002060"/>
                </a:solidFill>
              </a:rPr>
              <a:t>résultats : </a:t>
            </a:r>
            <a:r>
              <a:rPr lang="fr-FR" sz="1100" b="1" dirty="0">
                <a:solidFill>
                  <a:srgbClr val="002060"/>
                </a:solidFill>
              </a:rPr>
              <a:t>618 personnes sans solution d’hébergement rencontrées </a:t>
            </a:r>
            <a:r>
              <a:rPr lang="fr-FR" sz="1100" dirty="0" smtClean="0">
                <a:solidFill>
                  <a:srgbClr val="002060"/>
                </a:solidFill>
              </a:rPr>
              <a:t>dont </a:t>
            </a:r>
            <a:r>
              <a:rPr lang="fr-FR" sz="1100" dirty="0">
                <a:solidFill>
                  <a:srgbClr val="002060"/>
                </a:solidFill>
              </a:rPr>
              <a:t>266 personnes rencontrées en groupe : </a:t>
            </a:r>
            <a:r>
              <a:rPr lang="fr-FR" sz="1100" dirty="0" smtClean="0">
                <a:solidFill>
                  <a:srgbClr val="002060"/>
                </a:solidFill>
              </a:rPr>
              <a:t>35 </a:t>
            </a:r>
            <a:r>
              <a:rPr lang="fr-FR" sz="1100" dirty="0">
                <a:solidFill>
                  <a:srgbClr val="002060"/>
                </a:solidFill>
              </a:rPr>
              <a:t>femmes, </a:t>
            </a:r>
            <a:r>
              <a:rPr lang="fr-FR" sz="1100" dirty="0" smtClean="0">
                <a:solidFill>
                  <a:srgbClr val="002060"/>
                </a:solidFill>
              </a:rPr>
              <a:t>331 hommes, 251 </a:t>
            </a:r>
            <a:r>
              <a:rPr lang="fr-FR" sz="1100" dirty="0">
                <a:solidFill>
                  <a:srgbClr val="002060"/>
                </a:solidFill>
              </a:rPr>
              <a:t>personnes dont le genre est </a:t>
            </a:r>
            <a:r>
              <a:rPr lang="fr-FR" sz="1100" dirty="0" smtClean="0">
                <a:solidFill>
                  <a:srgbClr val="002060"/>
                </a:solidFill>
              </a:rPr>
              <a:t>indéterminé, 319 </a:t>
            </a:r>
            <a:r>
              <a:rPr lang="fr-FR" sz="1100" dirty="0">
                <a:solidFill>
                  <a:srgbClr val="002060"/>
                </a:solidFill>
              </a:rPr>
              <a:t>personnes </a:t>
            </a:r>
            <a:r>
              <a:rPr lang="fr-FR" sz="1100" dirty="0" smtClean="0">
                <a:solidFill>
                  <a:srgbClr val="002060"/>
                </a:solidFill>
              </a:rPr>
              <a:t>seules, 266 </a:t>
            </a:r>
            <a:r>
              <a:rPr lang="fr-FR" sz="1100" dirty="0">
                <a:solidFill>
                  <a:srgbClr val="002060"/>
                </a:solidFill>
              </a:rPr>
              <a:t>personnes constituées en groupe de 5 personnes ou plus </a:t>
            </a:r>
            <a:r>
              <a:rPr lang="fr-FR" sz="1100" dirty="0" smtClean="0">
                <a:solidFill>
                  <a:srgbClr val="002060"/>
                </a:solidFill>
              </a:rPr>
              <a:t>et 33 </a:t>
            </a:r>
            <a:r>
              <a:rPr lang="fr-FR" sz="1100" dirty="0">
                <a:solidFill>
                  <a:srgbClr val="002060"/>
                </a:solidFill>
              </a:rPr>
              <a:t>personnes en couples ou </a:t>
            </a:r>
            <a:r>
              <a:rPr lang="fr-FR" sz="1100" dirty="0" smtClean="0">
                <a:solidFill>
                  <a:srgbClr val="002060"/>
                </a:solidFill>
              </a:rPr>
              <a:t>familles.</a:t>
            </a:r>
          </a:p>
          <a:p>
            <a:pPr lvl="0" algn="just">
              <a:defRPr/>
            </a:pPr>
            <a:endParaRPr lang="fr-FR" sz="700" dirty="0">
              <a:solidFill>
                <a:srgbClr val="002060"/>
              </a:solidFill>
            </a:endParaRPr>
          </a:p>
          <a:p>
            <a:pPr lvl="0" algn="just">
              <a:defRPr/>
            </a:pPr>
            <a:r>
              <a:rPr lang="fr-FR" sz="1100" dirty="0" smtClean="0">
                <a:solidFill>
                  <a:srgbClr val="002060"/>
                </a:solidFill>
              </a:rPr>
              <a:t>Evènement </a:t>
            </a:r>
            <a:r>
              <a:rPr lang="fr-FR" sz="1100" dirty="0">
                <a:solidFill>
                  <a:srgbClr val="002060"/>
                </a:solidFill>
              </a:rPr>
              <a:t>de restitution </a:t>
            </a:r>
            <a:r>
              <a:rPr lang="fr-FR" sz="1100" dirty="0" smtClean="0">
                <a:solidFill>
                  <a:srgbClr val="002060"/>
                </a:solidFill>
              </a:rPr>
              <a:t>commun </a:t>
            </a:r>
            <a:r>
              <a:rPr lang="fr-FR" sz="1100" dirty="0">
                <a:solidFill>
                  <a:srgbClr val="002060"/>
                </a:solidFill>
              </a:rPr>
              <a:t>des </a:t>
            </a:r>
            <a:r>
              <a:rPr lang="fr-FR" sz="1100" dirty="0" smtClean="0">
                <a:solidFill>
                  <a:srgbClr val="002060"/>
                </a:solidFill>
              </a:rPr>
              <a:t>résultats organisé en février 2023.  </a:t>
            </a:r>
          </a:p>
          <a:p>
            <a:pPr lvl="0" algn="just">
              <a:defRPr/>
            </a:pPr>
            <a:endParaRPr lang="fr-FR" sz="1100" dirty="0">
              <a:solidFill>
                <a:srgbClr val="002060"/>
              </a:solidFill>
            </a:endParaRPr>
          </a:p>
          <a:p>
            <a:pPr lvl="0" algn="just">
              <a:defRPr/>
            </a:pPr>
            <a:endParaRPr lang="fr-FR" sz="1100" dirty="0">
              <a:solidFill>
                <a:srgbClr val="002060"/>
              </a:solidFill>
            </a:endParaRPr>
          </a:p>
          <a:p>
            <a:pPr lvl="0" algn="just">
              <a:defRPr/>
            </a:pPr>
            <a:endParaRPr lang="fr-FR" sz="1100" dirty="0">
              <a:solidFill>
                <a:srgbClr val="002060"/>
              </a:solidFill>
            </a:endParaRPr>
          </a:p>
          <a:p>
            <a:pPr lvl="0" algn="just">
              <a:defRPr/>
            </a:pPr>
            <a:r>
              <a:rPr lang="fr-FR" sz="1100" dirty="0" smtClean="0">
                <a:solidFill>
                  <a:srgbClr val="002060"/>
                </a:solidFill>
              </a:rPr>
              <a:t> </a:t>
            </a:r>
            <a:endParaRPr lang="fr-FR" sz="1100" dirty="0">
              <a:solidFill>
                <a:srgbClr val="002060"/>
              </a:solidFill>
            </a:endParaRPr>
          </a:p>
          <a:p>
            <a:pPr lvl="0" algn="just">
              <a:defRPr/>
            </a:pPr>
            <a:endParaRPr lang="fr-FR" sz="1100" dirty="0" smtClean="0">
              <a:solidFill>
                <a:srgbClr val="002060"/>
              </a:solidFill>
            </a:endParaRPr>
          </a:p>
          <a:p>
            <a:pPr lvl="0" algn="just">
              <a:defRPr/>
            </a:pPr>
            <a:endParaRPr lang="fr-FR" sz="1100" dirty="0">
              <a:solidFill>
                <a:srgbClr val="002060"/>
              </a:solidFill>
            </a:endParaRPr>
          </a:p>
          <a:p>
            <a:pPr lvl="0" algn="just">
              <a:defRPr/>
            </a:pPr>
            <a:endParaRPr lang="fr-FR" sz="1100" dirty="0" smtClean="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799" y="1052937"/>
            <a:ext cx="10157638"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Sasha </a:t>
            </a:r>
            <a:r>
              <a:rPr lang="fr-FR" sz="1050" b="1" dirty="0" smtClean="0">
                <a:solidFill>
                  <a:srgbClr val="126F67"/>
                </a:solidFill>
              </a:rPr>
              <a:t>Riffard et Marie Mallet (Ville de Paris)</a:t>
            </a:r>
            <a:endParaRPr lang="fr-FR" sz="1050" b="1" dirty="0">
              <a:solidFill>
                <a:srgbClr val="126F67"/>
              </a:solidFill>
            </a:endParaRP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78886" y="873255"/>
            <a:ext cx="529887" cy="482954"/>
          </a:xfrm>
          <a:prstGeom prst="rect">
            <a:avLst/>
          </a:prstGeom>
        </p:spPr>
      </p:pic>
      <p:sp>
        <p:nvSpPr>
          <p:cNvPr id="21" name="Ellipse 20"/>
          <p:cNvSpPr/>
          <p:nvPr/>
        </p:nvSpPr>
        <p:spPr>
          <a:xfrm>
            <a:off x="5553278" y="216490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3227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37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28825"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36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Intégrer la dimension métropolitaine dans les actions menées en matière de domiciliation administrative </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069042"/>
            <a:ext cx="5142689" cy="2292935"/>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Élaborer </a:t>
            </a:r>
            <a:r>
              <a:rPr lang="fr-FR" sz="1100" dirty="0">
                <a:solidFill>
                  <a:srgbClr val="002060"/>
                </a:solidFill>
              </a:rPr>
              <a:t>un nouveau schéma départemental de la domiciliation</a:t>
            </a:r>
          </a:p>
          <a:p>
            <a:pPr marL="228600" lvl="0" indent="-228600" algn="just">
              <a:buAutoNum type="arabicPeriod"/>
              <a:defRPr/>
            </a:pPr>
            <a:endParaRPr lang="fr-FR" sz="1100" dirty="0" smtClean="0">
              <a:solidFill>
                <a:srgbClr val="002060"/>
              </a:solidFill>
            </a:endParaRPr>
          </a:p>
          <a:p>
            <a:pPr lvl="0" algn="just">
              <a:defRPr/>
            </a:pPr>
            <a:r>
              <a:rPr lang="fr-FR" sz="1100" dirty="0" smtClean="0">
                <a:solidFill>
                  <a:srgbClr val="002060"/>
                </a:solidFill>
              </a:rPr>
              <a:t>Des </a:t>
            </a:r>
            <a:r>
              <a:rPr lang="fr-FR" sz="1100" dirty="0">
                <a:solidFill>
                  <a:srgbClr val="002060"/>
                </a:solidFill>
              </a:rPr>
              <a:t>actions concrètes seront définies afin de répondre aux enjeux suivants :</a:t>
            </a:r>
          </a:p>
          <a:p>
            <a:pPr lvl="0" algn="just">
              <a:defRPr/>
            </a:pPr>
            <a:r>
              <a:rPr lang="fr-FR" sz="1100" dirty="0">
                <a:solidFill>
                  <a:srgbClr val="002060"/>
                </a:solidFill>
              </a:rPr>
              <a:t>→ Établir un état des lieux des besoins pour adapter l’offre à la </a:t>
            </a:r>
            <a:r>
              <a:rPr lang="fr-FR" sz="1100" dirty="0" smtClean="0">
                <a:solidFill>
                  <a:srgbClr val="002060"/>
                </a:solidFill>
              </a:rPr>
              <a:t>demande de </a:t>
            </a:r>
            <a:r>
              <a:rPr lang="fr-FR" sz="1100" dirty="0">
                <a:solidFill>
                  <a:srgbClr val="002060"/>
                </a:solidFill>
              </a:rPr>
              <a:t>domiciliation</a:t>
            </a:r>
          </a:p>
          <a:p>
            <a:pPr lvl="0" algn="just">
              <a:defRPr/>
            </a:pPr>
            <a:r>
              <a:rPr lang="fr-FR" sz="1100" dirty="0">
                <a:solidFill>
                  <a:srgbClr val="002060"/>
                </a:solidFill>
              </a:rPr>
              <a:t>→ Améliorer la qualité du service rendu aux personnes domiciliées</a:t>
            </a:r>
          </a:p>
          <a:p>
            <a:pPr lvl="0" algn="just">
              <a:defRPr/>
            </a:pPr>
            <a:r>
              <a:rPr lang="fr-FR" sz="1100" dirty="0">
                <a:solidFill>
                  <a:srgbClr val="002060"/>
                </a:solidFill>
              </a:rPr>
              <a:t>→ Faciliter l’effectivité de l’accès aux droits des personnes </a:t>
            </a:r>
            <a:r>
              <a:rPr lang="fr-FR" sz="1100" dirty="0" smtClean="0">
                <a:solidFill>
                  <a:srgbClr val="002060"/>
                </a:solidFill>
              </a:rPr>
              <a:t>domiciliées</a:t>
            </a:r>
          </a:p>
          <a:p>
            <a:pPr lvl="0" algn="just">
              <a:defRPr/>
            </a:pPr>
            <a:endParaRPr lang="fr-FR" sz="1100" dirty="0">
              <a:solidFill>
                <a:srgbClr val="002060"/>
              </a:solidFill>
            </a:endParaRPr>
          </a:p>
          <a:p>
            <a:pPr lvl="0" algn="just">
              <a:defRPr/>
            </a:pPr>
            <a:endParaRPr lang="fr-FR" sz="1100" dirty="0">
              <a:solidFill>
                <a:srgbClr val="002060"/>
              </a:solidFill>
            </a:endParaRPr>
          </a:p>
          <a:p>
            <a:pPr lvl="0" algn="just">
              <a:defRPr/>
            </a:pPr>
            <a:endParaRPr lang="fr-FR" sz="1100" dirty="0" smtClean="0">
              <a:solidFill>
                <a:srgbClr val="002060"/>
              </a:solidFill>
            </a:endParaRPr>
          </a:p>
          <a:p>
            <a:pPr lvl="0" algn="just">
              <a:defRPr/>
            </a:pPr>
            <a:r>
              <a:rPr lang="fr-FR" sz="1100" dirty="0" smtClean="0">
                <a:solidFill>
                  <a:srgbClr val="002060"/>
                </a:solidFill>
              </a:rPr>
              <a:t>Afin </a:t>
            </a:r>
            <a:r>
              <a:rPr lang="fr-FR" sz="1100" dirty="0">
                <a:solidFill>
                  <a:srgbClr val="002060"/>
                </a:solidFill>
              </a:rPr>
              <a:t>de permettre une réflexion du schéma sur un niveau territorial plus </a:t>
            </a:r>
            <a:r>
              <a:rPr lang="fr-FR" sz="1100" dirty="0" smtClean="0">
                <a:solidFill>
                  <a:srgbClr val="002060"/>
                </a:solidFill>
              </a:rPr>
              <a:t>adapté, la </a:t>
            </a:r>
            <a:r>
              <a:rPr lang="fr-FR" sz="1100" dirty="0">
                <a:solidFill>
                  <a:srgbClr val="002060"/>
                </a:solidFill>
              </a:rPr>
              <a:t>DRIHL siège assistera aux échanges.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3245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6" y="522276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5" y="5434797"/>
            <a:ext cx="5564817" cy="1277273"/>
          </a:xfrm>
          <a:prstGeom prst="rect">
            <a:avLst/>
          </a:prstGeom>
        </p:spPr>
        <p:txBody>
          <a:bodyPr wrap="square">
            <a:spAutoFit/>
          </a:bodyPr>
          <a:lstStyle/>
          <a:p>
            <a:pPr lvl="0" algn="just">
              <a:defRPr/>
            </a:pPr>
            <a:endParaRPr lang="fr-FR" sz="1100" dirty="0">
              <a:solidFill>
                <a:srgbClr val="002060"/>
              </a:solidFill>
            </a:endParaRPr>
          </a:p>
          <a:p>
            <a:pPr lvl="0" algn="just">
              <a:defRPr/>
            </a:pPr>
            <a:r>
              <a:rPr lang="fr-FR" sz="1100" b="1" dirty="0" smtClean="0">
                <a:solidFill>
                  <a:srgbClr val="002060"/>
                </a:solidFill>
              </a:rPr>
              <a:t>La </a:t>
            </a:r>
            <a:r>
              <a:rPr lang="fr-FR" sz="1100" b="1" dirty="0">
                <a:solidFill>
                  <a:srgbClr val="002060"/>
                </a:solidFill>
              </a:rPr>
              <a:t>DRIHL siège organisera une instance de concertation régionale relative à la domiciliation francilienne. </a:t>
            </a:r>
            <a:r>
              <a:rPr lang="fr-FR" sz="1100" dirty="0">
                <a:solidFill>
                  <a:srgbClr val="002060"/>
                </a:solidFill>
              </a:rPr>
              <a:t>Une première réunion aura lieu en 2023, puis se tiendra de façon annuelle.</a:t>
            </a:r>
            <a:endParaRPr lang="fr-FR" sz="1100" dirty="0" smtClean="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4443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6" y="1916255"/>
            <a:ext cx="5493078" cy="3647152"/>
          </a:xfrm>
          <a:prstGeom prst="rect">
            <a:avLst/>
          </a:prstGeom>
        </p:spPr>
        <p:txBody>
          <a:bodyPr wrap="square">
            <a:spAutoFit/>
          </a:bodyPr>
          <a:lstStyle/>
          <a:p>
            <a:pPr lvl="0" algn="just">
              <a:defRPr/>
            </a:pPr>
            <a:r>
              <a:rPr lang="fr-FR" sz="1100" b="1" dirty="0">
                <a:solidFill>
                  <a:srgbClr val="002060"/>
                </a:solidFill>
              </a:rPr>
              <a:t>Une concertation avec l’ensemble des partenaires a été organisée et le schéma a été validé en janvier 2023</a:t>
            </a:r>
            <a:r>
              <a:rPr lang="fr-FR" sz="1100" b="1" dirty="0" smtClean="0">
                <a:solidFill>
                  <a:srgbClr val="002060"/>
                </a:solidFill>
              </a:rPr>
              <a:t>.</a:t>
            </a:r>
          </a:p>
          <a:p>
            <a:pPr lvl="0" algn="just">
              <a:defRPr/>
            </a:pPr>
            <a:endParaRPr lang="fr-FR" sz="1100" b="1" dirty="0" smtClean="0">
              <a:solidFill>
                <a:srgbClr val="002060"/>
              </a:solidFill>
            </a:endParaRPr>
          </a:p>
          <a:p>
            <a:pPr lvl="0" algn="just">
              <a:defRPr/>
            </a:pPr>
            <a:r>
              <a:rPr lang="fr-FR" sz="1100" dirty="0">
                <a:solidFill>
                  <a:srgbClr val="002060"/>
                </a:solidFill>
              </a:rPr>
              <a:t>Au premier semestre 2022, les axes stratégiques du nouveau schéma départemental de la domiciliation ont été validés collégialement :</a:t>
            </a:r>
          </a:p>
          <a:p>
            <a:pPr marL="171450" lvl="0" indent="-171450" algn="just">
              <a:buFont typeface="Arial" panose="020B0604020202020204" pitchFamily="34" charset="0"/>
              <a:buChar char="•"/>
              <a:defRPr/>
            </a:pPr>
            <a:r>
              <a:rPr lang="fr-FR" sz="1100" dirty="0" smtClean="0">
                <a:solidFill>
                  <a:srgbClr val="002060"/>
                </a:solidFill>
              </a:rPr>
              <a:t>axe </a:t>
            </a:r>
            <a:r>
              <a:rPr lang="fr-FR" sz="1100" dirty="0">
                <a:solidFill>
                  <a:srgbClr val="002060"/>
                </a:solidFill>
              </a:rPr>
              <a:t>1 : mieux répondre à l’augmentation croissante de la demande de domiciliation ;</a:t>
            </a:r>
          </a:p>
          <a:p>
            <a:pPr marL="171450" lvl="0" indent="-171450" algn="just">
              <a:buFont typeface="Arial" panose="020B0604020202020204" pitchFamily="34" charset="0"/>
              <a:buChar char="•"/>
              <a:defRPr/>
            </a:pPr>
            <a:r>
              <a:rPr lang="fr-FR" sz="1100" dirty="0" smtClean="0">
                <a:solidFill>
                  <a:srgbClr val="002060"/>
                </a:solidFill>
              </a:rPr>
              <a:t>axe </a:t>
            </a:r>
            <a:r>
              <a:rPr lang="fr-FR" sz="1100" dirty="0">
                <a:solidFill>
                  <a:srgbClr val="002060"/>
                </a:solidFill>
              </a:rPr>
              <a:t>2 : améliorer la qualité du service rendu aux personnes domiciliées ;</a:t>
            </a:r>
          </a:p>
          <a:p>
            <a:pPr marL="171450" lvl="0" indent="-171450" algn="just">
              <a:buFont typeface="Arial" panose="020B0604020202020204" pitchFamily="34" charset="0"/>
              <a:buChar char="•"/>
              <a:defRPr/>
            </a:pPr>
            <a:r>
              <a:rPr lang="fr-FR" sz="1100" dirty="0" smtClean="0">
                <a:solidFill>
                  <a:srgbClr val="002060"/>
                </a:solidFill>
              </a:rPr>
              <a:t>axe </a:t>
            </a:r>
            <a:r>
              <a:rPr lang="fr-FR" sz="1100" dirty="0">
                <a:solidFill>
                  <a:srgbClr val="002060"/>
                </a:solidFill>
              </a:rPr>
              <a:t>3 : faciliter l’effectivité de l’accès au droit des personnes domiciliées</a:t>
            </a:r>
            <a:r>
              <a:rPr lang="fr-FR" sz="1100" dirty="0" smtClean="0">
                <a:solidFill>
                  <a:srgbClr val="002060"/>
                </a:solidFill>
              </a:rPr>
              <a:t>.</a:t>
            </a:r>
          </a:p>
          <a:p>
            <a:pPr marL="171450" lvl="0" indent="-171450" algn="just">
              <a:buFont typeface="Arial" panose="020B0604020202020204" pitchFamily="34" charset="0"/>
              <a:buChar char="•"/>
              <a:defRPr/>
            </a:pPr>
            <a:endParaRPr lang="fr-FR" sz="1100" dirty="0">
              <a:solidFill>
                <a:srgbClr val="002060"/>
              </a:solidFill>
            </a:endParaRPr>
          </a:p>
          <a:p>
            <a:pPr lvl="0" algn="just">
              <a:defRPr/>
            </a:pPr>
            <a:r>
              <a:rPr lang="fr-FR" sz="1100" dirty="0">
                <a:solidFill>
                  <a:srgbClr val="002060"/>
                </a:solidFill>
              </a:rPr>
              <a:t>Une concertation avec l’ensemble des partenaires a été organisée et le schéma a été validé en janvier 2023</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dirty="0">
                <a:solidFill>
                  <a:srgbClr val="002060"/>
                </a:solidFill>
              </a:rPr>
              <a:t>L’enjeu régional est pris en compte dans l’axe stratégique n°1 avec l'objectif suivant : « favoriser l’émergence d’une vision régionale partagée par l’ensemble des départements franciliens des enjeux de la domiciliation pour répondre au mieux aux besoins des personnes et favoriser le rééquilibrage de l’offre ». La DRIHL siège organisera une instance de concertation régionale relative à la domiciliation francilienne en 2023.</a:t>
            </a:r>
          </a:p>
          <a:p>
            <a:pPr lvl="0" algn="just">
              <a:defRPr/>
            </a:pPr>
            <a:endParaRPr lang="fr-FR" sz="1100" dirty="0" smtClean="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233717"/>
            <a:ext cx="9002973" cy="253916"/>
          </a:xfrm>
          <a:prstGeom prst="rect">
            <a:avLst/>
          </a:prstGeom>
          <a:noFill/>
          <a:ln w="19050">
            <a:noFill/>
          </a:ln>
        </p:spPr>
        <p:txBody>
          <a:bodyPr wrap="square" rtlCol="0">
            <a:spAutoFit/>
          </a:bodyPr>
          <a:lstStyle/>
          <a:p>
            <a:r>
              <a:rPr lang="fr-FR" sz="1050" b="1" dirty="0" smtClean="0">
                <a:solidFill>
                  <a:srgbClr val="126F67"/>
                </a:solidFill>
              </a:rPr>
              <a:t>Pilote d’action :  Johana </a:t>
            </a:r>
            <a:r>
              <a:rPr lang="fr-FR" sz="1050" b="1" dirty="0" err="1" smtClean="0">
                <a:solidFill>
                  <a:srgbClr val="126F67"/>
                </a:solidFill>
              </a:rPr>
              <a:t>Berthau</a:t>
            </a:r>
            <a:r>
              <a:rPr lang="fr-FR" sz="1050" b="1" dirty="0" smtClean="0">
                <a:solidFill>
                  <a:srgbClr val="126F67"/>
                </a:solidFill>
              </a:rPr>
              <a:t> (DRIHL) 	</a:t>
            </a:r>
            <a:endParaRPr lang="fr-FR" sz="1050" b="1" dirty="0">
              <a:solidFill>
                <a:srgbClr val="126F67"/>
              </a:solidFill>
            </a:endParaRPr>
          </a:p>
        </p:txBody>
      </p:sp>
      <p:sp>
        <p:nvSpPr>
          <p:cNvPr id="19" name="Ellipse 18"/>
          <p:cNvSpPr/>
          <p:nvPr/>
        </p:nvSpPr>
        <p:spPr>
          <a:xfrm>
            <a:off x="5525255" y="390245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25255" y="2512834"/>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937" y="905080"/>
            <a:ext cx="537940" cy="614788"/>
          </a:xfrm>
          <a:prstGeom prst="rect">
            <a:avLst/>
          </a:prstGeom>
        </p:spPr>
      </p:pic>
    </p:spTree>
    <p:extLst>
      <p:ext uri="{BB962C8B-B14F-4D97-AF65-F5344CB8AC3E}">
        <p14:creationId xmlns:p14="http://schemas.microsoft.com/office/powerpoint/2010/main" val="3207824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3" name="Titre 2"/>
          <p:cNvSpPr>
            <a:spLocks noGrp="1"/>
          </p:cNvSpPr>
          <p:nvPr>
            <p:ph type="ctrTitle"/>
          </p:nvPr>
        </p:nvSpPr>
        <p:spPr>
          <a:xfrm>
            <a:off x="696600" y="2297850"/>
            <a:ext cx="10800000" cy="1020095"/>
          </a:xfrm>
        </p:spPr>
        <p:txBody>
          <a:bodyPr/>
          <a:lstStyle/>
          <a:p>
            <a:pPr algn="ctr"/>
            <a:r>
              <a:rPr lang="fr-FR" dirty="0" smtClean="0">
                <a:solidFill>
                  <a:schemeClr val="tx2">
                    <a:lumMod val="90000"/>
                    <a:lumOff val="10000"/>
                  </a:schemeClr>
                </a:solidFill>
              </a:rPr>
              <a:t>Engagement 3 </a:t>
            </a:r>
            <a:r>
              <a:rPr lang="fr-FR" dirty="0">
                <a:solidFill>
                  <a:schemeClr val="tx2">
                    <a:lumMod val="90000"/>
                    <a:lumOff val="10000"/>
                  </a:schemeClr>
                </a:solidFill>
              </a:rPr>
              <a:t>: </a:t>
            </a:r>
            <a:r>
              <a:rPr lang="fr-FR" dirty="0" smtClean="0">
                <a:solidFill>
                  <a:schemeClr val="tx2">
                    <a:lumMod val="90000"/>
                    <a:lumOff val="10000"/>
                  </a:schemeClr>
                </a:solidFill>
              </a:rPr>
              <a:t>Assurer </a:t>
            </a:r>
            <a:r>
              <a:rPr lang="fr-FR" dirty="0">
                <a:solidFill>
                  <a:schemeClr val="tx2">
                    <a:lumMod val="90000"/>
                    <a:lumOff val="10000"/>
                  </a:schemeClr>
                </a:solidFill>
              </a:rPr>
              <a:t>l'accès effectif aux droits et aux dispositifs d'aide</a:t>
            </a:r>
          </a:p>
        </p:txBody>
      </p:sp>
      <p:sp>
        <p:nvSpPr>
          <p:cNvPr id="2" name="ZoneTexte 1"/>
          <p:cNvSpPr txBox="1"/>
          <p:nvPr/>
        </p:nvSpPr>
        <p:spPr>
          <a:xfrm>
            <a:off x="8125909" y="5892795"/>
            <a:ext cx="2722220" cy="646331"/>
          </a:xfrm>
          <a:prstGeom prst="rect">
            <a:avLst/>
          </a:prstGeom>
          <a:noFill/>
        </p:spPr>
        <p:txBody>
          <a:bodyPr wrap="none" rtlCol="0">
            <a:spAutoFit/>
          </a:bodyPr>
          <a:lstStyle/>
          <a:p>
            <a:pPr algn="ctr"/>
            <a:r>
              <a:rPr lang="fr-FR" b="1" dirty="0" smtClean="0">
                <a:solidFill>
                  <a:schemeClr val="tx2">
                    <a:lumMod val="90000"/>
                    <a:lumOff val="10000"/>
                  </a:schemeClr>
                </a:solidFill>
              </a:rPr>
              <a:t>Bilan et perspectives</a:t>
            </a:r>
          </a:p>
          <a:p>
            <a:pPr algn="ctr"/>
            <a:r>
              <a:rPr lang="fr-FR" b="1" dirty="0" smtClean="0">
                <a:solidFill>
                  <a:schemeClr val="tx2">
                    <a:lumMod val="90000"/>
                    <a:lumOff val="10000"/>
                  </a:schemeClr>
                </a:solidFill>
              </a:rPr>
              <a:t>Année 1</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555832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923330"/>
          </a:xfrm>
          <a:prstGeom prst="rect">
            <a:avLst/>
          </a:prstGeom>
          <a:noFill/>
        </p:spPr>
        <p:txBody>
          <a:bodyPr wrap="square" rtlCol="0">
            <a:spAutoFit/>
          </a:bodyPr>
          <a:lstStyle/>
          <a:p>
            <a:pPr algn="ctr"/>
            <a:r>
              <a:rPr lang="fr-FR" b="1" dirty="0">
                <a:solidFill>
                  <a:schemeClr val="tx2">
                    <a:lumMod val="90000"/>
                    <a:lumOff val="10000"/>
                  </a:schemeClr>
                </a:solidFill>
              </a:rPr>
              <a:t>Objectif 7 : Garantir un accueil social inconditionnel et de qualité </a:t>
            </a:r>
          </a:p>
          <a:p>
            <a:pPr algn="ctr"/>
            <a:r>
              <a:rPr lang="fr-FR" b="1" dirty="0">
                <a:solidFill>
                  <a:schemeClr val="tx2">
                    <a:lumMod val="90000"/>
                    <a:lumOff val="10000"/>
                  </a:schemeClr>
                </a:solidFill>
              </a:rPr>
              <a:t>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54319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3" name="Titre 2"/>
          <p:cNvSpPr>
            <a:spLocks noGrp="1"/>
          </p:cNvSpPr>
          <p:nvPr>
            <p:ph type="ctrTitle"/>
          </p:nvPr>
        </p:nvSpPr>
        <p:spPr>
          <a:xfrm>
            <a:off x="696600" y="2408904"/>
            <a:ext cx="10800000" cy="1020095"/>
          </a:xfrm>
        </p:spPr>
        <p:txBody>
          <a:bodyPr/>
          <a:lstStyle/>
          <a:p>
            <a:pPr algn="ctr"/>
            <a:r>
              <a:rPr lang="fr-FR" dirty="0" smtClean="0">
                <a:solidFill>
                  <a:schemeClr val="tx2">
                    <a:lumMod val="90000"/>
                    <a:lumOff val="10000"/>
                  </a:schemeClr>
                </a:solidFill>
              </a:rPr>
              <a:t>Engagement 1 : Changer le regard</a:t>
            </a:r>
            <a:endParaRPr lang="fr-FR" dirty="0">
              <a:solidFill>
                <a:schemeClr val="tx2">
                  <a:lumMod val="90000"/>
                  <a:lumOff val="10000"/>
                </a:schemeClr>
              </a:solidFill>
            </a:endParaRPr>
          </a:p>
        </p:txBody>
      </p:sp>
      <p:sp>
        <p:nvSpPr>
          <p:cNvPr id="2" name="ZoneTexte 1"/>
          <p:cNvSpPr txBox="1"/>
          <p:nvPr/>
        </p:nvSpPr>
        <p:spPr>
          <a:xfrm>
            <a:off x="8125909" y="5892795"/>
            <a:ext cx="2722220" cy="646331"/>
          </a:xfrm>
          <a:prstGeom prst="rect">
            <a:avLst/>
          </a:prstGeom>
          <a:noFill/>
        </p:spPr>
        <p:txBody>
          <a:bodyPr wrap="none" rtlCol="0">
            <a:spAutoFit/>
          </a:bodyPr>
          <a:lstStyle/>
          <a:p>
            <a:pPr algn="ctr"/>
            <a:r>
              <a:rPr lang="fr-FR" b="1" dirty="0" smtClean="0">
                <a:solidFill>
                  <a:schemeClr val="tx2">
                    <a:lumMod val="90000"/>
                    <a:lumOff val="10000"/>
                  </a:schemeClr>
                </a:solidFill>
              </a:rPr>
              <a:t>Bilan et perspectives</a:t>
            </a:r>
          </a:p>
          <a:p>
            <a:pPr algn="ctr"/>
            <a:r>
              <a:rPr lang="fr-FR" b="1" dirty="0" smtClean="0">
                <a:solidFill>
                  <a:schemeClr val="tx2">
                    <a:lumMod val="90000"/>
                    <a:lumOff val="10000"/>
                  </a:schemeClr>
                </a:solidFill>
              </a:rPr>
              <a:t>Année 1</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3977759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28825"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37</a:t>
            </a:r>
            <a:r>
              <a:rPr lang="fr-FR" sz="1800" noProof="0" dirty="0" smtClean="0">
                <a:solidFill>
                  <a:srgbClr val="ED8B55"/>
                </a:solidFill>
                <a:latin typeface="Montserrat"/>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Mieux vivre à l’hôtel pour lutter contre l’insécurité alimentaire, les difficultés d’accès aux soins et permettre l’accès aux loisirs et au soutien scolaire </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315933"/>
            <a:ext cx="5142689" cy="1615827"/>
          </a:xfrm>
          <a:prstGeom prst="rect">
            <a:avLst/>
          </a:prstGeom>
        </p:spPr>
        <p:txBody>
          <a:bodyPr wrap="square">
            <a:spAutoFit/>
          </a:bodyPr>
          <a:lstStyle/>
          <a:p>
            <a:pPr marL="228600" lvl="0" indent="-228600" algn="just">
              <a:buAutoNum type="arabicPeriod"/>
              <a:defRPr/>
            </a:pPr>
            <a:r>
              <a:rPr lang="fr-FR" sz="1100" dirty="0">
                <a:solidFill>
                  <a:srgbClr val="002060"/>
                </a:solidFill>
              </a:rPr>
              <a:t>Renforcer le déploiement du « mieux vivre à l’hôtel ». Cette action concerne aujourd’hui 97 hôtels, soit 17 % du parc hôtelier, et 3 256 </a:t>
            </a:r>
            <a:r>
              <a:rPr lang="fr-FR" sz="1100" dirty="0" smtClean="0">
                <a:solidFill>
                  <a:srgbClr val="002060"/>
                </a:solidFill>
              </a:rPr>
              <a:t>bénéficiaires.</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Travailler </a:t>
            </a:r>
            <a:r>
              <a:rPr lang="fr-FR" sz="1100" dirty="0">
                <a:solidFill>
                  <a:srgbClr val="002060"/>
                </a:solidFill>
              </a:rPr>
              <a:t>ce déploiement avec les services sociaux de proximité</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81312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923374"/>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5098783"/>
            <a:ext cx="5564817" cy="1446550"/>
          </a:xfrm>
          <a:prstGeom prst="rect">
            <a:avLst/>
          </a:prstGeom>
        </p:spPr>
        <p:txBody>
          <a:bodyPr wrap="square">
            <a:spAutoFit/>
          </a:bodyPr>
          <a:lstStyle/>
          <a:p>
            <a:pPr lvl="0" algn="just">
              <a:defRPr/>
            </a:pPr>
            <a:endParaRPr lang="fr-FR" sz="1100" dirty="0">
              <a:solidFill>
                <a:srgbClr val="002060"/>
              </a:solidFill>
            </a:endParaRPr>
          </a:p>
          <a:p>
            <a:pPr lvl="0" algn="just">
              <a:defRPr/>
            </a:pPr>
            <a:r>
              <a:rPr lang="fr-FR" sz="1100" dirty="0" smtClean="0">
                <a:solidFill>
                  <a:srgbClr val="002060"/>
                </a:solidFill>
              </a:rPr>
              <a:t>Développement du volet « </a:t>
            </a:r>
            <a:r>
              <a:rPr lang="fr-FR" sz="1100" b="1" dirty="0" smtClean="0">
                <a:solidFill>
                  <a:srgbClr val="002060"/>
                </a:solidFill>
              </a:rPr>
              <a:t>droit des usagers et participation</a:t>
            </a:r>
            <a:r>
              <a:rPr lang="fr-FR" sz="1100" dirty="0" smtClean="0">
                <a:solidFill>
                  <a:srgbClr val="002060"/>
                </a:solidFill>
              </a:rPr>
              <a:t> » (instances de consultation, élaboration d’un plaidoyer propre à l’hôtellerie sociale…)</a:t>
            </a:r>
          </a:p>
          <a:p>
            <a:pPr lvl="0" algn="just">
              <a:defRPr/>
            </a:pPr>
            <a:endParaRPr lang="fr-FR" sz="1100" dirty="0" smtClean="0">
              <a:solidFill>
                <a:srgbClr val="002060"/>
              </a:solidFill>
            </a:endParaRPr>
          </a:p>
          <a:p>
            <a:pPr lvl="0" algn="just">
              <a:defRPr/>
            </a:pPr>
            <a:r>
              <a:rPr lang="fr-FR" sz="1100" dirty="0" smtClean="0">
                <a:solidFill>
                  <a:srgbClr val="002060"/>
                </a:solidFill>
              </a:rPr>
              <a:t>Développement de </a:t>
            </a:r>
            <a:r>
              <a:rPr lang="fr-FR" sz="1100" b="1" dirty="0" smtClean="0">
                <a:solidFill>
                  <a:srgbClr val="002060"/>
                </a:solidFill>
              </a:rPr>
              <a:t>l’amélioration du bâti des hôtels</a:t>
            </a:r>
            <a:endParaRPr lang="fr-FR" sz="1100" b="1"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04800" y="181312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312583"/>
            <a:ext cx="5493078" cy="3016210"/>
          </a:xfrm>
          <a:prstGeom prst="rect">
            <a:avLst/>
          </a:prstGeom>
        </p:spPr>
        <p:txBody>
          <a:bodyPr wrap="square">
            <a:spAutoFit/>
          </a:bodyPr>
          <a:lstStyle/>
          <a:p>
            <a:pPr lvl="0" algn="just">
              <a:defRPr/>
            </a:pPr>
            <a:r>
              <a:rPr lang="fr-FR" sz="1100" b="1" dirty="0" smtClean="0">
                <a:solidFill>
                  <a:srgbClr val="002060"/>
                </a:solidFill>
              </a:rPr>
              <a:t>Accès aux activités </a:t>
            </a:r>
            <a:r>
              <a:rPr lang="fr-FR" sz="1100" b="1" dirty="0">
                <a:solidFill>
                  <a:srgbClr val="002060"/>
                </a:solidFill>
              </a:rPr>
              <a:t>socio-culturelles </a:t>
            </a:r>
            <a:r>
              <a:rPr lang="fr-FR" sz="1100" dirty="0">
                <a:solidFill>
                  <a:srgbClr val="002060"/>
                </a:solidFill>
              </a:rPr>
              <a:t>: </a:t>
            </a:r>
            <a:r>
              <a:rPr lang="fr-FR" sz="1100" dirty="0" smtClean="0">
                <a:solidFill>
                  <a:srgbClr val="002060"/>
                </a:solidFill>
              </a:rPr>
              <a:t>des stages artistiques (CENTQUATRE-PARIS dans 9 hôtels pour </a:t>
            </a:r>
            <a:r>
              <a:rPr lang="fr-FR" sz="1100" dirty="0">
                <a:solidFill>
                  <a:srgbClr val="002060"/>
                </a:solidFill>
              </a:rPr>
              <a:t>les enfants âgés de 4 à 12 </a:t>
            </a:r>
            <a:r>
              <a:rPr lang="fr-FR" sz="1100" dirty="0" smtClean="0">
                <a:solidFill>
                  <a:srgbClr val="002060"/>
                </a:solidFill>
              </a:rPr>
              <a:t>ans) ; un partenariat pour la découverte du spectacle vivant à l’Etoile </a:t>
            </a:r>
            <a:r>
              <a:rPr lang="fr-FR" sz="1100" dirty="0">
                <a:solidFill>
                  <a:srgbClr val="002060"/>
                </a:solidFill>
              </a:rPr>
              <a:t>du Nord ; </a:t>
            </a:r>
            <a:r>
              <a:rPr lang="fr-FR" sz="1100" dirty="0" smtClean="0">
                <a:solidFill>
                  <a:srgbClr val="002060"/>
                </a:solidFill>
              </a:rPr>
              <a:t>organisation </a:t>
            </a:r>
            <a:r>
              <a:rPr lang="fr-FR" sz="1100" dirty="0">
                <a:solidFill>
                  <a:srgbClr val="002060"/>
                </a:solidFill>
              </a:rPr>
              <a:t>des « Rues aux Enfants » </a:t>
            </a:r>
            <a:r>
              <a:rPr lang="fr-FR" sz="1100" dirty="0" smtClean="0">
                <a:solidFill>
                  <a:srgbClr val="002060"/>
                </a:solidFill>
              </a:rPr>
              <a:t>par Môme </a:t>
            </a:r>
            <a:r>
              <a:rPr lang="fr-FR" sz="1100" dirty="0" err="1" smtClean="0">
                <a:solidFill>
                  <a:srgbClr val="002060"/>
                </a:solidFill>
              </a:rPr>
              <a:t>Sweet</a:t>
            </a:r>
            <a:r>
              <a:rPr lang="fr-FR" sz="1100" dirty="0" smtClean="0">
                <a:solidFill>
                  <a:srgbClr val="002060"/>
                </a:solidFill>
              </a:rPr>
              <a:t> Môme ; lancement du </a:t>
            </a:r>
            <a:r>
              <a:rPr lang="fr-FR" sz="1100" dirty="0">
                <a:solidFill>
                  <a:srgbClr val="002060"/>
                </a:solidFill>
              </a:rPr>
              <a:t>partenariat entre les Ateliers </a:t>
            </a:r>
            <a:r>
              <a:rPr lang="fr-FR" sz="1100" dirty="0" err="1">
                <a:solidFill>
                  <a:srgbClr val="002060"/>
                </a:solidFill>
              </a:rPr>
              <a:t>Amasco</a:t>
            </a:r>
            <a:r>
              <a:rPr lang="fr-FR" sz="1100" dirty="0">
                <a:solidFill>
                  <a:srgbClr val="002060"/>
                </a:solidFill>
              </a:rPr>
              <a:t> et le </a:t>
            </a:r>
            <a:r>
              <a:rPr lang="fr-FR" sz="1100" dirty="0" err="1">
                <a:solidFill>
                  <a:srgbClr val="002060"/>
                </a:solidFill>
              </a:rPr>
              <a:t>Samusocial</a:t>
            </a:r>
            <a:r>
              <a:rPr lang="fr-FR" sz="1100" dirty="0">
                <a:solidFill>
                  <a:srgbClr val="002060"/>
                </a:solidFill>
              </a:rPr>
              <a:t> de </a:t>
            </a:r>
            <a:r>
              <a:rPr lang="fr-FR" sz="1100" dirty="0" smtClean="0">
                <a:solidFill>
                  <a:srgbClr val="002060"/>
                </a:solidFill>
              </a:rPr>
              <a:t>Paris ; organisation d’ateliers </a:t>
            </a:r>
            <a:r>
              <a:rPr lang="fr-FR" sz="1100" dirty="0" err="1" smtClean="0">
                <a:solidFill>
                  <a:srgbClr val="002060"/>
                </a:solidFill>
              </a:rPr>
              <a:t>socio-linguistiques</a:t>
            </a:r>
            <a:r>
              <a:rPr lang="fr-FR" sz="1100" dirty="0">
                <a:solidFill>
                  <a:srgbClr val="002060"/>
                </a:solidFill>
              </a:rPr>
              <a:t> </a:t>
            </a:r>
            <a:r>
              <a:rPr lang="fr-FR" sz="1100" dirty="0" smtClean="0">
                <a:solidFill>
                  <a:srgbClr val="002060"/>
                </a:solidFill>
              </a:rPr>
              <a:t>par l’association Langue &amp; Culture. </a:t>
            </a:r>
          </a:p>
          <a:p>
            <a:pPr lvl="0" algn="just">
              <a:defRPr/>
            </a:pPr>
            <a:endParaRPr lang="fr-FR" sz="800" dirty="0" smtClean="0">
              <a:solidFill>
                <a:srgbClr val="002060"/>
              </a:solidFill>
            </a:endParaRPr>
          </a:p>
          <a:p>
            <a:pPr lvl="0" algn="just">
              <a:defRPr/>
            </a:pPr>
            <a:r>
              <a:rPr lang="fr-FR" sz="1100" b="1" dirty="0" smtClean="0">
                <a:solidFill>
                  <a:srgbClr val="002060"/>
                </a:solidFill>
              </a:rPr>
              <a:t>Accès à l’aide alimentaire </a:t>
            </a:r>
            <a:r>
              <a:rPr lang="fr-FR" sz="1100" dirty="0" smtClean="0">
                <a:solidFill>
                  <a:srgbClr val="002060"/>
                </a:solidFill>
              </a:rPr>
              <a:t>: accompagnement des structures participant au développement des tiers-lieux alimentaires. Publication d’un « Cahier des bonnes pratiques ». </a:t>
            </a:r>
          </a:p>
          <a:p>
            <a:pPr lvl="0" algn="just">
              <a:defRPr/>
            </a:pPr>
            <a:endParaRPr lang="fr-FR" sz="600" dirty="0">
              <a:solidFill>
                <a:srgbClr val="002060"/>
              </a:solidFill>
            </a:endParaRPr>
          </a:p>
          <a:p>
            <a:pPr lvl="0" algn="just">
              <a:defRPr/>
            </a:pPr>
            <a:r>
              <a:rPr lang="fr-FR" sz="1100" dirty="0" smtClean="0">
                <a:solidFill>
                  <a:srgbClr val="002060"/>
                </a:solidFill>
              </a:rPr>
              <a:t>Organisation de </a:t>
            </a:r>
            <a:r>
              <a:rPr lang="fr-FR" sz="1100" b="1" dirty="0" smtClean="0">
                <a:solidFill>
                  <a:srgbClr val="002060"/>
                </a:solidFill>
              </a:rPr>
              <a:t>séjours avec les Scouts et Guides de France </a:t>
            </a:r>
            <a:r>
              <a:rPr lang="fr-FR" sz="1100" dirty="0" smtClean="0">
                <a:solidFill>
                  <a:srgbClr val="002060"/>
                </a:solidFill>
              </a:rPr>
              <a:t>pour des adolescents hébergés dans les hôtels sociaux. </a:t>
            </a:r>
          </a:p>
          <a:p>
            <a:pPr lvl="0" algn="just">
              <a:defRPr/>
            </a:pPr>
            <a:endParaRPr lang="fr-FR" sz="400" dirty="0" smtClean="0">
              <a:solidFill>
                <a:srgbClr val="002060"/>
              </a:solidFill>
            </a:endParaRPr>
          </a:p>
          <a:p>
            <a:pPr lvl="0" algn="just">
              <a:defRPr/>
            </a:pPr>
            <a:r>
              <a:rPr lang="fr-FR" sz="1100" dirty="0" smtClean="0">
                <a:solidFill>
                  <a:srgbClr val="002060"/>
                </a:solidFill>
              </a:rPr>
              <a:t>Parrainages d’enfants hébergés à l’hôtel</a:t>
            </a:r>
          </a:p>
          <a:p>
            <a:pPr lvl="0" algn="just">
              <a:defRPr/>
            </a:pPr>
            <a:endParaRPr lang="fr-FR" sz="1100" dirty="0" smtClean="0">
              <a:solidFill>
                <a:srgbClr val="002060"/>
              </a:solidFill>
            </a:endParaRPr>
          </a:p>
          <a:p>
            <a:pPr lvl="0" algn="just">
              <a:defRPr/>
            </a:pPr>
            <a:endParaRPr lang="fr-FR" sz="1100" dirty="0" smtClean="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290744"/>
            <a:ext cx="9002973" cy="253916"/>
          </a:xfrm>
          <a:prstGeom prst="rect">
            <a:avLst/>
          </a:prstGeom>
          <a:noFill/>
          <a:ln w="19050">
            <a:noFill/>
          </a:ln>
        </p:spPr>
        <p:txBody>
          <a:bodyPr wrap="square" rtlCol="0">
            <a:spAutoFit/>
          </a:bodyPr>
          <a:lstStyle/>
          <a:p>
            <a:r>
              <a:rPr lang="fr-FR" sz="1050" b="1" dirty="0" smtClean="0">
                <a:solidFill>
                  <a:srgbClr val="126F67"/>
                </a:solidFill>
              </a:rPr>
              <a:t>Pilote d’action :  Samy </a:t>
            </a:r>
            <a:r>
              <a:rPr lang="fr-FR" sz="1050" b="1" dirty="0" err="1" smtClean="0">
                <a:solidFill>
                  <a:srgbClr val="126F67"/>
                </a:solidFill>
              </a:rPr>
              <a:t>Rasli</a:t>
            </a:r>
            <a:r>
              <a:rPr lang="fr-FR" sz="1050" b="1" dirty="0" smtClean="0">
                <a:solidFill>
                  <a:srgbClr val="126F67"/>
                </a:solidFill>
              </a:rPr>
              <a:t> (</a:t>
            </a:r>
            <a:r>
              <a:rPr lang="fr-FR" sz="1050" b="1" dirty="0" err="1" smtClean="0">
                <a:solidFill>
                  <a:srgbClr val="126F67"/>
                </a:solidFill>
              </a:rPr>
              <a:t>Samusocial</a:t>
            </a:r>
            <a:r>
              <a:rPr lang="fr-FR" sz="1050" b="1" dirty="0" smtClean="0">
                <a:solidFill>
                  <a:srgbClr val="126F67"/>
                </a:solidFill>
              </a:rPr>
              <a:t> de Paris)	</a:t>
            </a:r>
            <a:endParaRPr lang="fr-FR" sz="1050" b="1" dirty="0">
              <a:solidFill>
                <a:srgbClr val="126F67"/>
              </a:solidFill>
            </a:endParaRPr>
          </a:p>
        </p:txBody>
      </p:sp>
      <p:sp>
        <p:nvSpPr>
          <p:cNvPr id="19" name="Ellipse 18"/>
          <p:cNvSpPr/>
          <p:nvPr/>
        </p:nvSpPr>
        <p:spPr>
          <a:xfrm>
            <a:off x="5468992" y="238936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37690" y="1109080"/>
            <a:ext cx="509008" cy="509008"/>
          </a:xfrm>
          <a:prstGeom prst="rect">
            <a:avLst/>
          </a:prstGeom>
        </p:spPr>
      </p:pic>
      <p:sp>
        <p:nvSpPr>
          <p:cNvPr id="16" name="Ellipse 15"/>
          <p:cNvSpPr/>
          <p:nvPr/>
        </p:nvSpPr>
        <p:spPr>
          <a:xfrm>
            <a:off x="5468992" y="358156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2415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41</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39</a:t>
            </a:r>
            <a:r>
              <a:rPr lang="fr-FR" sz="1800" noProof="0" dirty="0" smtClean="0">
                <a:solidFill>
                  <a:srgbClr val="ED8B55"/>
                </a:solidFill>
                <a:latin typeface="Montserrat"/>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Renforcer l’accueil des personnes accompagnées d’animaux domestiques</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069042"/>
            <a:ext cx="5142689" cy="2462213"/>
          </a:xfrm>
          <a:prstGeom prst="rect">
            <a:avLst/>
          </a:prstGeom>
        </p:spPr>
        <p:txBody>
          <a:bodyPr wrap="square">
            <a:spAutoFit/>
          </a:bodyPr>
          <a:lstStyle/>
          <a:p>
            <a:pPr marL="228600" lvl="0" indent="-228600" algn="just">
              <a:buAutoNum type="arabicPeriod"/>
              <a:defRPr/>
            </a:pPr>
            <a:r>
              <a:rPr lang="fr-FR" sz="1100" dirty="0">
                <a:solidFill>
                  <a:srgbClr val="002060"/>
                </a:solidFill>
              </a:rPr>
              <a:t>Inciter à l’accueil des animaux domestiques au sein des structures AHI de la Ville de Paris via des ateliers de sensibilisation et l’acquisition de cages notamment sur le Plan d’urgence hivernal ou pour les dispositifs d’accueil de </a:t>
            </a:r>
            <a:r>
              <a:rPr lang="fr-FR" sz="1100" dirty="0" smtClean="0">
                <a:solidFill>
                  <a:srgbClr val="002060"/>
                </a:solidFill>
              </a:rPr>
              <a:t>jour.</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Orienter </a:t>
            </a:r>
            <a:r>
              <a:rPr lang="fr-FR" sz="1100" dirty="0">
                <a:solidFill>
                  <a:srgbClr val="002060"/>
                </a:solidFill>
              </a:rPr>
              <a:t>les propriétaires d’animaux vers des dispositifs dédiés </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171450" lvl="0" indent="-171450" algn="just">
              <a:buFontTx/>
              <a:buChar char="-"/>
              <a:defRPr/>
            </a:pPr>
            <a:r>
              <a:rPr lang="fr-FR" sz="1100" dirty="0" smtClean="0">
                <a:solidFill>
                  <a:srgbClr val="002060"/>
                </a:solidFill>
              </a:rPr>
              <a:t>Conclure </a:t>
            </a:r>
            <a:r>
              <a:rPr lang="fr-FR" sz="1100" dirty="0">
                <a:solidFill>
                  <a:srgbClr val="002060"/>
                </a:solidFill>
              </a:rPr>
              <a:t>des partenariats au niveau des dispositifs de la Ville avec des supermarchés ou avec des enseignes pour animaux (aide alimentaire, service vétérinaire </a:t>
            </a:r>
            <a:r>
              <a:rPr lang="fr-FR" sz="1100" dirty="0" smtClean="0">
                <a:solidFill>
                  <a:srgbClr val="002060"/>
                </a:solidFill>
              </a:rPr>
              <a:t>solidaire)</a:t>
            </a:r>
          </a:p>
          <a:p>
            <a:pPr marL="171450" lvl="0" indent="-171450" algn="just">
              <a:buFontTx/>
              <a:buChar char="-"/>
              <a:defRPr/>
            </a:pPr>
            <a:r>
              <a:rPr lang="fr-FR" sz="1100" dirty="0" smtClean="0">
                <a:solidFill>
                  <a:srgbClr val="002060"/>
                </a:solidFill>
              </a:rPr>
              <a:t>Renforcer </a:t>
            </a:r>
            <a:r>
              <a:rPr lang="fr-FR" sz="1100" dirty="0">
                <a:solidFill>
                  <a:srgbClr val="002060"/>
                </a:solidFill>
              </a:rPr>
              <a:t>la consultation des étudiants de l’École vétérinaire à destination des personnes précaires en passant d’un jeudi sur deux à une consultation hebdomadaire, qu’il faut déployer dans d’autres structures d’accueil de </a:t>
            </a:r>
            <a:r>
              <a:rPr lang="fr-FR" sz="1100" dirty="0" smtClean="0">
                <a:solidFill>
                  <a:srgbClr val="002060"/>
                </a:solidFill>
              </a:rPr>
              <a:t>jour. </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3245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44062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6" y="4764078"/>
            <a:ext cx="5564817" cy="1615827"/>
          </a:xfrm>
          <a:prstGeom prst="rect">
            <a:avLst/>
          </a:prstGeom>
        </p:spPr>
        <p:txBody>
          <a:bodyPr wrap="square">
            <a:spAutoFit/>
          </a:bodyPr>
          <a:lstStyle/>
          <a:p>
            <a:pPr lvl="0" algn="just">
              <a:defRPr/>
            </a:pPr>
            <a:r>
              <a:rPr lang="fr-FR" sz="1100" dirty="0" smtClean="0">
                <a:solidFill>
                  <a:srgbClr val="002060"/>
                </a:solidFill>
              </a:rPr>
              <a:t>Des réflexions à mener sur la question de l’accueil des animaux en centres d’hébergement. </a:t>
            </a:r>
          </a:p>
          <a:p>
            <a:pPr lvl="0" algn="just">
              <a:defRPr/>
            </a:pPr>
            <a:endParaRPr lang="fr-FR" sz="1100" dirty="0">
              <a:solidFill>
                <a:srgbClr val="002060"/>
              </a:solidFill>
            </a:endParaRPr>
          </a:p>
          <a:p>
            <a:pPr lvl="0" algn="just">
              <a:defRPr/>
            </a:pPr>
            <a:r>
              <a:rPr lang="fr-FR" sz="1100" b="1" dirty="0" smtClean="0">
                <a:solidFill>
                  <a:srgbClr val="002060"/>
                </a:solidFill>
              </a:rPr>
              <a:t>Acquisition de 2 cages par les ESI de la Ville </a:t>
            </a:r>
            <a:r>
              <a:rPr lang="fr-FR" sz="1100" dirty="0" smtClean="0">
                <a:solidFill>
                  <a:srgbClr val="002060"/>
                </a:solidFill>
              </a:rPr>
              <a:t>pour accueillir des animaux dignement. </a:t>
            </a:r>
            <a:endParaRPr lang="fr-FR" sz="1100" dirty="0">
              <a:solidFill>
                <a:srgbClr val="071F32">
                  <a:lumMod val="90000"/>
                  <a:lumOff val="10000"/>
                </a:srgbClr>
              </a:solidFill>
            </a:endParaRPr>
          </a:p>
          <a:p>
            <a:pPr lvl="0" algn="just">
              <a:defRPr/>
            </a:pPr>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4443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6" y="2110915"/>
            <a:ext cx="5493078" cy="2123658"/>
          </a:xfrm>
          <a:prstGeom prst="rect">
            <a:avLst/>
          </a:prstGeom>
        </p:spPr>
        <p:txBody>
          <a:bodyPr wrap="square">
            <a:spAutoFit/>
          </a:bodyPr>
          <a:lstStyle/>
          <a:p>
            <a:pPr lvl="0" algn="just">
              <a:defRPr/>
            </a:pPr>
            <a:r>
              <a:rPr lang="fr-FR" sz="1100" dirty="0">
                <a:solidFill>
                  <a:srgbClr val="002060"/>
                </a:solidFill>
              </a:rPr>
              <a:t>Les centres d’hébergement du pôle Joséphine Baker ont travaillé sur la </a:t>
            </a:r>
            <a:r>
              <a:rPr lang="fr-FR" sz="1100" b="1" dirty="0">
                <a:solidFill>
                  <a:srgbClr val="002060"/>
                </a:solidFill>
              </a:rPr>
              <a:t>refonte de leur règlement intérieur en 2019 </a:t>
            </a:r>
            <a:r>
              <a:rPr lang="fr-FR" sz="1100" dirty="0">
                <a:solidFill>
                  <a:srgbClr val="002060"/>
                </a:solidFill>
              </a:rPr>
              <a:t>et ce afin d’être au plus proche du droit commun comme préconisé par la politique du Logement d’abord.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a:solidFill>
                  <a:srgbClr val="002060"/>
                </a:solidFill>
              </a:rPr>
              <a:t>Les ESI de la ville de paris accueillent les personnes avec des chiens. </a:t>
            </a:r>
            <a:r>
              <a:rPr lang="fr-FR" sz="1100" dirty="0" smtClean="0">
                <a:solidFill>
                  <a:srgbClr val="002060"/>
                </a:solidFill>
              </a:rPr>
              <a:t>4 </a:t>
            </a:r>
            <a:r>
              <a:rPr lang="fr-FR" sz="1100" dirty="0">
                <a:solidFill>
                  <a:srgbClr val="002060"/>
                </a:solidFill>
              </a:rPr>
              <a:t>usagers avec des chiens sur les 200 passages jours fréquentent les 2 ESI de la ville de Paris. Les 2 ESI de la ville de paris ont mobilisé des ressources financières pour acquérir des cages. </a:t>
            </a:r>
            <a:endParaRPr lang="fr-FR" sz="1100" dirty="0" smtClean="0">
              <a:solidFill>
                <a:srgbClr val="002060"/>
              </a:solidFill>
            </a:endParaRPr>
          </a:p>
          <a:p>
            <a:pPr lvl="0" algn="just">
              <a:defRPr/>
            </a:pPr>
            <a:endParaRPr lang="fr-FR" sz="1100" dirty="0">
              <a:solidFill>
                <a:srgbClr val="002060"/>
              </a:solidFill>
            </a:endParaRPr>
          </a:p>
          <a:p>
            <a:pPr lvl="0" algn="just">
              <a:defRPr/>
            </a:pPr>
            <a:endParaRPr lang="fr-FR" sz="1100" dirty="0" smtClean="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103669"/>
            <a:ext cx="9002973"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Sasha </a:t>
            </a:r>
            <a:r>
              <a:rPr lang="fr-FR" sz="1050" b="1" dirty="0" smtClean="0">
                <a:solidFill>
                  <a:srgbClr val="126F67"/>
                </a:solidFill>
              </a:rPr>
              <a:t>Riffard, Françoise </a:t>
            </a:r>
            <a:r>
              <a:rPr lang="fr-FR" sz="1050" b="1" dirty="0">
                <a:solidFill>
                  <a:srgbClr val="126F67"/>
                </a:solidFill>
              </a:rPr>
              <a:t>Farfara et Damien Bizet (</a:t>
            </a:r>
            <a:r>
              <a:rPr lang="fr-FR" sz="1050" b="1" dirty="0" smtClean="0">
                <a:solidFill>
                  <a:srgbClr val="126F67"/>
                </a:solidFill>
              </a:rPr>
              <a:t>Ville de Paris)               Nicolas </a:t>
            </a:r>
            <a:r>
              <a:rPr lang="fr-FR" sz="1050" b="1" dirty="0">
                <a:solidFill>
                  <a:srgbClr val="126F67"/>
                </a:solidFill>
              </a:rPr>
              <a:t>Bouquet (DRIHL)</a:t>
            </a: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25816" y="962064"/>
            <a:ext cx="529887" cy="482954"/>
          </a:xfrm>
          <a:prstGeom prst="rect">
            <a:avLst/>
          </a:prstGeom>
        </p:spPr>
      </p:pic>
      <p:sp>
        <p:nvSpPr>
          <p:cNvPr id="19" name="Ellipse 18"/>
          <p:cNvSpPr/>
          <p:nvPr/>
        </p:nvSpPr>
        <p:spPr>
          <a:xfrm>
            <a:off x="5467742" y="209040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467742" y="293523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576" y="700594"/>
            <a:ext cx="649216" cy="741961"/>
          </a:xfrm>
          <a:prstGeom prst="rect">
            <a:avLst/>
          </a:prstGeom>
        </p:spPr>
      </p:pic>
    </p:spTree>
    <p:extLst>
      <p:ext uri="{BB962C8B-B14F-4D97-AF65-F5344CB8AC3E}">
        <p14:creationId xmlns:p14="http://schemas.microsoft.com/office/powerpoint/2010/main" val="3997419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42</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40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Favoriser l’accès des personnes en situation de précarité alimentaire à une alimentation durable</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162919" y="2069042"/>
            <a:ext cx="5142689" cy="3477875"/>
          </a:xfrm>
          <a:prstGeom prst="rect">
            <a:avLst/>
          </a:prstGeom>
        </p:spPr>
        <p:txBody>
          <a:bodyPr wrap="square">
            <a:spAutoFit/>
          </a:bodyPr>
          <a:lstStyle/>
          <a:p>
            <a:pPr marL="228600" lvl="0" indent="-228600" algn="just">
              <a:buAutoNum type="arabicPeriod"/>
              <a:defRPr/>
            </a:pPr>
            <a:r>
              <a:rPr lang="fr-FR" sz="1100" dirty="0">
                <a:solidFill>
                  <a:srgbClr val="002060"/>
                </a:solidFill>
              </a:rPr>
              <a:t>Maintenir et renforcer le soutien aux associations qui </a:t>
            </a:r>
            <a:r>
              <a:rPr lang="fr-FR" sz="1100" dirty="0" smtClean="0">
                <a:solidFill>
                  <a:srgbClr val="002060"/>
                </a:solidFill>
              </a:rPr>
              <a:t>s’approvisionnent </a:t>
            </a:r>
            <a:r>
              <a:rPr lang="fr-FR" sz="1100" dirty="0">
                <a:solidFill>
                  <a:srgbClr val="002060"/>
                </a:solidFill>
              </a:rPr>
              <a:t>auprès de groupements d’agriculteurs ou d’intermédiaires en aliments durables, et qui organisent la logistique et la distribution auprès des structures locales d’aide alimentaire. La multiplication de ces plateformes alimentaires de proximité a pour objectif le maillage </a:t>
            </a:r>
            <a:r>
              <a:rPr lang="fr-FR" sz="1100" dirty="0" smtClean="0">
                <a:solidFill>
                  <a:srgbClr val="002060"/>
                </a:solidFill>
              </a:rPr>
              <a:t>territorial </a:t>
            </a:r>
            <a:r>
              <a:rPr lang="fr-FR" sz="1100" dirty="0">
                <a:solidFill>
                  <a:srgbClr val="002060"/>
                </a:solidFill>
              </a:rPr>
              <a:t>de </a:t>
            </a:r>
            <a:r>
              <a:rPr lang="fr-FR" sz="1100" dirty="0" smtClean="0">
                <a:solidFill>
                  <a:srgbClr val="002060"/>
                </a:solidFill>
              </a:rPr>
              <a:t>Paris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Dans </a:t>
            </a:r>
            <a:r>
              <a:rPr lang="fr-FR" sz="1100" dirty="0">
                <a:solidFill>
                  <a:srgbClr val="002060"/>
                </a:solidFill>
              </a:rPr>
              <a:t>le double objectif de lutter contre le gaspillage et de faciliter l’accès à des produits frais à des personnes en situation de précarité </a:t>
            </a:r>
            <a:r>
              <a:rPr lang="fr-FR" sz="1100" dirty="0" smtClean="0">
                <a:solidFill>
                  <a:srgbClr val="002060"/>
                </a:solidFill>
              </a:rPr>
              <a:t>alimentaire</a:t>
            </a:r>
            <a:r>
              <a:rPr lang="fr-FR" sz="1100" dirty="0">
                <a:solidFill>
                  <a:srgbClr val="002060"/>
                </a:solidFill>
              </a:rPr>
              <a:t>, soutenir les actions de récupération des invendus de </a:t>
            </a:r>
            <a:r>
              <a:rPr lang="fr-FR" sz="1100" dirty="0" smtClean="0">
                <a:solidFill>
                  <a:srgbClr val="002060"/>
                </a:solidFill>
              </a:rPr>
              <a:t>certains </a:t>
            </a:r>
            <a:r>
              <a:rPr lang="fr-FR" sz="1100" dirty="0">
                <a:solidFill>
                  <a:srgbClr val="002060"/>
                </a:solidFill>
              </a:rPr>
              <a:t>marchés parisiens, portées par des associations et des structures de l’ESS, et de redistribution à destination des personnes en situation de précarité alimentaire. Ces projets comprennent également des actions de sensibilisation et de formation auprès des Parisiennes et Parisiens et des commerçants aux problématiques liées au gaspillage alimentaire et aux </a:t>
            </a:r>
            <a:r>
              <a:rPr lang="fr-FR" sz="1100" dirty="0" err="1">
                <a:solidFill>
                  <a:srgbClr val="002060"/>
                </a:solidFill>
              </a:rPr>
              <a:t>biodéchets</a:t>
            </a:r>
            <a:r>
              <a:rPr lang="fr-FR" sz="1100" dirty="0">
                <a:solidFill>
                  <a:srgbClr val="002060"/>
                </a:solidFill>
              </a:rPr>
              <a:t>. Elles peuvent être étendues à l’ensemble des marchés parisiens. De plus, la récupération et la redistribution d’invendus seraient intéressantes à mettre en place avec la grande distribution.</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3245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6" y="491771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6" y="5330437"/>
            <a:ext cx="5564817" cy="1446550"/>
          </a:xfrm>
          <a:prstGeom prst="rect">
            <a:avLst/>
          </a:prstGeom>
        </p:spPr>
        <p:txBody>
          <a:bodyPr wrap="square">
            <a:spAutoFit/>
          </a:bodyPr>
          <a:lstStyle/>
          <a:p>
            <a:pPr lvl="0" algn="just">
              <a:defRPr/>
            </a:pPr>
            <a:r>
              <a:rPr lang="fr-FR" sz="1100" dirty="0">
                <a:solidFill>
                  <a:srgbClr val="002060"/>
                </a:solidFill>
              </a:rPr>
              <a:t>La </a:t>
            </a:r>
            <a:r>
              <a:rPr lang="fr-FR" sz="1100" dirty="0" smtClean="0">
                <a:solidFill>
                  <a:srgbClr val="002060"/>
                </a:solidFill>
              </a:rPr>
              <a:t>Fondation de l’Armée du Salut </a:t>
            </a:r>
            <a:r>
              <a:rPr lang="fr-FR" sz="1100" dirty="0">
                <a:solidFill>
                  <a:srgbClr val="002060"/>
                </a:solidFill>
              </a:rPr>
              <a:t>poursuit en 2023 ce projet avec une volonté de </a:t>
            </a:r>
            <a:r>
              <a:rPr lang="fr-FR" sz="1100" b="1" dirty="0">
                <a:solidFill>
                  <a:srgbClr val="002060"/>
                </a:solidFill>
              </a:rPr>
              <a:t>compléter et de diversifier les denrées </a:t>
            </a:r>
            <a:r>
              <a:rPr lang="fr-FR" sz="1100" b="1" dirty="0" smtClean="0">
                <a:solidFill>
                  <a:srgbClr val="002060"/>
                </a:solidFill>
              </a:rPr>
              <a:t>distribuées et candidate </a:t>
            </a:r>
            <a:r>
              <a:rPr lang="fr-FR" sz="1100" b="1" dirty="0">
                <a:solidFill>
                  <a:srgbClr val="002060"/>
                </a:solidFill>
              </a:rPr>
              <a:t>à l’appel à projet Mieux manger pour tous </a:t>
            </a:r>
            <a:r>
              <a:rPr lang="fr-FR" sz="1100" dirty="0">
                <a:solidFill>
                  <a:srgbClr val="002060"/>
                </a:solidFill>
              </a:rPr>
              <a:t>dans l’optique de renforcer économiquement le projet et de le pérenniser. </a:t>
            </a:r>
          </a:p>
          <a:p>
            <a:pPr lvl="0" algn="just">
              <a:defRPr/>
            </a:pPr>
            <a:endParaRPr lang="fr-FR" sz="1100" dirty="0">
              <a:solidFill>
                <a:srgbClr val="071F32">
                  <a:lumMod val="90000"/>
                  <a:lumOff val="10000"/>
                </a:srgbClr>
              </a:solidFill>
            </a:endParaRP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4443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16896"/>
            <a:ext cx="5661123" cy="3308598"/>
          </a:xfrm>
          <a:prstGeom prst="rect">
            <a:avLst/>
          </a:prstGeom>
        </p:spPr>
        <p:txBody>
          <a:bodyPr wrap="square">
            <a:spAutoFit/>
          </a:bodyPr>
          <a:lstStyle/>
          <a:p>
            <a:pPr lvl="0" algn="just">
              <a:defRPr/>
            </a:pPr>
            <a:r>
              <a:rPr lang="fr-FR" sz="1100" dirty="0" smtClean="0">
                <a:solidFill>
                  <a:srgbClr val="002060"/>
                </a:solidFill>
              </a:rPr>
              <a:t>Lancement de </a:t>
            </a:r>
            <a:r>
              <a:rPr lang="fr-FR" sz="1100" b="1" dirty="0" smtClean="0">
                <a:solidFill>
                  <a:srgbClr val="002060"/>
                </a:solidFill>
              </a:rPr>
              <a:t>l’action </a:t>
            </a:r>
            <a:r>
              <a:rPr lang="fr-FR" sz="1100" b="1" dirty="0">
                <a:solidFill>
                  <a:srgbClr val="002060"/>
                </a:solidFill>
              </a:rPr>
              <a:t>Fruits et Légumes portée par la Fondation de l’Armée du Salut</a:t>
            </a:r>
            <a:r>
              <a:rPr lang="fr-FR" sz="1100" dirty="0">
                <a:solidFill>
                  <a:srgbClr val="002060"/>
                </a:solidFill>
              </a:rPr>
              <a:t>, auprès d’une dizaine d’associations d’aide alimentaire (une quinzaine de dispositifs) dont les cuisines partagées. </a:t>
            </a:r>
            <a:endParaRPr lang="fr-FR" sz="1100" dirty="0" smtClean="0">
              <a:solidFill>
                <a:srgbClr val="002060"/>
              </a:solidFill>
            </a:endParaRPr>
          </a:p>
          <a:p>
            <a:pPr lvl="0" algn="just">
              <a:defRPr/>
            </a:pPr>
            <a:r>
              <a:rPr lang="fr-FR" sz="1100" dirty="0" smtClean="0">
                <a:solidFill>
                  <a:srgbClr val="002060"/>
                </a:solidFill>
              </a:rPr>
              <a:t>-&gt; 11 structures concernées et 96,3 tonnes de denrées redistribuées en 2022. Plus de 2900 bénéficiaires par semaine. </a:t>
            </a:r>
          </a:p>
          <a:p>
            <a:pPr lvl="0" algn="just">
              <a:defRPr/>
            </a:pPr>
            <a:endParaRPr lang="fr-FR" sz="1100" dirty="0">
              <a:solidFill>
                <a:srgbClr val="002060"/>
              </a:solidFill>
            </a:endParaRPr>
          </a:p>
          <a:p>
            <a:pPr lvl="0" algn="just">
              <a:defRPr/>
            </a:pPr>
            <a:r>
              <a:rPr lang="fr-FR" sz="1100" dirty="0">
                <a:solidFill>
                  <a:srgbClr val="002060"/>
                </a:solidFill>
              </a:rPr>
              <a:t>Lancement </a:t>
            </a:r>
            <a:r>
              <a:rPr lang="fr-FR" sz="1100" dirty="0" smtClean="0">
                <a:solidFill>
                  <a:srgbClr val="002060"/>
                </a:solidFill>
              </a:rPr>
              <a:t>d’une </a:t>
            </a:r>
            <a:r>
              <a:rPr lang="fr-FR" sz="1100" b="1" dirty="0" smtClean="0">
                <a:solidFill>
                  <a:srgbClr val="002060"/>
                </a:solidFill>
              </a:rPr>
              <a:t>action </a:t>
            </a:r>
            <a:r>
              <a:rPr lang="fr-FR" sz="1100" b="1" dirty="0">
                <a:solidFill>
                  <a:srgbClr val="002060"/>
                </a:solidFill>
              </a:rPr>
              <a:t>portée par Vif Circuits Courts (Croix-Rouge insertion)</a:t>
            </a:r>
            <a:r>
              <a:rPr lang="fr-FR" sz="1100" dirty="0">
                <a:solidFill>
                  <a:srgbClr val="002060"/>
                </a:solidFill>
              </a:rPr>
              <a:t> pour l’approvisionnement des épiceries sociales et solidaires et des associations d’aide </a:t>
            </a:r>
            <a:r>
              <a:rPr lang="fr-FR" sz="1100" dirty="0" smtClean="0">
                <a:solidFill>
                  <a:srgbClr val="002060"/>
                </a:solidFill>
              </a:rPr>
              <a:t>alimentaire</a:t>
            </a:r>
            <a:r>
              <a:rPr lang="fr-FR" sz="1100" dirty="0">
                <a:solidFill>
                  <a:srgbClr val="002060"/>
                </a:solidFill>
              </a:rPr>
              <a:t> </a:t>
            </a:r>
            <a:r>
              <a:rPr lang="fr-FR" sz="1100" dirty="0" smtClean="0">
                <a:solidFill>
                  <a:srgbClr val="002060"/>
                </a:solidFill>
              </a:rPr>
              <a:t>en produits biologiques. </a:t>
            </a:r>
          </a:p>
          <a:p>
            <a:pPr lvl="0" algn="just">
              <a:defRPr/>
            </a:pPr>
            <a:r>
              <a:rPr lang="fr-FR" sz="1100" dirty="0" smtClean="0">
                <a:solidFill>
                  <a:srgbClr val="002060"/>
                </a:solidFill>
              </a:rPr>
              <a:t>-&gt; 13 structures concernées et 20 tonnes de denrées entre décembre 2022 et avril 2023. Plus de 6000 bénéficiaires par semaine. </a:t>
            </a:r>
          </a:p>
          <a:p>
            <a:pPr lvl="0" algn="just">
              <a:defRPr/>
            </a:pPr>
            <a:endParaRPr lang="fr-FR" sz="1100" dirty="0">
              <a:solidFill>
                <a:srgbClr val="002060"/>
              </a:solidFill>
            </a:endParaRPr>
          </a:p>
          <a:p>
            <a:pPr lvl="0" algn="just">
              <a:defRPr/>
            </a:pPr>
            <a:r>
              <a:rPr lang="fr-FR" sz="1100" dirty="0" smtClean="0">
                <a:solidFill>
                  <a:srgbClr val="002060"/>
                </a:solidFill>
              </a:rPr>
              <a:t>14 marchés découverts ont un dispositif de collecte et de redistribution sur place., dans le cadre d’une délégation de service public (2020-2026)</a:t>
            </a:r>
          </a:p>
          <a:p>
            <a:pPr lvl="0" algn="just">
              <a:defRPr/>
            </a:pPr>
            <a:endParaRPr lang="fr-FR" sz="1100" dirty="0">
              <a:solidFill>
                <a:srgbClr val="002060"/>
              </a:solidFill>
            </a:endParaRPr>
          </a:p>
          <a:p>
            <a:pPr lvl="0" algn="just">
              <a:defRPr/>
            </a:pPr>
            <a:r>
              <a:rPr lang="fr-FR" sz="1100" dirty="0" smtClean="0">
                <a:solidFill>
                  <a:srgbClr val="002060"/>
                </a:solidFill>
              </a:rPr>
              <a:t>3 marchés découverts ont un dispositif de collecte et de redistribution à une cantine solidaire.</a:t>
            </a:r>
          </a:p>
          <a:p>
            <a:pPr lvl="0" algn="just">
              <a:defRPr/>
            </a:pP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103669"/>
            <a:ext cx="9002973"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err="1">
                <a:solidFill>
                  <a:srgbClr val="126F67"/>
                </a:solidFill>
              </a:rPr>
              <a:t>Flavia</a:t>
            </a:r>
            <a:r>
              <a:rPr lang="fr-FR" sz="1050" b="1" dirty="0">
                <a:solidFill>
                  <a:srgbClr val="126F67"/>
                </a:solidFill>
              </a:rPr>
              <a:t> </a:t>
            </a:r>
            <a:r>
              <a:rPr lang="fr-FR" sz="1050" b="1" dirty="0" err="1">
                <a:solidFill>
                  <a:srgbClr val="126F67"/>
                </a:solidFill>
              </a:rPr>
              <a:t>Goiran</a:t>
            </a:r>
            <a:r>
              <a:rPr lang="fr-FR" sz="1050" b="1" dirty="0">
                <a:solidFill>
                  <a:srgbClr val="126F67"/>
                </a:solidFill>
              </a:rPr>
              <a:t> et Annabelle Malaurie </a:t>
            </a:r>
            <a:r>
              <a:rPr lang="fr-FR" sz="1050" b="1" dirty="0" smtClean="0">
                <a:solidFill>
                  <a:srgbClr val="126F67"/>
                </a:solidFill>
              </a:rPr>
              <a:t>(Ville de Paris)</a:t>
            </a:r>
            <a:endParaRPr lang="fr-FR" sz="1050" b="1" dirty="0">
              <a:solidFill>
                <a:srgbClr val="126F67"/>
              </a:solidFill>
            </a:endParaRP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23789" y="933980"/>
            <a:ext cx="529887" cy="482954"/>
          </a:xfrm>
          <a:prstGeom prst="rect">
            <a:avLst/>
          </a:prstGeom>
        </p:spPr>
      </p:pic>
      <p:sp>
        <p:nvSpPr>
          <p:cNvPr id="19" name="Ellipse 18"/>
          <p:cNvSpPr/>
          <p:nvPr/>
        </p:nvSpPr>
        <p:spPr>
          <a:xfrm>
            <a:off x="5467742" y="238581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467742" y="392182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7204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41</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Conforter l’accueil et l’accompagnement des personnes LGBTQI+ dans les structures AHI</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285046" y="2071572"/>
            <a:ext cx="5501012" cy="3139321"/>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Sensibiliser </a:t>
            </a:r>
            <a:r>
              <a:rPr lang="fr-FR" sz="1100" dirty="0">
                <a:solidFill>
                  <a:srgbClr val="002060"/>
                </a:solidFill>
              </a:rPr>
              <a:t>et former l’ensemble des professionnels intervenants en structures AHI aux discriminations liées au genre et à l’orientation sexuelle et à la prise en charge des personnes afin d’améliorer l’accueil des personnes LGBTQI+. </a:t>
            </a: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Favoriser </a:t>
            </a:r>
            <a:r>
              <a:rPr lang="fr-FR" sz="1100" dirty="0">
                <a:solidFill>
                  <a:srgbClr val="002060"/>
                </a:solidFill>
              </a:rPr>
              <a:t>la dissémination, la diffusion et l’appropriation du guide de la Fédération des acteurs de la solidarité (« Accueillir et </a:t>
            </a:r>
            <a:r>
              <a:rPr lang="fr-FR" sz="1100" dirty="0" smtClean="0">
                <a:solidFill>
                  <a:srgbClr val="002060"/>
                </a:solidFill>
              </a:rPr>
              <a:t>accompagner </a:t>
            </a:r>
            <a:r>
              <a:rPr lang="fr-FR" sz="1100" dirty="0">
                <a:solidFill>
                  <a:srgbClr val="002060"/>
                </a:solidFill>
              </a:rPr>
              <a:t>les personnes LGBTIQ+ dans l’hébergement ») par des modules de sessions de formation dédiées en binôme avec le Défenseur des droits et les associations </a:t>
            </a:r>
            <a:r>
              <a:rPr lang="fr-FR" sz="1100" dirty="0" smtClean="0">
                <a:solidFill>
                  <a:srgbClr val="002060"/>
                </a:solidFill>
              </a:rPr>
              <a:t>communautaires.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Adapter </a:t>
            </a:r>
            <a:r>
              <a:rPr lang="fr-FR" sz="1100" dirty="0">
                <a:solidFill>
                  <a:srgbClr val="002060"/>
                </a:solidFill>
              </a:rPr>
              <a:t>les </a:t>
            </a:r>
            <a:r>
              <a:rPr lang="fr-FR" sz="1100" dirty="0" smtClean="0">
                <a:solidFill>
                  <a:srgbClr val="002060"/>
                </a:solidFill>
              </a:rPr>
              <a:t>guides du </a:t>
            </a:r>
            <a:r>
              <a:rPr lang="fr-FR" sz="1100" dirty="0">
                <a:solidFill>
                  <a:srgbClr val="002060"/>
                </a:solidFill>
              </a:rPr>
              <a:t>type </a:t>
            </a:r>
            <a:r>
              <a:rPr lang="fr-FR" sz="1100" dirty="0" err="1">
                <a:solidFill>
                  <a:srgbClr val="002060"/>
                </a:solidFill>
              </a:rPr>
              <a:t>Watizat</a:t>
            </a:r>
            <a:r>
              <a:rPr lang="fr-FR" sz="1100" dirty="0">
                <a:solidFill>
                  <a:srgbClr val="002060"/>
                </a:solidFill>
              </a:rPr>
              <a:t>, </a:t>
            </a:r>
            <a:r>
              <a:rPr lang="fr-FR" sz="1100" dirty="0" err="1">
                <a:solidFill>
                  <a:srgbClr val="002060"/>
                </a:solidFill>
              </a:rPr>
              <a:t>Soliguide</a:t>
            </a:r>
            <a:r>
              <a:rPr lang="fr-FR" sz="1100" dirty="0">
                <a:solidFill>
                  <a:srgbClr val="002060"/>
                </a:solidFill>
              </a:rPr>
              <a:t> ou PEP’S pour guider et orienter les personnes LGBT en situation de précarité (inclure les dispositifs </a:t>
            </a:r>
            <a:r>
              <a:rPr lang="fr-FR" sz="1100" dirty="0" smtClean="0">
                <a:solidFill>
                  <a:srgbClr val="002060"/>
                </a:solidFill>
              </a:rPr>
              <a:t>spécialisés)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Encourager </a:t>
            </a:r>
            <a:r>
              <a:rPr lang="fr-FR" sz="1100" dirty="0">
                <a:solidFill>
                  <a:srgbClr val="002060"/>
                </a:solidFill>
              </a:rPr>
              <a:t>via l’évaluation interne et externe de chaque </a:t>
            </a:r>
            <a:r>
              <a:rPr lang="fr-FR" sz="1100" dirty="0" smtClean="0">
                <a:solidFill>
                  <a:srgbClr val="002060"/>
                </a:solidFill>
              </a:rPr>
              <a:t>structure </a:t>
            </a:r>
            <a:r>
              <a:rPr lang="fr-FR" sz="1100" dirty="0">
                <a:solidFill>
                  <a:srgbClr val="002060"/>
                </a:solidFill>
              </a:rPr>
              <a:t>AHI, l’accueil des personnes LGBTQI+ en y inscrivant des indicateurs dans ces exercices des indicateurs de suivi.</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85191"/>
            <a:ext cx="5216616" cy="261610"/>
          </a:xfrm>
          <a:prstGeom prst="rect">
            <a:avLst/>
          </a:prstGeom>
        </p:spPr>
        <p:txBody>
          <a:bodyPr wrap="square">
            <a:spAutoFit/>
          </a:bodyPr>
          <a:lstStyle/>
          <a:p>
            <a:pPr algn="just">
              <a:defRPr/>
            </a:pPr>
            <a:r>
              <a:rPr lang="fr-FR" sz="1100" dirty="0" smtClean="0">
                <a:solidFill>
                  <a:srgbClr val="002060"/>
                </a:solidFill>
              </a:rPr>
              <a:t>Informations à venir. </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600164"/>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smtClean="0">
                <a:solidFill>
                  <a:srgbClr val="002060"/>
                </a:solidFill>
              </a:rPr>
              <a:t>Informations à venir.</a:t>
            </a: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Jo </a:t>
            </a:r>
            <a:r>
              <a:rPr lang="fr-FR" sz="1050" b="1" dirty="0" err="1">
                <a:solidFill>
                  <a:srgbClr val="126F67"/>
                </a:solidFill>
              </a:rPr>
              <a:t>Sauvaire</a:t>
            </a:r>
            <a:r>
              <a:rPr lang="fr-FR" sz="1050" b="1" dirty="0">
                <a:solidFill>
                  <a:srgbClr val="126F67"/>
                </a:solidFill>
              </a:rPr>
              <a:t> (</a:t>
            </a:r>
            <a:r>
              <a:rPr lang="fr-FR" sz="1050" b="1" dirty="0" smtClean="0">
                <a:solidFill>
                  <a:srgbClr val="126F67"/>
                </a:solidFill>
              </a:rPr>
              <a:t>FAS)                              Marie Lafont (Ville de Paris)</a:t>
            </a:r>
            <a:endParaRPr lang="fr-FR" sz="1050" b="1" dirty="0">
              <a:solidFill>
                <a:srgbClr val="126F67"/>
              </a:solidFill>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14" name="Imag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11160" y="954027"/>
            <a:ext cx="841585" cy="524109"/>
          </a:xfrm>
          <a:prstGeom prst="rect">
            <a:avLst/>
          </a:prstGeom>
        </p:spPr>
      </p:pic>
      <p:pic>
        <p:nvPicPr>
          <p:cNvPr id="15" name="Imag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02466" y="891279"/>
            <a:ext cx="529887" cy="482954"/>
          </a:xfrm>
          <a:prstGeom prst="rect">
            <a:avLst/>
          </a:prstGeom>
        </p:spPr>
      </p:pic>
    </p:spTree>
    <p:extLst>
      <p:ext uri="{BB962C8B-B14F-4D97-AF65-F5344CB8AC3E}">
        <p14:creationId xmlns:p14="http://schemas.microsoft.com/office/powerpoint/2010/main" val="2967800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9418840" y="345624"/>
            <a:ext cx="2753109" cy="743054"/>
          </a:xfrm>
          <a:prstGeom prst="rect">
            <a:avLst/>
          </a:prstGeom>
        </p:spPr>
      </p:pic>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65795" y="565499"/>
            <a:ext cx="529887" cy="482954"/>
          </a:xfrm>
          <a:prstGeom prst="rect">
            <a:avLst/>
          </a:prstGeom>
        </p:spPr>
      </p:pic>
      <p:sp>
        <p:nvSpPr>
          <p:cNvPr id="4" name="Espace réservé du numéro de diapositive 3"/>
          <p:cNvSpPr>
            <a:spLocks noGrp="1"/>
          </p:cNvSpPr>
          <p:nvPr>
            <p:ph type="sldNum" sz="quarter" idx="12"/>
          </p:nvPr>
        </p:nvSpPr>
        <p:spPr/>
        <p:txBody>
          <a:bodyPr/>
          <a:lstStyle/>
          <a:p>
            <a:fld id="{975A587B-5814-4D9B-9598-FE9CB954CB01}" type="slidenum">
              <a:rPr lang="fr-FR" smtClean="0"/>
              <a:t>44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42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Renforcer les dispositifs d’aide pour les femmes à la rue</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252993" y="1539107"/>
            <a:ext cx="5142689" cy="2292935"/>
          </a:xfrm>
          <a:prstGeom prst="rect">
            <a:avLst/>
          </a:prstGeom>
        </p:spPr>
        <p:txBody>
          <a:bodyPr wrap="square">
            <a:spAutoFit/>
          </a:bodyPr>
          <a:lstStyle/>
          <a:p>
            <a:pPr marL="228600" lvl="0" indent="-228600" algn="just">
              <a:buAutoNum type="arabicPeriod"/>
              <a:defRPr/>
            </a:pPr>
            <a:r>
              <a:rPr lang="fr-FR" sz="1100" dirty="0">
                <a:solidFill>
                  <a:srgbClr val="002060"/>
                </a:solidFill>
              </a:rPr>
              <a:t>Créer des créneaux ou espaces exclusivement dédiés aux </a:t>
            </a:r>
            <a:r>
              <a:rPr lang="fr-FR" sz="1100" dirty="0" smtClean="0">
                <a:solidFill>
                  <a:srgbClr val="002060"/>
                </a:solidFill>
              </a:rPr>
              <a:t>femmes au </a:t>
            </a:r>
            <a:r>
              <a:rPr lang="fr-FR" sz="1100" dirty="0">
                <a:solidFill>
                  <a:srgbClr val="002060"/>
                </a:solidFill>
              </a:rPr>
              <a:t>sein des bains douches parisiens et des accueils de </a:t>
            </a:r>
            <a:r>
              <a:rPr lang="fr-FR" sz="1100" dirty="0" smtClean="0">
                <a:solidFill>
                  <a:srgbClr val="002060"/>
                </a:solidFill>
              </a:rPr>
              <a:t>jour.</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Distribuer </a:t>
            </a:r>
            <a:r>
              <a:rPr lang="fr-FR" sz="1100" dirty="0">
                <a:solidFill>
                  <a:srgbClr val="002060"/>
                </a:solidFill>
              </a:rPr>
              <a:t>des kits d’hygiène intime dans les structures AHI afin de lutter contre la précarité </a:t>
            </a:r>
            <a:r>
              <a:rPr lang="fr-FR" sz="1100" dirty="0" smtClean="0">
                <a:solidFill>
                  <a:srgbClr val="002060"/>
                </a:solidFill>
              </a:rPr>
              <a:t>menstruelle.</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l’ouverture de 6 à 10 places réservées aux femmes au sein du plan d’urgence hivernal parisien à partir de 2023.</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2" y="108548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73064" y="430079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2" y="4552577"/>
            <a:ext cx="5564818" cy="1846659"/>
          </a:xfrm>
          <a:prstGeom prst="rect">
            <a:avLst/>
          </a:prstGeom>
        </p:spPr>
        <p:txBody>
          <a:bodyPr wrap="square">
            <a:spAutoFit/>
          </a:bodyPr>
          <a:lstStyle/>
          <a:p>
            <a:pPr lvl="0" algn="just">
              <a:defRPr/>
            </a:pPr>
            <a:r>
              <a:rPr lang="fr-FR" sz="1100" dirty="0" smtClean="0">
                <a:solidFill>
                  <a:srgbClr val="002060"/>
                </a:solidFill>
              </a:rPr>
              <a:t>Poursuite </a:t>
            </a:r>
            <a:r>
              <a:rPr lang="fr-FR" sz="1100" dirty="0">
                <a:solidFill>
                  <a:srgbClr val="002060"/>
                </a:solidFill>
              </a:rPr>
              <a:t>de la coordination des dispositifs de veille sociale à destination des femmes isolées, initiée en mars </a:t>
            </a:r>
            <a:r>
              <a:rPr lang="fr-FR" sz="1100" dirty="0" smtClean="0">
                <a:solidFill>
                  <a:srgbClr val="002060"/>
                </a:solidFill>
              </a:rPr>
              <a:t>2023. </a:t>
            </a:r>
          </a:p>
          <a:p>
            <a:pPr lvl="0" algn="just">
              <a:defRPr/>
            </a:pPr>
            <a:endParaRPr lang="fr-FR" sz="600" dirty="0">
              <a:solidFill>
                <a:srgbClr val="002060"/>
              </a:solidFill>
            </a:endParaRPr>
          </a:p>
          <a:p>
            <a:pPr lvl="0" algn="just">
              <a:defRPr/>
            </a:pPr>
            <a:r>
              <a:rPr lang="fr-FR" sz="1100" dirty="0" smtClean="0">
                <a:solidFill>
                  <a:srgbClr val="002060"/>
                </a:solidFill>
              </a:rPr>
              <a:t>Ouverture </a:t>
            </a:r>
            <a:r>
              <a:rPr lang="fr-FR" sz="1100" dirty="0">
                <a:solidFill>
                  <a:srgbClr val="002060"/>
                </a:solidFill>
              </a:rPr>
              <a:t>d’un </a:t>
            </a:r>
            <a:r>
              <a:rPr lang="fr-FR" sz="1100" b="1" dirty="0">
                <a:solidFill>
                  <a:srgbClr val="002060"/>
                </a:solidFill>
              </a:rPr>
              <a:t>nouvel accueil de jour pour femmes isolées </a:t>
            </a:r>
            <a:r>
              <a:rPr lang="fr-FR" sz="1100" dirty="0">
                <a:solidFill>
                  <a:srgbClr val="002060"/>
                </a:solidFill>
              </a:rPr>
              <a:t>en septembre 2023 : « L’Oasis » géré par le Samu social</a:t>
            </a:r>
            <a:r>
              <a:rPr lang="fr-FR" sz="1100" dirty="0" smtClean="0">
                <a:solidFill>
                  <a:srgbClr val="002060"/>
                </a:solidFill>
              </a:rPr>
              <a:t>.</a:t>
            </a:r>
          </a:p>
          <a:p>
            <a:pPr algn="just">
              <a:defRPr/>
            </a:pPr>
            <a:endParaRPr lang="fr-FR" sz="500" dirty="0" smtClean="0">
              <a:solidFill>
                <a:srgbClr val="002060"/>
              </a:solidFill>
            </a:endParaRPr>
          </a:p>
          <a:p>
            <a:pPr algn="just">
              <a:defRPr/>
            </a:pPr>
            <a:r>
              <a:rPr lang="fr-FR" sz="1100" dirty="0" smtClean="0">
                <a:solidFill>
                  <a:srgbClr val="002060"/>
                </a:solidFill>
              </a:rPr>
              <a:t>Ouverture </a:t>
            </a:r>
            <a:r>
              <a:rPr lang="fr-FR" sz="1100" dirty="0">
                <a:solidFill>
                  <a:srgbClr val="002060"/>
                </a:solidFill>
              </a:rPr>
              <a:t>d’un </a:t>
            </a:r>
            <a:r>
              <a:rPr lang="fr-FR" sz="1100" b="1" dirty="0">
                <a:solidFill>
                  <a:srgbClr val="002060"/>
                </a:solidFill>
              </a:rPr>
              <a:t>étage réservé aux femmes dans un bain-douche parisien</a:t>
            </a:r>
            <a:r>
              <a:rPr lang="fr-FR" sz="1100" dirty="0">
                <a:solidFill>
                  <a:srgbClr val="002060"/>
                </a:solidFill>
              </a:rPr>
              <a:t>. </a:t>
            </a:r>
          </a:p>
          <a:p>
            <a:pPr lvl="0" algn="just">
              <a:defRPr/>
            </a:pPr>
            <a:endParaRPr lang="fr-FR" sz="400" dirty="0">
              <a:solidFill>
                <a:srgbClr val="002060"/>
              </a:solidFill>
            </a:endParaRPr>
          </a:p>
          <a:p>
            <a:pPr lvl="0" algn="just">
              <a:defRPr/>
            </a:pPr>
            <a:r>
              <a:rPr lang="fr-FR" sz="1100" dirty="0" smtClean="0">
                <a:solidFill>
                  <a:srgbClr val="002060"/>
                </a:solidFill>
              </a:rPr>
              <a:t>La </a:t>
            </a:r>
            <a:r>
              <a:rPr lang="fr-FR" sz="1100" dirty="0">
                <a:solidFill>
                  <a:srgbClr val="002060"/>
                </a:solidFill>
              </a:rPr>
              <a:t>Direction des Solidarités </a:t>
            </a:r>
            <a:r>
              <a:rPr lang="fr-FR" sz="1100" dirty="0" smtClean="0">
                <a:solidFill>
                  <a:srgbClr val="002060"/>
                </a:solidFill>
              </a:rPr>
              <a:t>réactive la </a:t>
            </a:r>
            <a:r>
              <a:rPr lang="fr-FR" sz="1100" dirty="0">
                <a:solidFill>
                  <a:srgbClr val="002060"/>
                </a:solidFill>
              </a:rPr>
              <a:t>convention de partenariats entre Règles élémentaires et les structures du </a:t>
            </a:r>
            <a:r>
              <a:rPr lang="fr-FR" sz="1100" dirty="0" smtClean="0">
                <a:solidFill>
                  <a:srgbClr val="002060"/>
                </a:solidFill>
              </a:rPr>
              <a:t>CASVP. Projet </a:t>
            </a:r>
            <a:r>
              <a:rPr lang="fr-FR" sz="1100" dirty="0">
                <a:solidFill>
                  <a:srgbClr val="002060"/>
                </a:solidFill>
              </a:rPr>
              <a:t>de convention sur le même modèle avec les EPI.</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04800" y="108548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376758" y="1456078"/>
            <a:ext cx="5661123" cy="2846933"/>
          </a:xfrm>
          <a:prstGeom prst="rect">
            <a:avLst/>
          </a:prstGeom>
        </p:spPr>
        <p:txBody>
          <a:bodyPr wrap="square">
            <a:spAutoFit/>
          </a:bodyPr>
          <a:lstStyle/>
          <a:p>
            <a:pPr lvl="0" algn="just">
              <a:defRPr/>
            </a:pPr>
            <a:r>
              <a:rPr lang="fr-FR" sz="1100" b="1" dirty="0" smtClean="0">
                <a:solidFill>
                  <a:srgbClr val="002060"/>
                </a:solidFill>
              </a:rPr>
              <a:t>Certains </a:t>
            </a:r>
            <a:r>
              <a:rPr lang="fr-FR" sz="1100" b="1" dirty="0">
                <a:solidFill>
                  <a:srgbClr val="002060"/>
                </a:solidFill>
              </a:rPr>
              <a:t>ESI accueillant un public généraliste ont ouvert des salles réservées aux femmes ou des plages horaires spécifiques </a:t>
            </a:r>
            <a:r>
              <a:rPr lang="fr-FR" sz="1100" dirty="0">
                <a:solidFill>
                  <a:srgbClr val="002060"/>
                </a:solidFill>
              </a:rPr>
              <a:t>où l’accès </a:t>
            </a:r>
            <a:r>
              <a:rPr lang="fr-FR" sz="1100" dirty="0" smtClean="0">
                <a:solidFill>
                  <a:srgbClr val="002060"/>
                </a:solidFill>
              </a:rPr>
              <a:t>est </a:t>
            </a:r>
            <a:r>
              <a:rPr lang="fr-FR" sz="1100" dirty="0">
                <a:solidFill>
                  <a:srgbClr val="002060"/>
                </a:solidFill>
              </a:rPr>
              <a:t>réservé aux femmes. Ex : ESI La Mie de Pain et ESI Agora. </a:t>
            </a:r>
            <a:endParaRPr lang="fr-FR" sz="1100" dirty="0" smtClean="0">
              <a:solidFill>
                <a:srgbClr val="002060"/>
              </a:solidFill>
            </a:endParaRPr>
          </a:p>
          <a:p>
            <a:pPr lvl="0" algn="just">
              <a:defRPr/>
            </a:pPr>
            <a:endParaRPr lang="fr-FR" sz="300" dirty="0">
              <a:solidFill>
                <a:srgbClr val="002060"/>
              </a:solidFill>
            </a:endParaRPr>
          </a:p>
          <a:p>
            <a:pPr lvl="0" algn="just">
              <a:defRPr/>
            </a:pPr>
            <a:r>
              <a:rPr lang="fr-FR" sz="1100" b="1" dirty="0" smtClean="0">
                <a:solidFill>
                  <a:srgbClr val="002060"/>
                </a:solidFill>
              </a:rPr>
              <a:t>Des </a:t>
            </a:r>
            <a:r>
              <a:rPr lang="fr-FR" sz="1100" b="1" dirty="0">
                <a:solidFill>
                  <a:srgbClr val="002060"/>
                </a:solidFill>
              </a:rPr>
              <a:t>associations </a:t>
            </a:r>
            <a:r>
              <a:rPr lang="fr-FR" sz="1100" b="1" dirty="0" smtClean="0">
                <a:solidFill>
                  <a:srgbClr val="002060"/>
                </a:solidFill>
              </a:rPr>
              <a:t>distribuent </a:t>
            </a:r>
            <a:r>
              <a:rPr lang="fr-FR" sz="1100" b="1" dirty="0">
                <a:solidFill>
                  <a:srgbClr val="002060"/>
                </a:solidFill>
              </a:rPr>
              <a:t>des kits d’hygiène et/ou des protections périodiques </a:t>
            </a:r>
            <a:r>
              <a:rPr lang="fr-FR" sz="1100" dirty="0">
                <a:solidFill>
                  <a:srgbClr val="002060"/>
                </a:solidFill>
              </a:rPr>
              <a:t>dans des structures AHI. </a:t>
            </a:r>
            <a:r>
              <a:rPr lang="fr-FR" sz="1100" dirty="0" smtClean="0">
                <a:solidFill>
                  <a:srgbClr val="002060"/>
                </a:solidFill>
              </a:rPr>
              <a:t>Ex : Citizen Care, Règles </a:t>
            </a:r>
            <a:r>
              <a:rPr lang="fr-FR" sz="1100" dirty="0">
                <a:solidFill>
                  <a:srgbClr val="002060"/>
                </a:solidFill>
              </a:rPr>
              <a:t>élémentaires ou Marguerite &amp; </a:t>
            </a:r>
            <a:r>
              <a:rPr lang="fr-FR" sz="1100" dirty="0" smtClean="0">
                <a:solidFill>
                  <a:srgbClr val="002060"/>
                </a:solidFill>
              </a:rPr>
              <a:t>cie.</a:t>
            </a:r>
          </a:p>
          <a:p>
            <a:pPr lvl="0" algn="just">
              <a:defRPr/>
            </a:pPr>
            <a:endParaRPr lang="fr-FR" sz="300" dirty="0">
              <a:solidFill>
                <a:srgbClr val="002060"/>
              </a:solidFill>
            </a:endParaRPr>
          </a:p>
          <a:p>
            <a:pPr lvl="0" algn="just">
              <a:defRPr/>
            </a:pPr>
            <a:r>
              <a:rPr lang="fr-FR" sz="1100" dirty="0" smtClean="0">
                <a:solidFill>
                  <a:srgbClr val="002060"/>
                </a:solidFill>
              </a:rPr>
              <a:t>La </a:t>
            </a:r>
            <a:r>
              <a:rPr lang="fr-FR" sz="1100" b="1" dirty="0">
                <a:solidFill>
                  <a:srgbClr val="002060"/>
                </a:solidFill>
              </a:rPr>
              <a:t>Fabrique de la Solidarité a également collecté et redistribué des dons </a:t>
            </a:r>
            <a:r>
              <a:rPr lang="fr-FR" sz="1100" dirty="0">
                <a:solidFill>
                  <a:srgbClr val="002060"/>
                </a:solidFill>
              </a:rPr>
              <a:t>à des associations du secteur AHI. </a:t>
            </a:r>
          </a:p>
          <a:p>
            <a:pPr lvl="0" algn="just">
              <a:defRPr/>
            </a:pPr>
            <a:endParaRPr lang="fr-FR" sz="500" dirty="0">
              <a:solidFill>
                <a:srgbClr val="002060"/>
              </a:solidFill>
            </a:endParaRPr>
          </a:p>
          <a:p>
            <a:pPr lvl="0" algn="just">
              <a:defRPr/>
            </a:pPr>
            <a:r>
              <a:rPr lang="fr-FR" sz="1100" dirty="0" smtClean="0">
                <a:solidFill>
                  <a:srgbClr val="002060"/>
                </a:solidFill>
              </a:rPr>
              <a:t>Quelques chiffres de </a:t>
            </a:r>
            <a:r>
              <a:rPr lang="fr-FR" sz="1100" dirty="0">
                <a:solidFill>
                  <a:srgbClr val="002060"/>
                </a:solidFill>
              </a:rPr>
              <a:t>Règles Elémentaires : 60 associations partenaires ont bénéficié de 672 958 produits soit 33 648 cycles </a:t>
            </a:r>
            <a:r>
              <a:rPr lang="fr-FR" sz="1100" dirty="0" smtClean="0">
                <a:solidFill>
                  <a:srgbClr val="002060"/>
                </a:solidFill>
              </a:rPr>
              <a:t>couverts. </a:t>
            </a:r>
          </a:p>
          <a:p>
            <a:pPr lvl="0" algn="just">
              <a:defRPr/>
            </a:pPr>
            <a:endParaRPr lang="fr-FR" sz="100" dirty="0" smtClean="0">
              <a:solidFill>
                <a:srgbClr val="002060"/>
              </a:solidFill>
            </a:endParaRPr>
          </a:p>
          <a:p>
            <a:pPr lvl="0" algn="just">
              <a:defRPr/>
            </a:pPr>
            <a:r>
              <a:rPr lang="fr-FR" sz="1100" b="1" dirty="0">
                <a:solidFill>
                  <a:srgbClr val="002060"/>
                </a:solidFill>
              </a:rPr>
              <a:t>Le Bus de la Solidarité du Barreau de Paris : 7 000 consultations juridiques dont 2 000 dédiées au droit des étrangers. Lancement en 2022 des permanences du Bus en format « maraude de nuit » à destination des femmes en situation de prostitution au Bois de Vincennes, et depuis 2023 au Bois de </a:t>
            </a:r>
            <a:r>
              <a:rPr lang="fr-FR" sz="1100" b="1" dirty="0" smtClean="0">
                <a:solidFill>
                  <a:srgbClr val="002060"/>
                </a:solidFill>
              </a:rPr>
              <a:t>Boulogne. </a:t>
            </a:r>
            <a:endParaRPr lang="fr-FR" sz="1100" b="1"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723656"/>
            <a:ext cx="9002973" cy="253916"/>
          </a:xfrm>
          <a:prstGeom prst="rect">
            <a:avLst/>
          </a:prstGeom>
          <a:noFill/>
          <a:ln w="19050">
            <a:noFill/>
          </a:ln>
        </p:spPr>
        <p:txBody>
          <a:bodyPr wrap="square" rtlCol="0">
            <a:spAutoFit/>
          </a:bodyPr>
          <a:lstStyle/>
          <a:p>
            <a:r>
              <a:rPr lang="fr-FR" sz="1050" b="1" dirty="0" smtClean="0">
                <a:solidFill>
                  <a:srgbClr val="126F67"/>
                </a:solidFill>
              </a:rPr>
              <a:t>Pilotes d’action : Céline Calvez et Arthur Le Nena (Ville de Paris)</a:t>
            </a:r>
            <a:endParaRPr lang="fr-FR" sz="1050" b="1" dirty="0">
              <a:solidFill>
                <a:srgbClr val="126F67"/>
              </a:solidFill>
            </a:endParaRPr>
          </a:p>
        </p:txBody>
      </p:sp>
      <p:sp>
        <p:nvSpPr>
          <p:cNvPr id="19" name="Ellipse 18"/>
          <p:cNvSpPr/>
          <p:nvPr/>
        </p:nvSpPr>
        <p:spPr>
          <a:xfrm>
            <a:off x="5395682" y="162443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395682" y="251612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395682" y="342785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4173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369332"/>
          </a:xfrm>
          <a:prstGeom prst="rect">
            <a:avLst/>
          </a:prstGeom>
          <a:noFill/>
        </p:spPr>
        <p:txBody>
          <a:bodyPr wrap="square" rtlCol="0">
            <a:spAutoFit/>
          </a:bodyPr>
          <a:lstStyle/>
          <a:p>
            <a:pPr algn="ctr"/>
            <a:r>
              <a:rPr lang="fr-FR" b="1" dirty="0">
                <a:solidFill>
                  <a:schemeClr val="tx2">
                    <a:lumMod val="90000"/>
                    <a:lumOff val="10000"/>
                  </a:schemeClr>
                </a:solidFill>
              </a:rPr>
              <a:t>Objectif 8 : Aller vers et emmener vers </a:t>
            </a:r>
            <a:r>
              <a:rPr lang="fr-FR" b="1" dirty="0" smtClean="0">
                <a:solidFill>
                  <a:schemeClr val="tx2">
                    <a:lumMod val="90000"/>
                    <a:lumOff val="10000"/>
                  </a:schemeClr>
                </a:solidFill>
              </a:rPr>
              <a:t> </a:t>
            </a:r>
            <a:endParaRPr lang="fr-FR" b="1" dirty="0">
              <a:solidFill>
                <a:schemeClr val="tx2">
                  <a:lumMod val="90000"/>
                  <a:lumOff val="10000"/>
                </a:schemeClr>
              </a:solidFill>
            </a:endParaRP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2608348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44</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Soutenir les équipes mobiles d'évaluation et d'orientation sanitaire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985706"/>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Promouvoir </a:t>
            </a:r>
            <a:r>
              <a:rPr lang="fr-FR" sz="1100" dirty="0">
                <a:solidFill>
                  <a:srgbClr val="002060"/>
                </a:solidFill>
              </a:rPr>
              <a:t>les différents modes d’orientation du public en situation de rue :  maraudes, signalements, permanences dans les structures d’urgence sociale </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Favoriser </a:t>
            </a:r>
            <a:r>
              <a:rPr lang="fr-FR" sz="1100" dirty="0">
                <a:solidFill>
                  <a:srgbClr val="002060"/>
                </a:solidFill>
              </a:rPr>
              <a:t>l’inscription ou la réinscription dans un parcours de soins via la création d’un lien de confiance, afin d’amener vers l’accès en droit commun : prise en soin, accompagnement en PASS, en ESI ou en centre de santé, aide à la prise de rendez-vous. </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Assurer </a:t>
            </a:r>
            <a:r>
              <a:rPr lang="fr-FR" sz="1100" dirty="0">
                <a:solidFill>
                  <a:srgbClr val="002060"/>
                </a:solidFill>
              </a:rPr>
              <a:t>une continuité de soin : </a:t>
            </a:r>
            <a:r>
              <a:rPr lang="fr-FR" sz="1100" dirty="0" smtClean="0">
                <a:solidFill>
                  <a:srgbClr val="002060"/>
                </a:solidFill>
              </a:rPr>
              <a:t>s’inscrire </a:t>
            </a:r>
            <a:r>
              <a:rPr lang="fr-FR" sz="1100" dirty="0">
                <a:solidFill>
                  <a:srgbClr val="002060"/>
                </a:solidFill>
              </a:rPr>
              <a:t>dans un travail de réseau qui permet une meilleure prise en charge sanitaire dans les lieux dédiés → Travailler avec la personne sur son inscription dans un parcours de soin → S’appuyer sur une connaissance du public qui permet de s’adosser sur l’histoire de la prise en charge pour avancer sur des modes de prise en soin encore non abordés. </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Sensibiliser </a:t>
            </a:r>
            <a:r>
              <a:rPr lang="fr-FR" sz="1100" dirty="0">
                <a:solidFill>
                  <a:srgbClr val="002060"/>
                </a:solidFill>
              </a:rPr>
              <a:t>les acteurs de terrain à la santé (somatique et mentale) </a:t>
            </a:r>
            <a:r>
              <a:rPr lang="fr-FR" sz="1100" dirty="0" smtClean="0">
                <a:solidFill>
                  <a:srgbClr val="002060"/>
                </a:solidFill>
              </a:rPr>
              <a:t>: → Créer des formations sur la prise en charge de la santé mentale pour un public précaire. </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Réaliser des maraudes conjointes avec les équipes de travailleurs sociaux des Maraudes d’intervention sociale (MIS) pour renforcer le lien entre le social et le sanitaire.)</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830874"/>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5336726"/>
            <a:ext cx="5216616" cy="430887"/>
          </a:xfrm>
          <a:prstGeom prst="rect">
            <a:avLst/>
          </a:prstGeom>
        </p:spPr>
        <p:txBody>
          <a:bodyPr wrap="square">
            <a:spAutoFit/>
          </a:bodyPr>
          <a:lstStyle/>
          <a:p>
            <a:pPr lvl="0" algn="just">
              <a:defRPr/>
            </a:pPr>
            <a:r>
              <a:rPr lang="fr-FR" sz="1100" dirty="0">
                <a:solidFill>
                  <a:srgbClr val="002060"/>
                </a:solidFill>
              </a:rPr>
              <a:t>Renforcer la coordination avec les services sociaux et les acteurs de médecine de ville et centres de santé associés au projet.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069042"/>
            <a:ext cx="5493078" cy="2800767"/>
          </a:xfrm>
          <a:prstGeom prst="rect">
            <a:avLst/>
          </a:prstGeom>
        </p:spPr>
        <p:txBody>
          <a:bodyPr wrap="square">
            <a:spAutoFit/>
          </a:bodyPr>
          <a:lstStyle/>
          <a:p>
            <a:pPr lvl="0">
              <a:defRPr/>
            </a:pPr>
            <a:r>
              <a:rPr lang="fr-FR" sz="1100" b="1" dirty="0">
                <a:solidFill>
                  <a:srgbClr val="071F32">
                    <a:lumMod val="90000"/>
                    <a:lumOff val="10000"/>
                  </a:srgbClr>
                </a:solidFill>
              </a:rPr>
              <a:t>L’action EMEOS dispense une évaluation médico-sociale </a:t>
            </a:r>
            <a:r>
              <a:rPr lang="fr-FR" sz="1100" dirty="0">
                <a:solidFill>
                  <a:srgbClr val="071F32">
                    <a:lumMod val="90000"/>
                    <a:lumOff val="10000"/>
                  </a:srgbClr>
                </a:solidFill>
              </a:rPr>
              <a:t>des personnes visant à définir un plan d’accompagnement vers le soin en cohérence avec les pathologies et le projet de vie de la personne. </a:t>
            </a:r>
            <a:endParaRPr lang="fr-FR" sz="1100" dirty="0" smtClean="0">
              <a:solidFill>
                <a:srgbClr val="071F32">
                  <a:lumMod val="90000"/>
                  <a:lumOff val="10000"/>
                </a:srgbClr>
              </a:solidFill>
            </a:endParaRPr>
          </a:p>
          <a:p>
            <a:pPr lvl="0">
              <a:defRPr/>
            </a:pPr>
            <a:endParaRPr lang="fr-FR" sz="1100" dirty="0">
              <a:solidFill>
                <a:srgbClr val="071F32">
                  <a:lumMod val="90000"/>
                  <a:lumOff val="10000"/>
                </a:srgbClr>
              </a:solidFill>
            </a:endParaRPr>
          </a:p>
          <a:p>
            <a:pPr lvl="0" algn="just">
              <a:defRPr/>
            </a:pPr>
            <a:r>
              <a:rPr lang="fr-FR" sz="1100" dirty="0">
                <a:solidFill>
                  <a:srgbClr val="002060"/>
                </a:solidFill>
              </a:rPr>
              <a:t>Afin de mener à bien leurs missions, les professionnels d’EMEOS interviennent selon les modalités suivantes </a:t>
            </a:r>
            <a:r>
              <a:rPr lang="fr-FR" sz="1100" dirty="0" smtClean="0">
                <a:solidFill>
                  <a:srgbClr val="002060"/>
                </a:solidFill>
              </a:rPr>
              <a:t>: maraudes </a:t>
            </a:r>
            <a:r>
              <a:rPr lang="fr-FR" sz="1100" dirty="0">
                <a:solidFill>
                  <a:srgbClr val="002060"/>
                </a:solidFill>
              </a:rPr>
              <a:t>conjointes MIS et Recueil social </a:t>
            </a:r>
            <a:r>
              <a:rPr lang="fr-FR" sz="1100" dirty="0" smtClean="0">
                <a:solidFill>
                  <a:srgbClr val="002060"/>
                </a:solidFill>
              </a:rPr>
              <a:t>RATP,  sur signalements, veilles </a:t>
            </a:r>
            <a:r>
              <a:rPr lang="fr-FR" sz="1100" dirty="0">
                <a:solidFill>
                  <a:srgbClr val="002060"/>
                </a:solidFill>
              </a:rPr>
              <a:t>et </a:t>
            </a:r>
            <a:r>
              <a:rPr lang="fr-FR" sz="1100" dirty="0" smtClean="0">
                <a:solidFill>
                  <a:srgbClr val="002060"/>
                </a:solidFill>
              </a:rPr>
              <a:t>accompagnements,  </a:t>
            </a:r>
            <a:r>
              <a:rPr lang="fr-FR" sz="1100" dirty="0">
                <a:solidFill>
                  <a:srgbClr val="002060"/>
                </a:solidFill>
              </a:rPr>
              <a:t>permanences en accueil de jour et en espace solidarité </a:t>
            </a:r>
            <a:r>
              <a:rPr lang="fr-FR" sz="1100" dirty="0" smtClean="0">
                <a:solidFill>
                  <a:srgbClr val="002060"/>
                </a:solidFill>
              </a:rPr>
              <a:t>insertion</a:t>
            </a:r>
          </a:p>
          <a:p>
            <a:pPr marL="171450" lvl="0" indent="-171450">
              <a:buFontTx/>
              <a:buChar char="-"/>
              <a:defRPr/>
            </a:pPr>
            <a:endParaRPr lang="fr-FR" sz="1100" dirty="0">
              <a:solidFill>
                <a:srgbClr val="002060"/>
              </a:solidFill>
            </a:endParaRPr>
          </a:p>
          <a:p>
            <a:pPr lvl="0">
              <a:defRPr/>
            </a:pPr>
            <a:r>
              <a:rPr lang="fr-FR" sz="1100" dirty="0">
                <a:solidFill>
                  <a:srgbClr val="002060"/>
                </a:solidFill>
              </a:rPr>
              <a:t>L’intervention en équipe mobile, de jour notamment, permet de faciliter les liaisons ensuite avec les travailleurs sociaux, puis de rechercher (tant que faire se peut) un accompagnement des personnes vers un accès régulier et de droit commun aux acteurs de santé. </a:t>
            </a:r>
            <a:endParaRPr lang="fr-FR" sz="1100" dirty="0" smtClean="0">
              <a:solidFill>
                <a:srgbClr val="002060"/>
              </a:solidFill>
            </a:endParaRPr>
          </a:p>
          <a:p>
            <a:pPr lvl="0">
              <a:defRPr/>
            </a:pPr>
            <a:endParaRPr lang="fr-FR" sz="1100" dirty="0">
              <a:solidFill>
                <a:srgbClr val="002060"/>
              </a:solidFill>
            </a:endParaRPr>
          </a:p>
          <a:p>
            <a:pPr lvl="0">
              <a:defRPr/>
            </a:pPr>
            <a:r>
              <a:rPr lang="fr-FR" sz="1100" dirty="0" smtClean="0">
                <a:solidFill>
                  <a:srgbClr val="002060"/>
                </a:solidFill>
              </a:rPr>
              <a:t>Quelques chiffres : 1 303 interventions, 471 évaluations sanitaires</a:t>
            </a:r>
            <a:endParaRPr lang="fr-FR" sz="1100" dirty="0">
              <a:solidFill>
                <a:srgbClr val="002060"/>
              </a:solidFill>
            </a:endParaRPr>
          </a:p>
          <a:p>
            <a:pPr lvl="0">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53278" y="477057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Cindy </a:t>
            </a:r>
            <a:r>
              <a:rPr lang="fr-FR" sz="1050" b="1" dirty="0" err="1" smtClean="0">
                <a:solidFill>
                  <a:srgbClr val="126F67"/>
                </a:solidFill>
              </a:rPr>
              <a:t>Letessier</a:t>
            </a:r>
            <a:r>
              <a:rPr lang="fr-FR" sz="1050" b="1" dirty="0">
                <a:solidFill>
                  <a:srgbClr val="126F67"/>
                </a:solidFill>
              </a:rPr>
              <a:t> </a:t>
            </a:r>
            <a:r>
              <a:rPr lang="fr-FR" sz="1050" b="1" dirty="0" smtClean="0">
                <a:solidFill>
                  <a:srgbClr val="126F67"/>
                </a:solidFill>
              </a:rPr>
              <a:t>(Samusocial de Paris) </a:t>
            </a:r>
            <a:r>
              <a:rPr lang="fr-FR" sz="1050" b="1" dirty="0">
                <a:solidFill>
                  <a:srgbClr val="126F67"/>
                </a:solidFill>
              </a:rPr>
              <a:t> </a:t>
            </a:r>
            <a:r>
              <a:rPr lang="fr-FR" sz="1050" b="1" dirty="0" smtClean="0">
                <a:solidFill>
                  <a:srgbClr val="126F67"/>
                </a:solidFill>
              </a:rPr>
              <a:t>             Corinne </a:t>
            </a:r>
            <a:r>
              <a:rPr lang="fr-FR" sz="1050" b="1" dirty="0" err="1" smtClean="0">
                <a:solidFill>
                  <a:srgbClr val="126F67"/>
                </a:solidFill>
              </a:rPr>
              <a:t>Chouraqui</a:t>
            </a:r>
            <a:r>
              <a:rPr lang="fr-FR" sz="1050" b="1" dirty="0" smtClean="0">
                <a:solidFill>
                  <a:srgbClr val="126F67"/>
                </a:solidFill>
              </a:rPr>
              <a:t> (ARS)		  </a:t>
            </a:r>
            <a:endParaRPr lang="fr-FR" sz="1050" b="1" dirty="0">
              <a:solidFill>
                <a:srgbClr val="126F67"/>
              </a:solidFill>
            </a:endParaRPr>
          </a:p>
        </p:txBody>
      </p:sp>
      <p:sp>
        <p:nvSpPr>
          <p:cNvPr id="22" name="Ellipse 21"/>
          <p:cNvSpPr/>
          <p:nvPr/>
        </p:nvSpPr>
        <p:spPr>
          <a:xfrm>
            <a:off x="5557971" y="2964452"/>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553278" y="3761165"/>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53278" y="2196306"/>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553278" y="5429795"/>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28892" y="834174"/>
            <a:ext cx="509008" cy="509008"/>
          </a:xfrm>
          <a:prstGeom prst="rect">
            <a:avLst/>
          </a:prstGeom>
        </p:spPr>
      </p:pic>
      <p:pic>
        <p:nvPicPr>
          <p:cNvPr id="19" name="Image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85045" y="895162"/>
            <a:ext cx="821922" cy="474660"/>
          </a:xfrm>
          <a:prstGeom prst="rect">
            <a:avLst/>
          </a:prstGeom>
        </p:spPr>
      </p:pic>
    </p:spTree>
    <p:extLst>
      <p:ext uri="{BB962C8B-B14F-4D97-AF65-F5344CB8AC3E}">
        <p14:creationId xmlns:p14="http://schemas.microsoft.com/office/powerpoint/2010/main" val="3086780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28825"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45</a:t>
            </a:r>
            <a:r>
              <a:rPr lang="fr-FR" sz="1800" noProof="0" dirty="0" smtClean="0">
                <a:solidFill>
                  <a:srgbClr val="ED8B55"/>
                </a:solidFill>
                <a:latin typeface="Montserrat"/>
              </a:rPr>
              <a:t>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Mener des actions d’aller vers dans les structures d’accueil et d’hébergement pour faciliter l’insertion professionnelle</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254564" y="2044282"/>
            <a:ext cx="5142689" cy="3477875"/>
          </a:xfrm>
          <a:prstGeom prst="rect">
            <a:avLst/>
          </a:prstGeom>
        </p:spPr>
        <p:txBody>
          <a:bodyPr wrap="square">
            <a:spAutoFit/>
          </a:bodyPr>
          <a:lstStyle/>
          <a:p>
            <a:pPr marL="228600" lvl="0" indent="-228600" algn="just">
              <a:buAutoNum type="arabicPeriod"/>
              <a:defRPr/>
            </a:pPr>
            <a:r>
              <a:rPr lang="fr-FR" sz="1100" dirty="0">
                <a:solidFill>
                  <a:srgbClr val="002060"/>
                </a:solidFill>
              </a:rPr>
              <a:t>Cartographier les structures pertinentes à partir d’un questionnaire sur les besoins des publics cibles et sur l’intérêt pour les structures à </a:t>
            </a:r>
            <a:r>
              <a:rPr lang="fr-FR" sz="1100" dirty="0" smtClean="0">
                <a:solidFill>
                  <a:srgbClr val="002060"/>
                </a:solidFill>
              </a:rPr>
              <a:t>participer </a:t>
            </a:r>
            <a:r>
              <a:rPr lang="fr-FR" sz="1100" dirty="0">
                <a:solidFill>
                  <a:srgbClr val="002060"/>
                </a:solidFill>
              </a:rPr>
              <a:t>à une action. Il sera diffusé à l’ensemble des Centres d’hébergements d’urgence (CHU) et pensions de famille à </a:t>
            </a:r>
            <a:r>
              <a:rPr lang="fr-FR" sz="1100" dirty="0" smtClean="0">
                <a:solidFill>
                  <a:srgbClr val="002060"/>
                </a:solidFill>
              </a:rPr>
              <a:t>Paris.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Recenser </a:t>
            </a:r>
            <a:r>
              <a:rPr lang="fr-FR" sz="1100" dirty="0">
                <a:solidFill>
                  <a:srgbClr val="002060"/>
                </a:solidFill>
              </a:rPr>
              <a:t>les actions déjà menées (PRIJ, CHRS, Pensions de famille, équipes emploi, etc</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Mobiliser </a:t>
            </a:r>
            <a:r>
              <a:rPr lang="fr-FR" sz="1100" dirty="0">
                <a:solidFill>
                  <a:srgbClr val="002060"/>
                </a:solidFill>
              </a:rPr>
              <a:t>les publics hébergés par le biais des équipes de travailleurs sociaux pour qu’ils participent à des ateliers animés par les acteurs du Service public de l’emploi (SPE) en tenant compte des spécificités des publics et des attentes des </a:t>
            </a:r>
            <a:r>
              <a:rPr lang="fr-FR" sz="1100" dirty="0" smtClean="0">
                <a:solidFill>
                  <a:srgbClr val="002060"/>
                </a:solidFill>
              </a:rPr>
              <a:t>structures.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des temps d’information et de rencontre entre </a:t>
            </a:r>
            <a:r>
              <a:rPr lang="fr-FR" sz="1100" dirty="0" smtClean="0">
                <a:solidFill>
                  <a:srgbClr val="002060"/>
                </a:solidFill>
              </a:rPr>
              <a:t>professionnels </a:t>
            </a:r>
            <a:r>
              <a:rPr lang="fr-FR" sz="1100" dirty="0">
                <a:solidFill>
                  <a:srgbClr val="002060"/>
                </a:solidFill>
              </a:rPr>
              <a:t>afin de se connaître et de faciliter l’acculturation des </a:t>
            </a:r>
            <a:r>
              <a:rPr lang="fr-FR" sz="1100" dirty="0" smtClean="0">
                <a:solidFill>
                  <a:srgbClr val="002060"/>
                </a:solidFill>
              </a:rPr>
              <a:t>professionnels </a:t>
            </a:r>
            <a:r>
              <a:rPr lang="fr-FR" sz="1100" dirty="0">
                <a:solidFill>
                  <a:srgbClr val="002060"/>
                </a:solidFill>
              </a:rPr>
              <a:t>de l’emploi, de l’action sociale et de l’urgence et partager des logiques </a:t>
            </a:r>
            <a:r>
              <a:rPr lang="fr-FR" sz="1100" dirty="0" smtClean="0">
                <a:solidFill>
                  <a:srgbClr val="002060"/>
                </a:solidFill>
              </a:rPr>
              <a:t>d’intervention.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Renforcer </a:t>
            </a:r>
            <a:r>
              <a:rPr lang="fr-FR" sz="1100" dirty="0">
                <a:solidFill>
                  <a:srgbClr val="002060"/>
                </a:solidFill>
              </a:rPr>
              <a:t>le maillage avec les dispositifs existants de droit commun</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389047" y="149011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389047" y="409328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389046" y="4507276"/>
            <a:ext cx="5564817" cy="1615827"/>
          </a:xfrm>
          <a:prstGeom prst="rect">
            <a:avLst/>
          </a:prstGeom>
        </p:spPr>
        <p:txBody>
          <a:bodyPr wrap="square">
            <a:spAutoFit/>
          </a:bodyPr>
          <a:lstStyle/>
          <a:p>
            <a:pPr lvl="0" algn="just">
              <a:defRPr/>
            </a:pPr>
            <a:endParaRPr lang="fr-FR" sz="1100" dirty="0">
              <a:solidFill>
                <a:srgbClr val="002060"/>
              </a:solidFill>
            </a:endParaRPr>
          </a:p>
          <a:p>
            <a:pPr lvl="0" algn="just">
              <a:defRPr/>
            </a:pPr>
            <a:r>
              <a:rPr lang="fr-FR" sz="1100" dirty="0" smtClean="0">
                <a:solidFill>
                  <a:srgbClr val="002060"/>
                </a:solidFill>
              </a:rPr>
              <a:t>Lancement d’un questionnaire auprès des professionnels des structures d’hébergement sur l’opportunité </a:t>
            </a:r>
            <a:r>
              <a:rPr lang="fr-FR" sz="1100" dirty="0">
                <a:solidFill>
                  <a:srgbClr val="002060"/>
                </a:solidFill>
              </a:rPr>
              <a:t>d’engager une démarche à l’échelle d’un </a:t>
            </a:r>
            <a:r>
              <a:rPr lang="fr-FR" sz="1100" dirty="0" smtClean="0">
                <a:solidFill>
                  <a:srgbClr val="002060"/>
                </a:solidFill>
              </a:rPr>
              <a:t>territoire local </a:t>
            </a:r>
          </a:p>
          <a:p>
            <a:pPr lvl="0" algn="just">
              <a:defRPr/>
            </a:pPr>
            <a:endParaRPr lang="fr-FR" sz="1100" dirty="0" smtClean="0">
              <a:solidFill>
                <a:srgbClr val="002060"/>
              </a:solidFill>
            </a:endParaRPr>
          </a:p>
          <a:p>
            <a:pPr lvl="0" algn="just">
              <a:defRPr/>
            </a:pPr>
            <a:r>
              <a:rPr lang="fr-FR" sz="1100" dirty="0" smtClean="0">
                <a:solidFill>
                  <a:srgbClr val="002060"/>
                </a:solidFill>
              </a:rPr>
              <a:t>Rencontres du groupe </a:t>
            </a:r>
            <a:r>
              <a:rPr lang="fr-FR" sz="1100" dirty="0">
                <a:solidFill>
                  <a:srgbClr val="002060"/>
                </a:solidFill>
              </a:rPr>
              <a:t>de Travail « Insertion professionnelle » </a:t>
            </a:r>
            <a:r>
              <a:rPr lang="fr-FR" sz="1100" dirty="0" smtClean="0">
                <a:solidFill>
                  <a:srgbClr val="002060"/>
                </a:solidFill>
              </a:rPr>
              <a:t>pour recenser les dispositifs d’ « aller vers »</a:t>
            </a:r>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04800" y="149011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40232"/>
            <a:ext cx="5493078" cy="1615827"/>
          </a:xfrm>
          <a:prstGeom prst="rect">
            <a:avLst/>
          </a:prstGeom>
        </p:spPr>
        <p:txBody>
          <a:bodyPr wrap="square">
            <a:spAutoFit/>
          </a:bodyPr>
          <a:lstStyle/>
          <a:p>
            <a:pPr lvl="0" algn="just">
              <a:defRPr/>
            </a:pPr>
            <a:r>
              <a:rPr lang="fr-FR" sz="1100" dirty="0" smtClean="0">
                <a:solidFill>
                  <a:srgbClr val="002060"/>
                </a:solidFill>
              </a:rPr>
              <a:t>Mise </a:t>
            </a:r>
            <a:r>
              <a:rPr lang="fr-FR" sz="1100" dirty="0">
                <a:solidFill>
                  <a:srgbClr val="002060"/>
                </a:solidFill>
              </a:rPr>
              <a:t>en place d’une dynamique partenariale associant des acteurs de l’emploi et le secteur de l’hébergement autour des objectifs de la fiche </a:t>
            </a:r>
            <a:r>
              <a:rPr lang="fr-FR" sz="1100" dirty="0" smtClean="0">
                <a:solidFill>
                  <a:srgbClr val="002060"/>
                </a:solidFill>
              </a:rPr>
              <a:t>action</a:t>
            </a:r>
          </a:p>
          <a:p>
            <a:pPr lvl="0" algn="just">
              <a:defRPr/>
            </a:pPr>
            <a:endParaRPr lang="fr-FR" sz="1100" dirty="0">
              <a:solidFill>
                <a:srgbClr val="002060"/>
              </a:solidFill>
            </a:endParaRPr>
          </a:p>
          <a:p>
            <a:pPr lvl="0" algn="just">
              <a:defRPr/>
            </a:pPr>
            <a:r>
              <a:rPr lang="fr-FR" sz="1100" dirty="0" smtClean="0">
                <a:solidFill>
                  <a:srgbClr val="002060"/>
                </a:solidFill>
              </a:rPr>
              <a:t>Validation </a:t>
            </a:r>
            <a:r>
              <a:rPr lang="fr-FR" sz="1100" dirty="0">
                <a:solidFill>
                  <a:srgbClr val="002060"/>
                </a:solidFill>
              </a:rPr>
              <a:t>d’une méthodologie et du phasage des étapes de projet pour le pilotage de la démarche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a:solidFill>
                  <a:srgbClr val="002060"/>
                </a:solidFill>
              </a:rPr>
              <a:t>E</a:t>
            </a:r>
            <a:r>
              <a:rPr lang="fr-FR" sz="1100" dirty="0" smtClean="0">
                <a:solidFill>
                  <a:srgbClr val="002060"/>
                </a:solidFill>
              </a:rPr>
              <a:t>laboration </a:t>
            </a:r>
            <a:r>
              <a:rPr lang="fr-FR" sz="1100" dirty="0">
                <a:solidFill>
                  <a:srgbClr val="002060"/>
                </a:solidFill>
              </a:rPr>
              <a:t>des premiers outils pour structurer les premières étapes de l’action </a:t>
            </a: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087968"/>
            <a:ext cx="9002973" cy="253916"/>
          </a:xfrm>
          <a:prstGeom prst="rect">
            <a:avLst/>
          </a:prstGeom>
          <a:noFill/>
          <a:ln w="19050">
            <a:noFill/>
          </a:ln>
        </p:spPr>
        <p:txBody>
          <a:bodyPr wrap="square" rtlCol="0">
            <a:spAutoFit/>
          </a:bodyPr>
          <a:lstStyle/>
          <a:p>
            <a:r>
              <a:rPr lang="fr-FR" sz="1050" b="1" dirty="0" smtClean="0">
                <a:solidFill>
                  <a:srgbClr val="126F67"/>
                </a:solidFill>
              </a:rPr>
              <a:t>Pilote d’action :  Steven Marchand (FAS)</a:t>
            </a:r>
            <a:endParaRPr lang="fr-FR" sz="1050" b="1" dirty="0">
              <a:solidFill>
                <a:srgbClr val="126F67"/>
              </a:solidFill>
            </a:endParaRPr>
          </a:p>
        </p:txBody>
      </p:sp>
      <p:sp>
        <p:nvSpPr>
          <p:cNvPr id="18" name="Ellipse 17"/>
          <p:cNvSpPr/>
          <p:nvPr/>
        </p:nvSpPr>
        <p:spPr>
          <a:xfrm>
            <a:off x="5501265" y="348702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497749" y="223118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497749" y="438760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497749" y="5064752"/>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497749" y="286164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rotWithShape="1">
          <a:blip r:embed="rId3">
            <a:extLst>
              <a:ext uri="{28A0092B-C50C-407E-A947-70E740481C1C}">
                <a14:useLocalDpi xmlns:a14="http://schemas.microsoft.com/office/drawing/2010/main" val="0"/>
              </a:ext>
            </a:extLst>
          </a:blip>
          <a:srcRect t="1" r="4227" b="74136"/>
          <a:stretch/>
        </p:blipFill>
        <p:spPr>
          <a:xfrm>
            <a:off x="9228426" y="458441"/>
            <a:ext cx="2896259" cy="539892"/>
          </a:xfrm>
          <a:prstGeom prst="rect">
            <a:avLst/>
          </a:prstGeom>
        </p:spPr>
      </p:pic>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33579" y="952871"/>
            <a:ext cx="841585" cy="524109"/>
          </a:xfrm>
          <a:prstGeom prst="rect">
            <a:avLst/>
          </a:prstGeom>
        </p:spPr>
      </p:pic>
    </p:spTree>
    <p:extLst>
      <p:ext uri="{BB962C8B-B14F-4D97-AF65-F5344CB8AC3E}">
        <p14:creationId xmlns:p14="http://schemas.microsoft.com/office/powerpoint/2010/main" val="2292017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47</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Amener</a:t>
            </a:r>
            <a:r>
              <a:rPr kumimoji="0" lang="fr-FR" sz="1800" b="1" i="0" u="none" strike="noStrike" kern="1200" cap="none" spc="0" normalizeH="0" noProof="0" dirty="0" smtClean="0">
                <a:ln>
                  <a:noFill/>
                </a:ln>
                <a:solidFill>
                  <a:srgbClr val="ED8B55"/>
                </a:solidFill>
                <a:effectLst/>
                <a:uLnTx/>
                <a:uFillTx/>
                <a:latin typeface="Montserrat"/>
                <a:ea typeface="+mj-ea"/>
                <a:cs typeface="+mj-cs"/>
              </a:rPr>
              <a:t> les services d’inclusion numérique au plus près des publics précaires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0703" y="1792886"/>
            <a:ext cx="5320837" cy="4447371"/>
          </a:xfrm>
          <a:prstGeom prst="rect">
            <a:avLst/>
          </a:prstGeom>
        </p:spPr>
        <p:txBody>
          <a:bodyPr wrap="square">
            <a:spAutoFit/>
          </a:bodyPr>
          <a:lstStyle/>
          <a:p>
            <a:pPr marL="228600" lvl="0" indent="-228600" algn="just">
              <a:buAutoNum type="arabicPeriod"/>
              <a:defRPr/>
            </a:pPr>
            <a:r>
              <a:rPr lang="fr-FR" sz="1100" dirty="0">
                <a:solidFill>
                  <a:srgbClr val="002060"/>
                </a:solidFill>
              </a:rPr>
              <a:t>Recenser et communiquer sur les actions d’aller-vers proposant un accompagnement aux démarches administratives en ligne </a:t>
            </a:r>
            <a:endParaRPr lang="fr-FR" sz="1100" dirty="0" smtClean="0">
              <a:solidFill>
                <a:srgbClr val="002060"/>
              </a:solidFill>
            </a:endParaRPr>
          </a:p>
          <a:p>
            <a:pPr marL="228600" lvl="0" indent="-228600" algn="just">
              <a:buAutoNum type="arabicPeriod"/>
              <a:defRPr/>
            </a:pPr>
            <a:endParaRPr lang="fr-FR" sz="700" dirty="0" smtClean="0">
              <a:solidFill>
                <a:srgbClr val="002060"/>
              </a:solidFill>
            </a:endParaRPr>
          </a:p>
          <a:p>
            <a:pPr marL="228600" lvl="0" indent="-228600" algn="just">
              <a:buAutoNum type="arabicPeriod"/>
              <a:defRPr/>
            </a:pPr>
            <a:r>
              <a:rPr lang="fr-FR" sz="1100" dirty="0" smtClean="0">
                <a:solidFill>
                  <a:srgbClr val="002060"/>
                </a:solidFill>
              </a:rPr>
              <a:t>Développer </a:t>
            </a:r>
            <a:r>
              <a:rPr lang="fr-FR" sz="1100" dirty="0">
                <a:solidFill>
                  <a:srgbClr val="002060"/>
                </a:solidFill>
              </a:rPr>
              <a:t>les démarches d’aller-vers dans l’espace public et dans les équipements </a:t>
            </a:r>
            <a:r>
              <a:rPr lang="fr-FR" sz="1100" dirty="0" smtClean="0">
                <a:solidFill>
                  <a:srgbClr val="002060"/>
                </a:solidFill>
              </a:rPr>
              <a:t>en </a:t>
            </a:r>
            <a:r>
              <a:rPr lang="fr-FR" sz="1100" dirty="0">
                <a:solidFill>
                  <a:srgbClr val="002060"/>
                </a:solidFill>
              </a:rPr>
              <a:t>priorisant les « zones blanches » ou les quartiers ayant peu d’offres d’accompagnement aux démarches administratives en ligne</a:t>
            </a:r>
            <a:r>
              <a:rPr lang="fr-FR" sz="1100" dirty="0" smtClean="0">
                <a:solidFill>
                  <a:srgbClr val="002060"/>
                </a:solidFill>
              </a:rPr>
              <a:t>.</a:t>
            </a:r>
          </a:p>
          <a:p>
            <a:pPr marL="228600" lvl="0" indent="-228600" algn="just">
              <a:buAutoNum type="arabicPeriod"/>
              <a:defRPr/>
            </a:pPr>
            <a:endParaRPr lang="fr-FR" sz="700" dirty="0" smtClean="0">
              <a:solidFill>
                <a:srgbClr val="002060"/>
              </a:solidFill>
            </a:endParaRPr>
          </a:p>
          <a:p>
            <a:pPr marL="228600" lvl="0" indent="-228600" algn="just">
              <a:buAutoNum type="arabicPeriod"/>
              <a:defRPr/>
            </a:pPr>
            <a:r>
              <a:rPr lang="fr-FR" sz="1100" dirty="0" smtClean="0">
                <a:solidFill>
                  <a:srgbClr val="002060"/>
                </a:solidFill>
              </a:rPr>
              <a:t>Intégrer </a:t>
            </a:r>
            <a:r>
              <a:rPr lang="fr-FR" sz="1100" dirty="0">
                <a:solidFill>
                  <a:srgbClr val="002060"/>
                </a:solidFill>
              </a:rPr>
              <a:t>dans les missions de maraudes la prise en compte des besoins numériques </a:t>
            </a:r>
            <a:r>
              <a:rPr lang="fr-FR" sz="1100" dirty="0" smtClean="0">
                <a:solidFill>
                  <a:srgbClr val="002060"/>
                </a:solidFill>
              </a:rPr>
              <a:t>soit </a:t>
            </a:r>
            <a:r>
              <a:rPr lang="fr-FR" sz="1100" dirty="0">
                <a:solidFill>
                  <a:srgbClr val="002060"/>
                </a:solidFill>
              </a:rPr>
              <a:t>en se dotant de moyens propres, soit en développant des partenariats avec des structures d’inclusion </a:t>
            </a:r>
            <a:r>
              <a:rPr lang="fr-FR" sz="1100" dirty="0" smtClean="0">
                <a:solidFill>
                  <a:srgbClr val="002060"/>
                </a:solidFill>
              </a:rPr>
              <a:t>numérique.</a:t>
            </a:r>
          </a:p>
          <a:p>
            <a:pPr marL="228600" lvl="0" indent="-228600" algn="just">
              <a:buAutoNum type="arabicPeriod"/>
              <a:defRPr/>
            </a:pPr>
            <a:endParaRPr lang="fr-FR" sz="800" dirty="0" smtClean="0">
              <a:solidFill>
                <a:srgbClr val="002060"/>
              </a:solidFill>
            </a:endParaRPr>
          </a:p>
          <a:p>
            <a:pPr marL="228600" lvl="0" indent="-228600" algn="just">
              <a:buAutoNum type="arabicPeriod"/>
              <a:defRPr/>
            </a:pPr>
            <a:r>
              <a:rPr lang="fr-FR" sz="1100" dirty="0" smtClean="0">
                <a:solidFill>
                  <a:srgbClr val="002060"/>
                </a:solidFill>
              </a:rPr>
              <a:t>S’appuyer </a:t>
            </a:r>
            <a:r>
              <a:rPr lang="fr-FR" sz="1100" dirty="0">
                <a:solidFill>
                  <a:srgbClr val="002060"/>
                </a:solidFill>
              </a:rPr>
              <a:t>sur les dispositifs existants d’urgence sociale pour </a:t>
            </a:r>
            <a:r>
              <a:rPr lang="fr-FR" sz="1100" dirty="0" smtClean="0">
                <a:solidFill>
                  <a:srgbClr val="002060"/>
                </a:solidFill>
              </a:rPr>
              <a:t>développer </a:t>
            </a:r>
            <a:r>
              <a:rPr lang="fr-FR" sz="1100" dirty="0">
                <a:solidFill>
                  <a:srgbClr val="002060"/>
                </a:solidFill>
              </a:rPr>
              <a:t>l’accompagnement aux démarches administratives en </a:t>
            </a:r>
            <a:r>
              <a:rPr lang="fr-FR" sz="1100" dirty="0" smtClean="0">
                <a:solidFill>
                  <a:srgbClr val="002060"/>
                </a:solidFill>
              </a:rPr>
              <a:t>ligne</a:t>
            </a:r>
          </a:p>
          <a:p>
            <a:pPr marL="228600" lvl="0" indent="-228600" algn="just">
              <a:buAutoNum type="arabicPeriod"/>
              <a:defRPr/>
            </a:pPr>
            <a:endParaRPr lang="fr-FR" sz="700" dirty="0" smtClean="0">
              <a:solidFill>
                <a:srgbClr val="002060"/>
              </a:solidFill>
            </a:endParaRPr>
          </a:p>
          <a:p>
            <a:pPr marL="228600" lvl="0" indent="-228600" algn="just">
              <a:buAutoNum type="arabicPeriod"/>
              <a:defRPr/>
            </a:pPr>
            <a:r>
              <a:rPr lang="fr-FR" sz="1100" dirty="0" smtClean="0">
                <a:solidFill>
                  <a:srgbClr val="002060"/>
                </a:solidFill>
              </a:rPr>
              <a:t>Mettre </a:t>
            </a:r>
            <a:r>
              <a:rPr lang="fr-FR" sz="1100" dirty="0">
                <a:solidFill>
                  <a:srgbClr val="002060"/>
                </a:solidFill>
              </a:rPr>
              <a:t>en place une équipe d’aidants </a:t>
            </a:r>
            <a:r>
              <a:rPr lang="fr-FR" sz="1100" dirty="0" smtClean="0">
                <a:solidFill>
                  <a:srgbClr val="002060"/>
                </a:solidFill>
              </a:rPr>
              <a:t>numériques bénévoles </a:t>
            </a:r>
            <a:r>
              <a:rPr lang="fr-FR" sz="1100" dirty="0">
                <a:solidFill>
                  <a:srgbClr val="002060"/>
                </a:solidFill>
              </a:rPr>
              <a:t>et mobiles pouvant être mobilisés sur les dispositifs ou dans les structures d’urgence sociale </a:t>
            </a:r>
            <a:endParaRPr lang="fr-FR" sz="1100" dirty="0" smtClean="0">
              <a:solidFill>
                <a:srgbClr val="002060"/>
              </a:solidFill>
            </a:endParaRPr>
          </a:p>
          <a:p>
            <a:pPr marL="228600" lvl="0" indent="-228600" algn="just">
              <a:buAutoNum type="arabicPeriod"/>
              <a:defRPr/>
            </a:pPr>
            <a:endParaRPr lang="fr-FR" sz="600" dirty="0">
              <a:solidFill>
                <a:srgbClr val="002060"/>
              </a:solidFill>
            </a:endParaRPr>
          </a:p>
          <a:p>
            <a:pPr marL="228600" lvl="0" indent="-228600" algn="just">
              <a:buAutoNum type="arabicPeriod"/>
              <a:defRPr/>
            </a:pPr>
            <a:r>
              <a:rPr lang="fr-FR" sz="1100" dirty="0" smtClean="0">
                <a:solidFill>
                  <a:srgbClr val="002060"/>
                </a:solidFill>
              </a:rPr>
              <a:t>Développer </a:t>
            </a:r>
            <a:r>
              <a:rPr lang="fr-FR" sz="1100" dirty="0">
                <a:solidFill>
                  <a:srgbClr val="002060"/>
                </a:solidFill>
              </a:rPr>
              <a:t>la pair-</a:t>
            </a:r>
            <a:r>
              <a:rPr lang="fr-FR" sz="1100" dirty="0" err="1">
                <a:solidFill>
                  <a:srgbClr val="002060"/>
                </a:solidFill>
              </a:rPr>
              <a:t>aidance</a:t>
            </a:r>
            <a:r>
              <a:rPr lang="fr-FR" sz="1100" dirty="0">
                <a:solidFill>
                  <a:srgbClr val="002060"/>
                </a:solidFill>
              </a:rPr>
              <a:t> ou un système de mentorat entre </a:t>
            </a:r>
            <a:r>
              <a:rPr lang="fr-FR" sz="1100" dirty="0" smtClean="0">
                <a:solidFill>
                  <a:srgbClr val="002060"/>
                </a:solidFill>
              </a:rPr>
              <a:t>usagers </a:t>
            </a:r>
            <a:r>
              <a:rPr lang="fr-FR" sz="1100" dirty="0">
                <a:solidFill>
                  <a:srgbClr val="002060"/>
                </a:solidFill>
              </a:rPr>
              <a:t>pour atténuer les craintes vis-à-vis du numérique et développer </a:t>
            </a:r>
            <a:r>
              <a:rPr lang="fr-FR" sz="1100" dirty="0" smtClean="0">
                <a:solidFill>
                  <a:srgbClr val="002060"/>
                </a:solidFill>
              </a:rPr>
              <a:t>l’autonomie </a:t>
            </a:r>
            <a:r>
              <a:rPr lang="fr-FR" sz="1100" dirty="0">
                <a:solidFill>
                  <a:srgbClr val="002060"/>
                </a:solidFill>
              </a:rPr>
              <a:t>numérique</a:t>
            </a:r>
            <a:r>
              <a:rPr lang="fr-FR" sz="1100" dirty="0" smtClean="0">
                <a:solidFill>
                  <a:srgbClr val="002060"/>
                </a:solidFill>
              </a:rPr>
              <a:t>.</a:t>
            </a:r>
          </a:p>
          <a:p>
            <a:pPr marL="228600" lvl="0" indent="-228600" algn="just">
              <a:buAutoNum type="arabicPeriod"/>
              <a:defRPr/>
            </a:pPr>
            <a:endParaRPr lang="fr-FR" sz="400" dirty="0" smtClean="0">
              <a:solidFill>
                <a:srgbClr val="002060"/>
              </a:solidFill>
            </a:endParaRPr>
          </a:p>
          <a:p>
            <a:pPr marL="228600" lvl="0" indent="-228600" algn="just">
              <a:buAutoNum type="arabicPeriod"/>
              <a:defRPr/>
            </a:pPr>
            <a:r>
              <a:rPr lang="fr-FR" sz="1100" dirty="0" smtClean="0">
                <a:solidFill>
                  <a:srgbClr val="002060"/>
                </a:solidFill>
              </a:rPr>
              <a:t>Réaliser </a:t>
            </a:r>
            <a:r>
              <a:rPr lang="fr-FR" sz="1100" dirty="0">
                <a:solidFill>
                  <a:srgbClr val="002060"/>
                </a:solidFill>
              </a:rPr>
              <a:t>une étude comparée à l’échelle métropolitaine des actions d’aller-vers les publics en grande précarité </a:t>
            </a:r>
            <a:r>
              <a:rPr lang="fr-FR" sz="1100" dirty="0" smtClean="0">
                <a:solidFill>
                  <a:srgbClr val="002060"/>
                </a:solidFill>
              </a:rPr>
              <a:t>pour l’accompagnement </a:t>
            </a:r>
            <a:r>
              <a:rPr lang="fr-FR" sz="1100" dirty="0">
                <a:solidFill>
                  <a:srgbClr val="002060"/>
                </a:solidFill>
              </a:rPr>
              <a:t>aux démarches administratives en ligne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6" y="443086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6" y="4738639"/>
            <a:ext cx="5564817" cy="1446550"/>
          </a:xfrm>
          <a:prstGeom prst="rect">
            <a:avLst/>
          </a:prstGeom>
        </p:spPr>
        <p:txBody>
          <a:bodyPr wrap="square">
            <a:spAutoFit/>
          </a:bodyPr>
          <a:lstStyle/>
          <a:p>
            <a:pPr lvl="0" algn="just">
              <a:defRPr/>
            </a:pPr>
            <a:r>
              <a:rPr lang="fr-FR" sz="1100" dirty="0">
                <a:solidFill>
                  <a:srgbClr val="071F32">
                    <a:lumMod val="90000"/>
                    <a:lumOff val="10000"/>
                  </a:srgbClr>
                </a:solidFill>
              </a:rPr>
              <a:t>En septembre/octobre 2023, seront publiés des documents recensant, par arrondissement, les lieux et les types de démarches administratives pour lesquelles les usagers peuvent être accompagnés</a:t>
            </a:r>
            <a:r>
              <a:rPr lang="fr-FR" sz="1100" dirty="0" smtClean="0">
                <a:solidFill>
                  <a:srgbClr val="071F32">
                    <a:lumMod val="90000"/>
                    <a:lumOff val="10000"/>
                  </a:srgbClr>
                </a:solidFill>
              </a:rPr>
              <a:t>.</a:t>
            </a:r>
          </a:p>
          <a:p>
            <a:pPr lvl="0" algn="just">
              <a:defRPr/>
            </a:pPr>
            <a:endParaRPr lang="fr-FR" sz="1100" dirty="0">
              <a:solidFill>
                <a:srgbClr val="071F32">
                  <a:lumMod val="90000"/>
                  <a:lumOff val="10000"/>
                </a:srgbClr>
              </a:solidFill>
            </a:endParaRPr>
          </a:p>
          <a:p>
            <a:pPr lvl="0" algn="just">
              <a:defRPr/>
            </a:pPr>
            <a:r>
              <a:rPr lang="fr-FR" sz="1100" dirty="0" smtClean="0">
                <a:solidFill>
                  <a:srgbClr val="071F32">
                    <a:lumMod val="90000"/>
                    <a:lumOff val="10000"/>
                  </a:srgbClr>
                </a:solidFill>
              </a:rPr>
              <a:t>Second </a:t>
            </a:r>
            <a:r>
              <a:rPr lang="fr-FR" sz="1100" dirty="0">
                <a:solidFill>
                  <a:srgbClr val="071F32">
                    <a:lumMod val="90000"/>
                    <a:lumOff val="10000"/>
                  </a:srgbClr>
                </a:solidFill>
              </a:rPr>
              <a:t>semestre 2023 : expérimentations (3 mois) au sein de structures d’hébergement et d’aide alimentaire – groupe de travail avec les acteurs concernés (définition des modalités de travail – une méthodologie et du </a:t>
            </a:r>
            <a:r>
              <a:rPr lang="fr-FR" sz="1100" dirty="0" err="1">
                <a:solidFill>
                  <a:srgbClr val="071F32">
                    <a:lumMod val="90000"/>
                    <a:lumOff val="10000"/>
                  </a:srgbClr>
                </a:solidFill>
              </a:rPr>
              <a:t>rétroplanning</a:t>
            </a:r>
            <a:r>
              <a:rPr lang="fr-FR" sz="1100" dirty="0">
                <a:solidFill>
                  <a:srgbClr val="071F32">
                    <a:lumMod val="90000"/>
                    <a:lumOff val="10000"/>
                  </a:srgbClr>
                </a:solidFill>
              </a:rPr>
              <a:t> – évaluation</a:t>
            </a:r>
            <a:r>
              <a:rPr lang="fr-FR" sz="1100" dirty="0" smtClean="0">
                <a:solidFill>
                  <a:srgbClr val="071F32">
                    <a:lumMod val="90000"/>
                    <a:lumOff val="10000"/>
                  </a:srgbClr>
                </a:solidFill>
              </a:rPr>
              <a:t>).</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8136" y="1823244"/>
            <a:ext cx="5493078" cy="2800767"/>
          </a:xfrm>
          <a:prstGeom prst="rect">
            <a:avLst/>
          </a:prstGeom>
        </p:spPr>
        <p:txBody>
          <a:bodyPr wrap="square">
            <a:spAutoFit/>
          </a:bodyPr>
          <a:lstStyle/>
          <a:p>
            <a:pPr lvl="0" algn="just">
              <a:defRPr/>
            </a:pPr>
            <a:r>
              <a:rPr lang="fr-FR" sz="1100" dirty="0">
                <a:solidFill>
                  <a:srgbClr val="071F32">
                    <a:lumMod val="90000"/>
                    <a:lumOff val="10000"/>
                  </a:srgbClr>
                </a:solidFill>
              </a:rPr>
              <a:t>La </a:t>
            </a:r>
            <a:r>
              <a:rPr lang="fr-FR" sz="1100" b="1" dirty="0">
                <a:solidFill>
                  <a:srgbClr val="071F32">
                    <a:lumMod val="90000"/>
                    <a:lumOff val="10000"/>
                  </a:srgbClr>
                </a:solidFill>
              </a:rPr>
              <a:t>nouvelle cartographie des acteurs de l’inclusion numérique sur Paris.fr </a:t>
            </a:r>
            <a:r>
              <a:rPr lang="fr-FR" sz="1100" dirty="0" smtClean="0">
                <a:solidFill>
                  <a:srgbClr val="071F32">
                    <a:lumMod val="90000"/>
                    <a:lumOff val="10000"/>
                  </a:srgbClr>
                </a:solidFill>
              </a:rPr>
              <a:t>et </a:t>
            </a:r>
            <a:r>
              <a:rPr lang="fr-FR" sz="1100" dirty="0">
                <a:solidFill>
                  <a:srgbClr val="071F32">
                    <a:lumMod val="90000"/>
                    <a:lumOff val="10000"/>
                  </a:srgbClr>
                </a:solidFill>
              </a:rPr>
              <a:t>les </a:t>
            </a:r>
            <a:r>
              <a:rPr lang="fr-FR" sz="1100" b="1" dirty="0">
                <a:solidFill>
                  <a:srgbClr val="071F32">
                    <a:lumMod val="90000"/>
                    <a:lumOff val="10000"/>
                  </a:srgbClr>
                </a:solidFill>
              </a:rPr>
              <a:t>guides</a:t>
            </a:r>
            <a:r>
              <a:rPr lang="fr-FR" sz="1100" dirty="0">
                <a:solidFill>
                  <a:srgbClr val="071F32">
                    <a:lumMod val="90000"/>
                    <a:lumOff val="10000"/>
                  </a:srgbClr>
                </a:solidFill>
              </a:rPr>
              <a:t> recensent les lieux proposant un accompagnement aux démarches administratives en ligne. </a:t>
            </a: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r>
              <a:rPr lang="fr-FR" sz="1100" b="1" dirty="0" smtClean="0">
                <a:solidFill>
                  <a:srgbClr val="071F32">
                    <a:lumMod val="90000"/>
                    <a:lumOff val="10000"/>
                  </a:srgbClr>
                </a:solidFill>
              </a:rPr>
              <a:t>Expérimentation </a:t>
            </a:r>
            <a:r>
              <a:rPr lang="fr-FR" sz="1100" b="1" dirty="0">
                <a:solidFill>
                  <a:srgbClr val="071F32">
                    <a:lumMod val="90000"/>
                    <a:lumOff val="10000"/>
                  </a:srgbClr>
                </a:solidFill>
              </a:rPr>
              <a:t>prévue au second semestre </a:t>
            </a:r>
            <a:r>
              <a:rPr lang="fr-FR" sz="1100" b="1" dirty="0" smtClean="0">
                <a:solidFill>
                  <a:srgbClr val="071F32">
                    <a:lumMod val="90000"/>
                    <a:lumOff val="10000"/>
                  </a:srgbClr>
                </a:solidFill>
              </a:rPr>
              <a:t>2023 dans </a:t>
            </a:r>
            <a:r>
              <a:rPr lang="fr-FR" sz="1100" b="1" dirty="0">
                <a:solidFill>
                  <a:srgbClr val="071F32">
                    <a:lumMod val="90000"/>
                    <a:lumOff val="10000"/>
                  </a:srgbClr>
                </a:solidFill>
              </a:rPr>
              <a:t>2 ou 3 structures d’hébergement </a:t>
            </a:r>
            <a:r>
              <a:rPr lang="fr-FR" sz="1100" b="1" dirty="0" smtClean="0">
                <a:solidFill>
                  <a:srgbClr val="071F32">
                    <a:lumMod val="90000"/>
                    <a:lumOff val="10000"/>
                  </a:srgbClr>
                </a:solidFill>
              </a:rPr>
              <a:t>et d’aide alimentaire </a:t>
            </a:r>
            <a:r>
              <a:rPr lang="fr-FR" sz="1100" dirty="0" smtClean="0">
                <a:solidFill>
                  <a:srgbClr val="071F32">
                    <a:lumMod val="90000"/>
                    <a:lumOff val="10000"/>
                  </a:srgbClr>
                </a:solidFill>
              </a:rPr>
              <a:t>dans </a:t>
            </a:r>
            <a:r>
              <a:rPr lang="fr-FR" sz="1100" dirty="0">
                <a:solidFill>
                  <a:srgbClr val="071F32">
                    <a:lumMod val="90000"/>
                    <a:lumOff val="10000"/>
                  </a:srgbClr>
                </a:solidFill>
              </a:rPr>
              <a:t>un même arrondissement : proposer 2 ou 3 interventions dans chaque établissement présentant une palette de services, comme par exemple un accompagnement aux démarches administratives (en s’appuyant sur les ressources locales), des ateliers pour monter en compétence et de dépannage informatique, un atelier proposant des équipements informatiques et une connexion à tarif solidaire (opération La Collecte -Emmaüs </a:t>
            </a:r>
            <a:r>
              <a:rPr lang="fr-FR" sz="1100" dirty="0" err="1">
                <a:solidFill>
                  <a:srgbClr val="071F32">
                    <a:lumMod val="90000"/>
                    <a:lumOff val="10000"/>
                  </a:srgbClr>
                </a:solidFill>
              </a:rPr>
              <a:t>Connect</a:t>
            </a:r>
            <a:r>
              <a:rPr lang="fr-FR" sz="1100" dirty="0">
                <a:solidFill>
                  <a:srgbClr val="071F32">
                    <a:lumMod val="90000"/>
                    <a:lumOff val="10000"/>
                  </a:srgbClr>
                </a:solidFill>
              </a:rPr>
              <a:t>), le développement d’un espace informatique pour la structure grâce à des dons d’ordinateurs fixes…</a:t>
            </a: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53278" y="313870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Mike </a:t>
            </a:r>
            <a:r>
              <a:rPr lang="fr-FR" sz="1050" b="1" dirty="0" err="1" smtClean="0">
                <a:solidFill>
                  <a:srgbClr val="126F67"/>
                </a:solidFill>
              </a:rPr>
              <a:t>Rackelboom</a:t>
            </a:r>
            <a:r>
              <a:rPr lang="fr-FR" sz="1050" b="1" dirty="0" smtClean="0">
                <a:solidFill>
                  <a:srgbClr val="126F67"/>
                </a:solidFill>
              </a:rPr>
              <a:t> (Ville de Paris)                Karine Le </a:t>
            </a:r>
            <a:r>
              <a:rPr lang="fr-FR" sz="1050" b="1" dirty="0" err="1" smtClean="0">
                <a:solidFill>
                  <a:srgbClr val="126F67"/>
                </a:solidFill>
              </a:rPr>
              <a:t>Bihan</a:t>
            </a:r>
            <a:r>
              <a:rPr lang="fr-FR" sz="1050" b="1" dirty="0" smtClean="0">
                <a:solidFill>
                  <a:srgbClr val="126F67"/>
                </a:solidFill>
              </a:rPr>
              <a:t> (</a:t>
            </a:r>
            <a:r>
              <a:rPr lang="fr-FR" sz="1050" b="1" dirty="0" err="1" smtClean="0">
                <a:solidFill>
                  <a:srgbClr val="126F67"/>
                </a:solidFill>
              </a:rPr>
              <a:t>Samusocial</a:t>
            </a:r>
            <a:r>
              <a:rPr lang="fr-FR" sz="1050" b="1" dirty="0" smtClean="0">
                <a:solidFill>
                  <a:srgbClr val="126F67"/>
                </a:solidFill>
              </a:rPr>
              <a:t> de Paris)   </a:t>
            </a:r>
            <a:endParaRPr lang="fr-FR" sz="1050" b="1" dirty="0">
              <a:solidFill>
                <a:srgbClr val="126F67"/>
              </a:solidFill>
            </a:endParaRPr>
          </a:p>
        </p:txBody>
      </p:sp>
      <p:sp>
        <p:nvSpPr>
          <p:cNvPr id="24" name="Ellipse 23"/>
          <p:cNvSpPr/>
          <p:nvPr/>
        </p:nvSpPr>
        <p:spPr>
          <a:xfrm>
            <a:off x="5550058" y="185790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50058" y="239469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50058" y="389085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50058" y="449167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553278" y="507176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553278" y="5600297"/>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00991" y="880381"/>
            <a:ext cx="529887" cy="482954"/>
          </a:xfrm>
          <a:prstGeom prst="rect">
            <a:avLst/>
          </a:prstGeom>
        </p:spPr>
      </p:pic>
      <p:pic>
        <p:nvPicPr>
          <p:cNvPr id="22" name="Image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06129" y="834174"/>
            <a:ext cx="509008" cy="509008"/>
          </a:xfrm>
          <a:prstGeom prst="rect">
            <a:avLst/>
          </a:prstGeom>
        </p:spPr>
      </p:pic>
    </p:spTree>
    <p:extLst>
      <p:ext uri="{BB962C8B-B14F-4D97-AF65-F5344CB8AC3E}">
        <p14:creationId xmlns:p14="http://schemas.microsoft.com/office/powerpoint/2010/main" val="2493038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49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48</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t>
            </a:r>
            <a:r>
              <a:rPr lang="fr-FR" sz="1800" dirty="0">
                <a:solidFill>
                  <a:srgbClr val="ED8B55"/>
                </a:solidFill>
              </a:rPr>
              <a:t>Renforcer les dispositifs d’accompagnement dans certaines zones spécifiques comme les gares et le Forum des Halles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0703" y="1792886"/>
            <a:ext cx="5320837" cy="4154984"/>
          </a:xfrm>
          <a:prstGeom prst="rect">
            <a:avLst/>
          </a:prstGeom>
        </p:spPr>
        <p:txBody>
          <a:bodyPr wrap="square">
            <a:spAutoFit/>
          </a:bodyPr>
          <a:lstStyle/>
          <a:p>
            <a:pPr marL="228600" lvl="0" indent="-228600" algn="just">
              <a:buAutoNum type="arabicPeriod"/>
              <a:defRPr/>
            </a:pPr>
            <a:r>
              <a:rPr lang="fr-FR" sz="1100" dirty="0">
                <a:solidFill>
                  <a:srgbClr val="002060"/>
                </a:solidFill>
              </a:rPr>
              <a:t>Renforcer le repérage et l’accompagnement des personnes précaires situées dans le Forum des Halles. </a:t>
            </a:r>
            <a:r>
              <a:rPr lang="fr-FR" sz="1100" dirty="0" smtClean="0">
                <a:solidFill>
                  <a:srgbClr val="002060"/>
                </a:solidFill>
              </a:rPr>
              <a:t>: </a:t>
            </a:r>
          </a:p>
          <a:p>
            <a:pPr marL="628650" lvl="1" indent="-171450" algn="just">
              <a:buFontTx/>
              <a:buChar char="-"/>
              <a:defRPr/>
            </a:pPr>
            <a:r>
              <a:rPr lang="fr-FR" sz="1100" dirty="0" smtClean="0">
                <a:solidFill>
                  <a:srgbClr val="002060"/>
                </a:solidFill>
              </a:rPr>
              <a:t>Valoriser </a:t>
            </a:r>
            <a:r>
              <a:rPr lang="fr-FR" sz="1100" dirty="0">
                <a:solidFill>
                  <a:srgbClr val="002060"/>
                </a:solidFill>
              </a:rPr>
              <a:t>la mise en place sur le Forum des Halles, d’un dispositif unique et partagé intégrant matériel et moyen humain pour l’ensemble des acteurs de la voirie des Halles </a:t>
            </a:r>
            <a:r>
              <a:rPr lang="fr-FR" sz="1100" dirty="0" smtClean="0">
                <a:solidFill>
                  <a:srgbClr val="002060"/>
                </a:solidFill>
              </a:rPr>
              <a:t>afin </a:t>
            </a:r>
            <a:r>
              <a:rPr lang="fr-FR" sz="1100" dirty="0">
                <a:solidFill>
                  <a:srgbClr val="002060"/>
                </a:solidFill>
              </a:rPr>
              <a:t>d’assurer la sécurité des installations </a:t>
            </a:r>
            <a:r>
              <a:rPr lang="fr-FR" sz="1100" dirty="0" smtClean="0">
                <a:solidFill>
                  <a:srgbClr val="002060"/>
                </a:solidFill>
              </a:rPr>
              <a:t>et celle </a:t>
            </a:r>
            <a:r>
              <a:rPr lang="fr-FR" sz="1100" dirty="0">
                <a:solidFill>
                  <a:srgbClr val="002060"/>
                </a:solidFill>
              </a:rPr>
              <a:t>des personnes présentes sur le site </a:t>
            </a:r>
          </a:p>
          <a:p>
            <a:pPr marL="628650" lvl="1" indent="-171450" algn="just">
              <a:buFontTx/>
              <a:buChar char="-"/>
              <a:defRPr/>
            </a:pPr>
            <a:r>
              <a:rPr lang="fr-FR" sz="1100" dirty="0" smtClean="0">
                <a:solidFill>
                  <a:srgbClr val="002060"/>
                </a:solidFill>
              </a:rPr>
              <a:t>Mettre </a:t>
            </a:r>
            <a:r>
              <a:rPr lang="fr-FR" sz="1100" dirty="0">
                <a:solidFill>
                  <a:srgbClr val="002060"/>
                </a:solidFill>
              </a:rPr>
              <a:t>en place une maraude spécifique à la voirie souterraine des Halles</a:t>
            </a:r>
            <a:r>
              <a:rPr lang="fr-FR" sz="1100" dirty="0" smtClean="0">
                <a:solidFill>
                  <a:srgbClr val="002060"/>
                </a:solidFill>
              </a:rPr>
              <a:t>,</a:t>
            </a:r>
          </a:p>
          <a:p>
            <a:pPr marL="228600" lvl="0" indent="-228600" algn="just">
              <a:buAutoNum type="arabicPeriod"/>
              <a:defRPr/>
            </a:pPr>
            <a:r>
              <a:rPr lang="fr-FR" sz="1100" dirty="0" smtClean="0">
                <a:solidFill>
                  <a:srgbClr val="002060"/>
                </a:solidFill>
              </a:rPr>
              <a:t>Poursuivre </a:t>
            </a:r>
            <a:r>
              <a:rPr lang="fr-FR" sz="1100" dirty="0">
                <a:solidFill>
                  <a:srgbClr val="002060"/>
                </a:solidFill>
              </a:rPr>
              <a:t>la mobilisation des équipes </a:t>
            </a:r>
            <a:r>
              <a:rPr lang="fr-FR" sz="1100" dirty="0" err="1">
                <a:solidFill>
                  <a:srgbClr val="002060"/>
                </a:solidFill>
              </a:rPr>
              <a:t>Maquero</a:t>
            </a:r>
            <a:r>
              <a:rPr lang="fr-FR" sz="1100" dirty="0">
                <a:solidFill>
                  <a:srgbClr val="002060"/>
                </a:solidFill>
              </a:rPr>
              <a:t> sur les secteurs des </a:t>
            </a:r>
            <a:r>
              <a:rPr lang="fr-FR" sz="1100" dirty="0" smtClean="0">
                <a:solidFill>
                  <a:srgbClr val="002060"/>
                </a:solidFill>
              </a:rPr>
              <a:t>gares. </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Dans </a:t>
            </a:r>
            <a:r>
              <a:rPr lang="fr-FR" sz="1100" dirty="0">
                <a:solidFill>
                  <a:srgbClr val="002060"/>
                </a:solidFill>
              </a:rPr>
              <a:t>le cadre de la Mesure 27 du Ségur de la Santé, développer les équipes mobiles pluridisciplinaires sur le territoire </a:t>
            </a:r>
            <a:r>
              <a:rPr lang="fr-FR" sz="1100" dirty="0" smtClean="0">
                <a:solidFill>
                  <a:srgbClr val="002060"/>
                </a:solidFill>
              </a:rPr>
              <a:t>parisien pour </a:t>
            </a:r>
            <a:r>
              <a:rPr lang="fr-FR" sz="1100" dirty="0">
                <a:solidFill>
                  <a:srgbClr val="002060"/>
                </a:solidFill>
              </a:rPr>
              <a:t>renforcer les politiques d’aller-vers les personnes en situation de </a:t>
            </a:r>
            <a:r>
              <a:rPr lang="fr-FR" sz="1100" dirty="0" smtClean="0">
                <a:solidFill>
                  <a:srgbClr val="002060"/>
                </a:solidFill>
              </a:rPr>
              <a:t>précarité.</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S’appuyer </a:t>
            </a:r>
            <a:r>
              <a:rPr lang="fr-FR" sz="1100" dirty="0">
                <a:solidFill>
                  <a:srgbClr val="002060"/>
                </a:solidFill>
              </a:rPr>
              <a:t>sur des actions que la SNCF s’engage à poursuivre : organisation du Forum solidarité à l’initiative des directeurs de gare et qui permet de </a:t>
            </a:r>
            <a:r>
              <a:rPr lang="fr-FR" sz="1100" dirty="0" smtClean="0">
                <a:solidFill>
                  <a:srgbClr val="002060"/>
                </a:solidFill>
              </a:rPr>
              <a:t>sensibiliser </a:t>
            </a:r>
            <a:r>
              <a:rPr lang="fr-FR" sz="1100" dirty="0">
                <a:solidFill>
                  <a:srgbClr val="002060"/>
                </a:solidFill>
              </a:rPr>
              <a:t>le grand public, organisation du Tour des gares qui réunit l’ensemble des acteurs des gares pour réaliser un bilan et un point d’avancement sur l’efficacité des actions à destination des personnes sans abri, partenariat avec l’association ARIES qui gère un dispositif d’insertion par l’emploi.</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97762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04829" y="5284452"/>
            <a:ext cx="5539691" cy="861774"/>
          </a:xfrm>
          <a:prstGeom prst="rect">
            <a:avLst/>
          </a:prstGeom>
        </p:spPr>
        <p:txBody>
          <a:bodyPr wrap="square">
            <a:spAutoFit/>
          </a:bodyPr>
          <a:lstStyle/>
          <a:p>
            <a:pPr lvl="0" algn="just">
              <a:defRPr/>
            </a:pPr>
            <a:r>
              <a:rPr lang="fr-FR" sz="1000" dirty="0" smtClean="0">
                <a:solidFill>
                  <a:srgbClr val="002060"/>
                </a:solidFill>
              </a:rPr>
              <a:t>Mise </a:t>
            </a:r>
            <a:r>
              <a:rPr lang="fr-FR" sz="1000" dirty="0">
                <a:solidFill>
                  <a:srgbClr val="002060"/>
                </a:solidFill>
              </a:rPr>
              <a:t>en place d’une coordination des acteurs sociaux portée par la Coordination des maraudes </a:t>
            </a:r>
          </a:p>
          <a:p>
            <a:pPr lvl="0" algn="just">
              <a:defRPr/>
            </a:pPr>
            <a:r>
              <a:rPr lang="fr-FR" sz="1000" dirty="0" smtClean="0">
                <a:solidFill>
                  <a:srgbClr val="002060"/>
                </a:solidFill>
              </a:rPr>
              <a:t>Projet de la SNCF en 2024 de conventionnement avec une association « prise en charge de l’errance féminine en gare ». </a:t>
            </a:r>
          </a:p>
          <a:p>
            <a:pPr lvl="0" algn="just">
              <a:defRPr/>
            </a:pPr>
            <a:r>
              <a:rPr lang="fr-FR" sz="1000" dirty="0" smtClean="0">
                <a:solidFill>
                  <a:srgbClr val="002060"/>
                </a:solidFill>
              </a:rPr>
              <a:t>Participation de la SNCF à la Nuit de la Solidarité Estivale </a:t>
            </a:r>
            <a:endParaRPr lang="fr-FR" sz="10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8135" y="1809593"/>
            <a:ext cx="5493078" cy="3585597"/>
          </a:xfrm>
          <a:prstGeom prst="rect">
            <a:avLst/>
          </a:prstGeom>
        </p:spPr>
        <p:txBody>
          <a:bodyPr wrap="square">
            <a:spAutoFit/>
          </a:bodyPr>
          <a:lstStyle/>
          <a:p>
            <a:pPr lvl="0" algn="just">
              <a:defRPr/>
            </a:pPr>
            <a:r>
              <a:rPr lang="fr-FR" sz="1100" dirty="0" smtClean="0">
                <a:solidFill>
                  <a:srgbClr val="002060"/>
                </a:solidFill>
              </a:rPr>
              <a:t>Tenue </a:t>
            </a:r>
            <a:r>
              <a:rPr lang="fr-FR" sz="1100" dirty="0">
                <a:solidFill>
                  <a:srgbClr val="002060"/>
                </a:solidFill>
              </a:rPr>
              <a:t>d’un </a:t>
            </a:r>
            <a:r>
              <a:rPr lang="fr-FR" sz="1100" dirty="0" smtClean="0">
                <a:solidFill>
                  <a:srgbClr val="002060"/>
                </a:solidFill>
              </a:rPr>
              <a:t>Comité de pilotage « </a:t>
            </a:r>
            <a:r>
              <a:rPr lang="fr-FR" sz="1100" dirty="0">
                <a:solidFill>
                  <a:srgbClr val="002060"/>
                </a:solidFill>
              </a:rPr>
              <a:t>PariSeine » autour d’un dispositif commun de sécurisation / Sureté incluant l’axe </a:t>
            </a:r>
            <a:r>
              <a:rPr lang="fr-FR" sz="1100" dirty="0" smtClean="0">
                <a:solidFill>
                  <a:srgbClr val="002060"/>
                </a:solidFill>
              </a:rPr>
              <a:t>social.</a:t>
            </a:r>
          </a:p>
          <a:p>
            <a:pPr lvl="0" algn="just">
              <a:defRPr/>
            </a:pPr>
            <a:endParaRPr lang="fr-FR" sz="400" dirty="0">
              <a:solidFill>
                <a:srgbClr val="002060"/>
              </a:solidFill>
            </a:endParaRPr>
          </a:p>
          <a:p>
            <a:pPr lvl="0" algn="just">
              <a:defRPr/>
            </a:pPr>
            <a:r>
              <a:rPr lang="fr-FR" sz="1100" dirty="0" smtClean="0">
                <a:solidFill>
                  <a:srgbClr val="002060"/>
                </a:solidFill>
              </a:rPr>
              <a:t>Mise </a:t>
            </a:r>
            <a:r>
              <a:rPr lang="fr-FR" sz="1100" dirty="0">
                <a:solidFill>
                  <a:srgbClr val="002060"/>
                </a:solidFill>
              </a:rPr>
              <a:t>en place de </a:t>
            </a:r>
            <a:r>
              <a:rPr lang="fr-FR" sz="1100" b="1" dirty="0">
                <a:solidFill>
                  <a:srgbClr val="002060"/>
                </a:solidFill>
              </a:rPr>
              <a:t>réunions de suivi mensuel </a:t>
            </a:r>
            <a:r>
              <a:rPr lang="fr-FR" sz="1100" dirty="0" smtClean="0">
                <a:solidFill>
                  <a:srgbClr val="002060"/>
                </a:solidFill>
              </a:rPr>
              <a:t>entre la Ville et « </a:t>
            </a:r>
            <a:r>
              <a:rPr lang="fr-FR" sz="1100" dirty="0" err="1" smtClean="0">
                <a:solidFill>
                  <a:srgbClr val="002060"/>
                </a:solidFill>
              </a:rPr>
              <a:t>PariSeine</a:t>
            </a:r>
            <a:r>
              <a:rPr lang="fr-FR" sz="1100" dirty="0" smtClean="0">
                <a:solidFill>
                  <a:srgbClr val="002060"/>
                </a:solidFill>
              </a:rPr>
              <a:t> »</a:t>
            </a:r>
          </a:p>
          <a:p>
            <a:pPr lvl="0" algn="just">
              <a:defRPr/>
            </a:pPr>
            <a:endParaRPr lang="fr-FR" sz="300" dirty="0">
              <a:solidFill>
                <a:srgbClr val="002060"/>
              </a:solidFill>
            </a:endParaRPr>
          </a:p>
          <a:p>
            <a:pPr lvl="0" algn="just">
              <a:defRPr/>
            </a:pPr>
            <a:r>
              <a:rPr lang="fr-FR" sz="1100" dirty="0" smtClean="0">
                <a:solidFill>
                  <a:srgbClr val="002060"/>
                </a:solidFill>
              </a:rPr>
              <a:t>Développement </a:t>
            </a:r>
            <a:r>
              <a:rPr lang="fr-FR" sz="1100" dirty="0">
                <a:solidFill>
                  <a:srgbClr val="002060"/>
                </a:solidFill>
              </a:rPr>
              <a:t>des maraudes chaque vendredi </a:t>
            </a:r>
            <a:r>
              <a:rPr lang="fr-FR" sz="1100" dirty="0" smtClean="0">
                <a:solidFill>
                  <a:srgbClr val="002060"/>
                </a:solidFill>
              </a:rPr>
              <a:t>pour </a:t>
            </a:r>
            <a:r>
              <a:rPr lang="fr-FR" sz="1100" dirty="0">
                <a:solidFill>
                  <a:srgbClr val="002060"/>
                </a:solidFill>
              </a:rPr>
              <a:t>un diagnostic </a:t>
            </a:r>
            <a:r>
              <a:rPr lang="fr-FR" sz="1100" dirty="0" smtClean="0">
                <a:solidFill>
                  <a:srgbClr val="002060"/>
                </a:solidFill>
              </a:rPr>
              <a:t>social. </a:t>
            </a:r>
          </a:p>
          <a:p>
            <a:pPr lvl="0" algn="just">
              <a:defRPr/>
            </a:pPr>
            <a:endParaRPr lang="fr-FR" sz="200" dirty="0">
              <a:solidFill>
                <a:srgbClr val="002060"/>
              </a:solidFill>
            </a:endParaRPr>
          </a:p>
          <a:p>
            <a:pPr lvl="0" algn="just">
              <a:defRPr/>
            </a:pPr>
            <a:r>
              <a:rPr lang="fr-FR" sz="1100" dirty="0" smtClean="0">
                <a:solidFill>
                  <a:srgbClr val="002060"/>
                </a:solidFill>
              </a:rPr>
              <a:t>Mise </a:t>
            </a:r>
            <a:r>
              <a:rPr lang="fr-FR" sz="1100" dirty="0">
                <a:solidFill>
                  <a:srgbClr val="002060"/>
                </a:solidFill>
              </a:rPr>
              <a:t>en place de passages journaliers DPMP-DT dans les issues de secours et soutien </a:t>
            </a:r>
            <a:r>
              <a:rPr lang="fr-FR" sz="1100" dirty="0" smtClean="0">
                <a:solidFill>
                  <a:srgbClr val="002060"/>
                </a:solidFill>
              </a:rPr>
              <a:t>de l’UASA </a:t>
            </a:r>
            <a:r>
              <a:rPr lang="fr-FR" sz="1100" dirty="0">
                <a:solidFill>
                  <a:srgbClr val="002060"/>
                </a:solidFill>
              </a:rPr>
              <a:t>sur certaines opérations</a:t>
            </a:r>
            <a:r>
              <a:rPr lang="fr-FR" sz="1100" dirty="0" smtClean="0">
                <a:solidFill>
                  <a:srgbClr val="002060"/>
                </a:solidFill>
              </a:rPr>
              <a:t>.</a:t>
            </a:r>
          </a:p>
          <a:p>
            <a:pPr lvl="0" algn="just">
              <a:defRPr/>
            </a:pPr>
            <a:endParaRPr lang="fr-FR" sz="400" dirty="0">
              <a:solidFill>
                <a:srgbClr val="002060"/>
              </a:solidFill>
            </a:endParaRPr>
          </a:p>
          <a:p>
            <a:pPr lvl="0" algn="just">
              <a:defRPr/>
            </a:pPr>
            <a:r>
              <a:rPr lang="fr-FR" sz="1100" dirty="0">
                <a:solidFill>
                  <a:srgbClr val="002060"/>
                </a:solidFill>
              </a:rPr>
              <a:t>SNCF Gares&amp;Connexions </a:t>
            </a:r>
            <a:r>
              <a:rPr lang="fr-FR" sz="1100" dirty="0" smtClean="0">
                <a:solidFill>
                  <a:srgbClr val="002060"/>
                </a:solidFill>
              </a:rPr>
              <a:t>maintient financièrement </a:t>
            </a:r>
            <a:r>
              <a:rPr lang="fr-FR" sz="1100" dirty="0">
                <a:solidFill>
                  <a:srgbClr val="002060"/>
                </a:solidFill>
              </a:rPr>
              <a:t>les dispositifs </a:t>
            </a:r>
            <a:r>
              <a:rPr lang="fr-FR" sz="1100" dirty="0" smtClean="0">
                <a:solidFill>
                  <a:srgbClr val="002060"/>
                </a:solidFill>
              </a:rPr>
              <a:t>sociétaux au </a:t>
            </a:r>
            <a:r>
              <a:rPr lang="fr-FR" sz="1100" dirty="0">
                <a:solidFill>
                  <a:srgbClr val="002060"/>
                </a:solidFill>
              </a:rPr>
              <a:t>sein des 7 grandes gares parisiennes pour l’année 2023. </a:t>
            </a:r>
            <a:endParaRPr lang="fr-FR" sz="1100" dirty="0" smtClean="0">
              <a:solidFill>
                <a:srgbClr val="002060"/>
              </a:solidFill>
            </a:endParaRPr>
          </a:p>
          <a:p>
            <a:pPr lvl="0" algn="just">
              <a:defRPr/>
            </a:pPr>
            <a:endParaRPr lang="fr-FR" sz="400" dirty="0" smtClean="0">
              <a:solidFill>
                <a:srgbClr val="002060"/>
              </a:solidFill>
            </a:endParaRPr>
          </a:p>
          <a:p>
            <a:pPr lvl="0" algn="just">
              <a:defRPr/>
            </a:pPr>
            <a:r>
              <a:rPr lang="fr-FR" sz="1100" dirty="0">
                <a:solidFill>
                  <a:srgbClr val="002060"/>
                </a:solidFill>
              </a:rPr>
              <a:t>Une réflexion est en cours </a:t>
            </a:r>
            <a:r>
              <a:rPr lang="fr-FR" sz="1100" dirty="0" smtClean="0">
                <a:solidFill>
                  <a:srgbClr val="002060"/>
                </a:solidFill>
              </a:rPr>
              <a:t>afin </a:t>
            </a:r>
            <a:r>
              <a:rPr lang="fr-FR" sz="1100" dirty="0">
                <a:solidFill>
                  <a:srgbClr val="002060"/>
                </a:solidFill>
              </a:rPr>
              <a:t>que </a:t>
            </a:r>
            <a:r>
              <a:rPr lang="fr-FR" sz="1100" b="1" dirty="0">
                <a:solidFill>
                  <a:srgbClr val="002060"/>
                </a:solidFill>
              </a:rPr>
              <a:t>Transilien (TN) se saisisse de </a:t>
            </a:r>
            <a:r>
              <a:rPr lang="fr-FR" sz="1100" b="1" dirty="0" smtClean="0">
                <a:solidFill>
                  <a:srgbClr val="002060"/>
                </a:solidFill>
              </a:rPr>
              <a:t>la </a:t>
            </a:r>
            <a:r>
              <a:rPr lang="fr-FR" sz="1100" b="1" dirty="0">
                <a:solidFill>
                  <a:srgbClr val="002060"/>
                </a:solidFill>
              </a:rPr>
              <a:t>politique </a:t>
            </a:r>
            <a:r>
              <a:rPr lang="fr-FR" sz="1100" b="1" dirty="0" smtClean="0">
                <a:solidFill>
                  <a:srgbClr val="002060"/>
                </a:solidFill>
              </a:rPr>
              <a:t>de la SNCF en </a:t>
            </a:r>
            <a:r>
              <a:rPr lang="fr-FR" sz="1100" b="1" dirty="0">
                <a:solidFill>
                  <a:srgbClr val="002060"/>
                </a:solidFill>
              </a:rPr>
              <a:t>matière de prise en charge des personnes en grande exclusion </a:t>
            </a:r>
          </a:p>
          <a:p>
            <a:pPr lvl="0" algn="just">
              <a:defRPr/>
            </a:pPr>
            <a:endParaRPr lang="fr-FR" sz="300" dirty="0">
              <a:solidFill>
                <a:srgbClr val="002060"/>
              </a:solidFill>
            </a:endParaRPr>
          </a:p>
          <a:p>
            <a:pPr lvl="0" algn="just">
              <a:defRPr/>
            </a:pPr>
            <a:r>
              <a:rPr lang="fr-FR" sz="1100" dirty="0">
                <a:solidFill>
                  <a:srgbClr val="002060"/>
                </a:solidFill>
              </a:rPr>
              <a:t>Une </a:t>
            </a:r>
            <a:r>
              <a:rPr lang="fr-FR" sz="1100" b="1" dirty="0">
                <a:solidFill>
                  <a:srgbClr val="002060"/>
                </a:solidFill>
              </a:rPr>
              <a:t>opération de sensibilisation et de conseil </a:t>
            </a:r>
            <a:r>
              <a:rPr lang="fr-FR" sz="1100" dirty="0" smtClean="0">
                <a:solidFill>
                  <a:srgbClr val="002060"/>
                </a:solidFill>
              </a:rPr>
              <a:t>sur </a:t>
            </a:r>
            <a:r>
              <a:rPr lang="fr-FR" sz="1100" dirty="0">
                <a:solidFill>
                  <a:srgbClr val="002060"/>
                </a:solidFill>
              </a:rPr>
              <a:t>l’accès aux droits </a:t>
            </a:r>
            <a:r>
              <a:rPr lang="fr-FR" sz="1100" dirty="0" smtClean="0">
                <a:solidFill>
                  <a:srgbClr val="002060"/>
                </a:solidFill>
              </a:rPr>
              <a:t>a eu </a:t>
            </a:r>
            <a:r>
              <a:rPr lang="fr-FR" sz="1100" dirty="0">
                <a:solidFill>
                  <a:srgbClr val="002060"/>
                </a:solidFill>
              </a:rPr>
              <a:t>lieu le 24 mai </a:t>
            </a:r>
            <a:r>
              <a:rPr lang="fr-FR" sz="1100" dirty="0" smtClean="0">
                <a:solidFill>
                  <a:srgbClr val="002060"/>
                </a:solidFill>
              </a:rPr>
              <a:t>par SNCF Gares&amp;Connexions. </a:t>
            </a:r>
          </a:p>
          <a:p>
            <a:pPr lvl="0" algn="just">
              <a:defRPr/>
            </a:pPr>
            <a:endParaRPr lang="fr-FR" sz="200" b="1" dirty="0" smtClean="0">
              <a:solidFill>
                <a:srgbClr val="002060"/>
              </a:solidFill>
            </a:endParaRPr>
          </a:p>
          <a:p>
            <a:pPr lvl="0" algn="just">
              <a:defRPr/>
            </a:pPr>
            <a:r>
              <a:rPr lang="fr-FR" sz="1100" b="1" dirty="0" smtClean="0">
                <a:solidFill>
                  <a:srgbClr val="002060"/>
                </a:solidFill>
              </a:rPr>
              <a:t>Renforcement </a:t>
            </a:r>
            <a:r>
              <a:rPr lang="fr-FR" sz="1100" b="1" dirty="0">
                <a:solidFill>
                  <a:srgbClr val="002060"/>
                </a:solidFill>
              </a:rPr>
              <a:t>des tournées </a:t>
            </a:r>
            <a:r>
              <a:rPr lang="fr-FR" sz="1100" b="1" dirty="0" smtClean="0">
                <a:solidFill>
                  <a:srgbClr val="002060"/>
                </a:solidFill>
              </a:rPr>
              <a:t>des 2 </a:t>
            </a:r>
            <a:r>
              <a:rPr lang="fr-FR" sz="1100" b="1" dirty="0">
                <a:solidFill>
                  <a:srgbClr val="002060"/>
                </a:solidFill>
              </a:rPr>
              <a:t>Référents SNCF Sociaux </a:t>
            </a:r>
            <a:r>
              <a:rPr lang="fr-FR" sz="1100" dirty="0">
                <a:solidFill>
                  <a:srgbClr val="002060"/>
                </a:solidFill>
              </a:rPr>
              <a:t>Gares Nord et Sud de Paris qui effectuent quasi-quotidiennement des observations sociales dans les 7 grandes gares parisiennes</a:t>
            </a:r>
          </a:p>
          <a:p>
            <a:pPr lvl="0" algn="just">
              <a:defRPr/>
            </a:pPr>
            <a:endParaRPr lang="fr-FR" sz="1100" dirty="0">
              <a:solidFill>
                <a:srgbClr val="071F32">
                  <a:lumMod val="90000"/>
                  <a:lumOff val="10000"/>
                </a:srgbClr>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50058" y="3250613"/>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980012"/>
            <a:ext cx="10058400" cy="415498"/>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RATP : Grégoire </a:t>
            </a:r>
            <a:r>
              <a:rPr lang="fr-FR" sz="1050" b="1" dirty="0" err="1">
                <a:solidFill>
                  <a:srgbClr val="126F67"/>
                </a:solidFill>
              </a:rPr>
              <a:t>Caffin</a:t>
            </a:r>
            <a:r>
              <a:rPr lang="fr-FR" sz="1050" b="1" dirty="0">
                <a:solidFill>
                  <a:srgbClr val="126F67"/>
                </a:solidFill>
              </a:rPr>
              <a:t>-Le </a:t>
            </a:r>
            <a:r>
              <a:rPr lang="fr-FR" sz="1050" b="1" dirty="0" smtClean="0">
                <a:solidFill>
                  <a:srgbClr val="126F67"/>
                </a:solidFill>
              </a:rPr>
              <a:t>Dû et Marc </a:t>
            </a:r>
            <a:r>
              <a:rPr lang="fr-FR" sz="1050" b="1" dirty="0" err="1" smtClean="0">
                <a:solidFill>
                  <a:srgbClr val="126F67"/>
                </a:solidFill>
              </a:rPr>
              <a:t>Blottière</a:t>
            </a:r>
            <a:r>
              <a:rPr lang="fr-FR" sz="1050" b="1" dirty="0" smtClean="0">
                <a:solidFill>
                  <a:srgbClr val="126F67"/>
                </a:solidFill>
              </a:rPr>
              <a:t> (RATP), Corinne </a:t>
            </a:r>
            <a:r>
              <a:rPr lang="fr-FR" sz="1050" b="1" dirty="0" err="1">
                <a:solidFill>
                  <a:srgbClr val="126F67"/>
                </a:solidFill>
              </a:rPr>
              <a:t>Chouraqui</a:t>
            </a:r>
            <a:r>
              <a:rPr lang="fr-FR" sz="1050" b="1" dirty="0">
                <a:solidFill>
                  <a:srgbClr val="126F67"/>
                </a:solidFill>
              </a:rPr>
              <a:t> et Maryse </a:t>
            </a:r>
            <a:r>
              <a:rPr lang="fr-FR" sz="1050" b="1" dirty="0" err="1">
                <a:solidFill>
                  <a:srgbClr val="126F67"/>
                </a:solidFill>
              </a:rPr>
              <a:t>Vallery</a:t>
            </a:r>
            <a:r>
              <a:rPr lang="fr-FR" sz="1050" b="1" dirty="0">
                <a:solidFill>
                  <a:srgbClr val="126F67"/>
                </a:solidFill>
              </a:rPr>
              <a:t> </a:t>
            </a:r>
            <a:r>
              <a:rPr lang="fr-FR" sz="1050" b="1" dirty="0" smtClean="0">
                <a:solidFill>
                  <a:srgbClr val="126F67"/>
                </a:solidFill>
              </a:rPr>
              <a:t>(ARS), Ahmed </a:t>
            </a:r>
            <a:r>
              <a:rPr lang="fr-FR" sz="1050" b="1" dirty="0">
                <a:solidFill>
                  <a:srgbClr val="126F67"/>
                </a:solidFill>
              </a:rPr>
              <a:t>KHELIFA et Odile </a:t>
            </a:r>
            <a:r>
              <a:rPr lang="fr-FR" sz="1050" b="1" dirty="0" smtClean="0">
                <a:solidFill>
                  <a:srgbClr val="126F67"/>
                </a:solidFill>
              </a:rPr>
              <a:t>GIRARDIERE (SNCF), Pierre-Charles </a:t>
            </a:r>
            <a:r>
              <a:rPr lang="fr-FR" sz="1050" b="1" dirty="0" err="1" smtClean="0">
                <a:solidFill>
                  <a:srgbClr val="126F67"/>
                </a:solidFill>
              </a:rPr>
              <a:t>Hardouin</a:t>
            </a:r>
            <a:r>
              <a:rPr lang="fr-FR" sz="1050" b="1" dirty="0" smtClean="0">
                <a:solidFill>
                  <a:srgbClr val="126F67"/>
                </a:solidFill>
              </a:rPr>
              <a:t>, Nathalie </a:t>
            </a:r>
            <a:r>
              <a:rPr lang="fr-FR" sz="1050" b="1" dirty="0" err="1">
                <a:solidFill>
                  <a:srgbClr val="126F67"/>
                </a:solidFill>
              </a:rPr>
              <a:t>Sampieri</a:t>
            </a:r>
            <a:r>
              <a:rPr lang="fr-FR" sz="1050" b="1" dirty="0">
                <a:solidFill>
                  <a:srgbClr val="126F67"/>
                </a:solidFill>
              </a:rPr>
              <a:t> </a:t>
            </a:r>
            <a:r>
              <a:rPr lang="fr-FR" sz="1050" b="1" dirty="0" smtClean="0">
                <a:solidFill>
                  <a:srgbClr val="126F67"/>
                </a:solidFill>
              </a:rPr>
              <a:t>et </a:t>
            </a:r>
            <a:r>
              <a:rPr lang="fr-FR" sz="1050" b="1" dirty="0">
                <a:solidFill>
                  <a:srgbClr val="126F67"/>
                </a:solidFill>
              </a:rPr>
              <a:t>Luc </a:t>
            </a:r>
            <a:r>
              <a:rPr lang="fr-FR" sz="1050" b="1" dirty="0" smtClean="0">
                <a:solidFill>
                  <a:srgbClr val="126F67"/>
                </a:solidFill>
              </a:rPr>
              <a:t>Bisset (Ville de Paris)</a:t>
            </a:r>
            <a:endParaRPr lang="fr-FR" sz="1050" b="1" dirty="0">
              <a:solidFill>
                <a:srgbClr val="126F67"/>
              </a:solidFill>
            </a:endParaRPr>
          </a:p>
        </p:txBody>
      </p:sp>
      <p:sp>
        <p:nvSpPr>
          <p:cNvPr id="24" name="Ellipse 23"/>
          <p:cNvSpPr/>
          <p:nvPr/>
        </p:nvSpPr>
        <p:spPr>
          <a:xfrm>
            <a:off x="5550058" y="185790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50058" y="389085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50058" y="487668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11265" y="1016712"/>
            <a:ext cx="453342" cy="413189"/>
          </a:xfrm>
          <a:prstGeom prst="rect">
            <a:avLst/>
          </a:prstGeom>
        </p:spPr>
      </p:pic>
      <p:pic>
        <p:nvPicPr>
          <p:cNvPr id="13" name="Imag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01796" y="1055427"/>
            <a:ext cx="294283" cy="354856"/>
          </a:xfrm>
          <a:prstGeom prst="rect">
            <a:avLst/>
          </a:prstGeom>
        </p:spPr>
      </p:pic>
      <p:pic>
        <p:nvPicPr>
          <p:cNvPr id="14" name="Imag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23241" y="1067913"/>
            <a:ext cx="399309" cy="329885"/>
          </a:xfrm>
          <a:prstGeom prst="rect">
            <a:avLst/>
          </a:prstGeom>
        </p:spPr>
      </p:pic>
      <p:pic>
        <p:nvPicPr>
          <p:cNvPr id="25" name="Image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665810" y="1126212"/>
            <a:ext cx="424436" cy="245112"/>
          </a:xfrm>
          <a:prstGeom prst="rect">
            <a:avLst/>
          </a:prstGeom>
        </p:spPr>
      </p:pic>
    </p:spTree>
    <p:extLst>
      <p:ext uri="{BB962C8B-B14F-4D97-AF65-F5344CB8AC3E}">
        <p14:creationId xmlns:p14="http://schemas.microsoft.com/office/powerpoint/2010/main" val="1015585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56778"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1 : Changer le regard sur la pauvreté et l’exclusion sociale</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352179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923330"/>
          </a:xfrm>
          <a:prstGeom prst="rect">
            <a:avLst/>
          </a:prstGeom>
          <a:noFill/>
        </p:spPr>
        <p:txBody>
          <a:bodyPr wrap="square" rtlCol="0">
            <a:spAutoFit/>
          </a:bodyPr>
          <a:lstStyle/>
          <a:p>
            <a:pPr algn="ctr"/>
            <a:r>
              <a:rPr lang="fr-FR" b="1" dirty="0">
                <a:solidFill>
                  <a:schemeClr val="tx2">
                    <a:lumMod val="90000"/>
                    <a:lumOff val="10000"/>
                  </a:schemeClr>
                </a:solidFill>
              </a:rPr>
              <a:t>Objectif 9 : Améliorer la lisibilité et l’accessibilité des dispositifs d’accompagnement </a:t>
            </a:r>
          </a:p>
          <a:p>
            <a:pPr algn="ctr"/>
            <a:r>
              <a:rPr lang="fr-FR" b="1" dirty="0" smtClean="0">
                <a:solidFill>
                  <a:schemeClr val="tx2">
                    <a:lumMod val="90000"/>
                    <a:lumOff val="10000"/>
                  </a:schemeClr>
                </a:solidFill>
              </a:rPr>
              <a:t> </a:t>
            </a:r>
            <a:endParaRPr lang="fr-FR" b="1" dirty="0">
              <a:solidFill>
                <a:schemeClr val="tx2">
                  <a:lumMod val="90000"/>
                  <a:lumOff val="10000"/>
                </a:schemeClr>
              </a:solidFill>
            </a:endParaRP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137589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51</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49</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Adapter l’offre en matière de bains douche sur le territoire parisien et proposer aux usagers un accompagnement social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285046" y="2071572"/>
            <a:ext cx="5501012" cy="2292935"/>
          </a:xfrm>
          <a:prstGeom prst="rect">
            <a:avLst/>
          </a:prstGeom>
        </p:spPr>
        <p:txBody>
          <a:bodyPr wrap="square">
            <a:spAutoFit/>
          </a:bodyPr>
          <a:lstStyle/>
          <a:p>
            <a:pPr marL="228600" lvl="0" indent="-228600" algn="just">
              <a:buAutoNum type="arabicPeriod"/>
              <a:defRPr/>
            </a:pPr>
            <a:r>
              <a:rPr lang="fr-FR" sz="1100" dirty="0">
                <a:solidFill>
                  <a:srgbClr val="002060"/>
                </a:solidFill>
              </a:rPr>
              <a:t>Réaliser un état des lieux de l’offre des bains douches proposée sur le territoire parisien. Identifier les besoins et les attentes des usagers et évaluer le coût financier lié à la rénovation et à la réouverture d’anciens bains douches aujourd’hui </a:t>
            </a:r>
            <a:r>
              <a:rPr lang="fr-FR" sz="1100" dirty="0" smtClean="0">
                <a:solidFill>
                  <a:srgbClr val="002060"/>
                </a:solidFill>
              </a:rPr>
              <a:t>fermés.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Orienter </a:t>
            </a:r>
            <a:r>
              <a:rPr lang="fr-FR" sz="1100" dirty="0">
                <a:solidFill>
                  <a:srgbClr val="002060"/>
                </a:solidFill>
              </a:rPr>
              <a:t>les usagers des bains douches vers des permanences </a:t>
            </a:r>
            <a:r>
              <a:rPr lang="fr-FR" sz="1100" dirty="0" smtClean="0">
                <a:solidFill>
                  <a:srgbClr val="002060"/>
                </a:solidFill>
              </a:rPr>
              <a:t>sociales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des créneaux horaires exclusivement dédiés aux femmes ou étendre les horaires d’ouverture via des partenariats </a:t>
            </a:r>
            <a:r>
              <a:rPr lang="fr-FR" sz="1100" dirty="0" smtClean="0">
                <a:solidFill>
                  <a:srgbClr val="002060"/>
                </a:solidFill>
              </a:rPr>
              <a:t>associatifs.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Élargir </a:t>
            </a:r>
            <a:r>
              <a:rPr lang="fr-FR" sz="1100" dirty="0">
                <a:solidFill>
                  <a:srgbClr val="002060"/>
                </a:solidFill>
              </a:rPr>
              <a:t>les « douches mobiles » déployées dans le 10e, le 14e et le 15earrondissement, notamment aux abords d’autres gares (Saint-Lazare, Gare de Lyon, Gare d’Austerlitz)</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261610"/>
          </a:xfrm>
          <a:prstGeom prst="rect">
            <a:avLst/>
          </a:prstGeom>
        </p:spPr>
        <p:txBody>
          <a:bodyPr wrap="square">
            <a:spAutoFit/>
          </a:bodyPr>
          <a:lstStyle/>
          <a:p>
            <a:pPr lvl="0" algn="just">
              <a:defRPr/>
            </a:pPr>
            <a:r>
              <a:rPr lang="fr-FR" sz="1100">
                <a:solidFill>
                  <a:srgbClr val="002060"/>
                </a:solidFill>
              </a:rPr>
              <a:t>Informations à venir.</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600164"/>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smtClean="0">
                <a:solidFill>
                  <a:srgbClr val="002060"/>
                </a:solidFill>
              </a:rPr>
              <a:t>Informations à venir.</a:t>
            </a: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Céline Calvez (</a:t>
            </a:r>
            <a:r>
              <a:rPr lang="fr-FR" sz="1050" b="1" dirty="0" smtClean="0">
                <a:solidFill>
                  <a:srgbClr val="126F67"/>
                </a:solidFill>
              </a:rPr>
              <a:t>Ville de Paris)</a:t>
            </a:r>
            <a:endParaRPr lang="fr-FR" sz="1050" b="1" dirty="0">
              <a:solidFill>
                <a:srgbClr val="126F67"/>
              </a:solidFill>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15" name="Imag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68982" y="941756"/>
            <a:ext cx="529887" cy="482954"/>
          </a:xfrm>
          <a:prstGeom prst="rect">
            <a:avLst/>
          </a:prstGeom>
        </p:spPr>
      </p:pic>
    </p:spTree>
    <p:extLst>
      <p:ext uri="{BB962C8B-B14F-4D97-AF65-F5344CB8AC3E}">
        <p14:creationId xmlns:p14="http://schemas.microsoft.com/office/powerpoint/2010/main" val="1109269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52</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50 / Faciliter l’accès à un « Rendez vous santé » pour les personnes précaires ne disposant pas de droits ouverts à l’Assurance Maladie</a:t>
            </a:r>
          </a:p>
        </p:txBody>
      </p:sp>
      <p:sp>
        <p:nvSpPr>
          <p:cNvPr id="3" name="Rectangle 2"/>
          <p:cNvSpPr/>
          <p:nvPr/>
        </p:nvSpPr>
        <p:spPr>
          <a:xfrm>
            <a:off x="162919" y="2069042"/>
            <a:ext cx="5142689" cy="3647152"/>
          </a:xfrm>
          <a:prstGeom prst="rect">
            <a:avLst/>
          </a:prstGeom>
        </p:spPr>
        <p:txBody>
          <a:bodyPr wrap="square">
            <a:spAutoFit/>
          </a:bodyPr>
          <a:lstStyle/>
          <a:p>
            <a:pPr marL="228600" lvl="0" indent="-228600">
              <a:buAutoNum type="arabicPeriod"/>
              <a:defRPr/>
            </a:pPr>
            <a:r>
              <a:rPr lang="fr-FR" sz="1100" dirty="0">
                <a:solidFill>
                  <a:srgbClr val="002060"/>
                </a:solidFill>
              </a:rPr>
              <a:t>Mettre en place de nouvelles filières au regard de l’expérience de l’existant, notamment avec les PASS.</a:t>
            </a:r>
          </a:p>
          <a:p>
            <a:pPr marL="228600" lvl="0" indent="-228600">
              <a:buFont typeface="+mj-lt"/>
              <a:buAutoNum type="arabicPeriod"/>
              <a:defRPr/>
            </a:pPr>
            <a:endParaRPr lang="fr-FR" sz="1100" dirty="0">
              <a:solidFill>
                <a:srgbClr val="002060"/>
              </a:solidFill>
            </a:endParaRPr>
          </a:p>
          <a:p>
            <a:pPr marL="228600" lvl="0" indent="-228600">
              <a:buAutoNum type="arabicPeriod"/>
              <a:defRPr/>
            </a:pPr>
            <a:r>
              <a:rPr lang="fr-FR" sz="1100" dirty="0">
                <a:solidFill>
                  <a:srgbClr val="002060"/>
                </a:solidFill>
              </a:rPr>
              <a:t>Étalonner le dispositif sur un secteur pilote, avec des acteurs pilotes, avant d’envisager une orientation à large échelle par les travailleurs sociaux. </a:t>
            </a:r>
          </a:p>
          <a:p>
            <a:pPr marL="228600" lvl="0" indent="-228600">
              <a:buFont typeface="+mj-lt"/>
              <a:buAutoNum type="arabicPeriod"/>
              <a:defRPr/>
            </a:pPr>
            <a:endParaRPr lang="fr-FR" sz="1100" dirty="0">
              <a:solidFill>
                <a:srgbClr val="002060"/>
              </a:solidFill>
            </a:endParaRPr>
          </a:p>
          <a:p>
            <a:pPr marL="228600" lvl="0" indent="-228600">
              <a:buAutoNum type="arabicPeriod"/>
              <a:defRPr/>
            </a:pPr>
            <a:r>
              <a:rPr lang="fr-FR" sz="1100" dirty="0">
                <a:solidFill>
                  <a:srgbClr val="002060"/>
                </a:solidFill>
              </a:rPr>
              <a:t>Développer, avec les professionnels de santé partenaires, les modalités d’orientation (Doctolib, autre type de plateforme, etc.). </a:t>
            </a:r>
          </a:p>
          <a:p>
            <a:pPr marL="228600" lvl="0" indent="-228600">
              <a:buFont typeface="+mj-lt"/>
              <a:buAutoNum type="arabicPeriod"/>
              <a:defRPr/>
            </a:pPr>
            <a:endParaRPr lang="fr-FR" sz="1100" dirty="0">
              <a:solidFill>
                <a:srgbClr val="002060"/>
              </a:solidFill>
            </a:endParaRPr>
          </a:p>
          <a:p>
            <a:pPr marL="228600" lvl="0" indent="-228600">
              <a:buAutoNum type="arabicPeriod"/>
              <a:defRPr/>
            </a:pPr>
            <a:r>
              <a:rPr lang="fr-FR" sz="1100" dirty="0">
                <a:solidFill>
                  <a:srgbClr val="002060"/>
                </a:solidFill>
              </a:rPr>
              <a:t>Mettre en place un partenariat avec les PASS </a:t>
            </a:r>
            <a:r>
              <a:rPr lang="fr-FR" sz="1100" dirty="0" smtClean="0">
                <a:solidFill>
                  <a:srgbClr val="002060"/>
                </a:solidFill>
              </a:rPr>
              <a:t>hospitalières</a:t>
            </a:r>
          </a:p>
          <a:p>
            <a:pPr marL="228600" lvl="0" indent="-228600">
              <a:buAutoNum type="arabicPeriod"/>
              <a:defRPr/>
            </a:pPr>
            <a:endParaRPr lang="fr-FR" sz="1100" dirty="0" smtClean="0">
              <a:solidFill>
                <a:srgbClr val="002060"/>
              </a:solidFill>
            </a:endParaRPr>
          </a:p>
          <a:p>
            <a:pPr marL="228600" lvl="0" indent="-228600">
              <a:buAutoNum type="arabicPeriod"/>
              <a:defRPr/>
            </a:pPr>
            <a:r>
              <a:rPr lang="fr-FR" sz="1100" dirty="0" smtClean="0">
                <a:solidFill>
                  <a:srgbClr val="002060"/>
                </a:solidFill>
              </a:rPr>
              <a:t>Définir </a:t>
            </a:r>
            <a:r>
              <a:rPr lang="fr-FR" sz="1100" dirty="0">
                <a:solidFill>
                  <a:srgbClr val="002060"/>
                </a:solidFill>
              </a:rPr>
              <a:t>les modalités de suivi du bilan réalisé par un médecin référent dans le cadre du dispositif passerelle. </a:t>
            </a:r>
            <a:endParaRPr lang="fr-FR" sz="1100" dirty="0" smtClean="0">
              <a:solidFill>
                <a:srgbClr val="002060"/>
              </a:solidFill>
            </a:endParaRPr>
          </a:p>
          <a:p>
            <a:pPr marL="228600" lvl="0" indent="-228600">
              <a:buFont typeface="+mj-lt"/>
              <a:buAutoNum type="arabicPeriod"/>
              <a:defRPr/>
            </a:pPr>
            <a:endParaRPr lang="fr-FR" sz="1100" dirty="0">
              <a:solidFill>
                <a:srgbClr val="002060"/>
              </a:solidFill>
            </a:endParaRPr>
          </a:p>
          <a:p>
            <a:pPr marL="228600" lvl="0" indent="-228600">
              <a:buAutoNum type="arabicPeriod"/>
              <a:defRPr/>
            </a:pPr>
            <a:r>
              <a:rPr lang="fr-FR" sz="1100" dirty="0" smtClean="0">
                <a:solidFill>
                  <a:srgbClr val="002060"/>
                </a:solidFill>
              </a:rPr>
              <a:t>Établir </a:t>
            </a:r>
            <a:r>
              <a:rPr lang="fr-FR" sz="1100" dirty="0">
                <a:solidFill>
                  <a:srgbClr val="002060"/>
                </a:solidFill>
              </a:rPr>
              <a:t>une convention type de partenariat entre la CPAM75 et les structures sociales pour l’accès aux ressources mis en place par la CPAM75 (« Espace partenaire »). </a:t>
            </a:r>
          </a:p>
          <a:p>
            <a:pPr marL="228600" lvl="0" indent="-228600">
              <a:buFont typeface="+mj-lt"/>
              <a:buAutoNum type="arabicPeriod"/>
              <a:defRPr/>
            </a:pPr>
            <a:endParaRPr lang="fr-FR" sz="1100" dirty="0">
              <a:solidFill>
                <a:srgbClr val="002060"/>
              </a:solidFill>
            </a:endParaRPr>
          </a:p>
          <a:p>
            <a:pPr marL="228600" lvl="0" indent="-228600">
              <a:buAutoNum type="arabicPeriod"/>
              <a:defRPr/>
            </a:pPr>
            <a:r>
              <a:rPr lang="fr-FR" sz="1100" dirty="0">
                <a:solidFill>
                  <a:srgbClr val="002060"/>
                </a:solidFill>
              </a:rPr>
              <a:t>Établir une cartographie intégrant l’adressage dynamique vers les structures répertoriées. </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64074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829116"/>
            <a:ext cx="5216616" cy="1446550"/>
          </a:xfrm>
          <a:prstGeom prst="rect">
            <a:avLst/>
          </a:prstGeom>
        </p:spPr>
        <p:txBody>
          <a:bodyPr wrap="square">
            <a:spAutoFit/>
          </a:bodyPr>
          <a:lstStyle/>
          <a:p>
            <a:pPr lvl="0" algn="just">
              <a:defRPr/>
            </a:pPr>
            <a:endParaRPr lang="fr-FR" sz="1100" dirty="0">
              <a:solidFill>
                <a:srgbClr val="071F32">
                  <a:lumMod val="90000"/>
                  <a:lumOff val="10000"/>
                </a:srgbClr>
              </a:solidFill>
            </a:endParaRPr>
          </a:p>
          <a:p>
            <a:pPr lvl="0" algn="just">
              <a:defRPr/>
            </a:pPr>
            <a:r>
              <a:rPr lang="fr-FR" sz="1100" dirty="0">
                <a:solidFill>
                  <a:srgbClr val="002060"/>
                </a:solidFill>
              </a:rPr>
              <a:t>Tirer un bilan pour une possible extension de l’expérimentation en  cours avec la CPTS 14ème arrondissement.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a:solidFill>
                  <a:srgbClr val="002060"/>
                </a:solidFill>
              </a:rPr>
              <a:t>Initier l’étape 2 sur le territoire quart nord est parisien comme identifié avec la participation du Centre Médical Stalingrad de la CRAMIF et un ou plusieurs centres de santé de la Ville de PARIS. </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11025"/>
            <a:ext cx="5493078" cy="2462213"/>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b="1" dirty="0">
                <a:solidFill>
                  <a:srgbClr val="002060"/>
                </a:solidFill>
              </a:rPr>
              <a:t>Déploiement de l’Espace Partenaires CPAM en janvier 2023 – prise en compte des signalements partenaires sur </a:t>
            </a:r>
            <a:r>
              <a:rPr lang="fr-FR" sz="1100" b="1" dirty="0" smtClean="0">
                <a:solidFill>
                  <a:srgbClr val="002060"/>
                </a:solidFill>
              </a:rPr>
              <a:t>convention</a:t>
            </a:r>
          </a:p>
          <a:p>
            <a:pPr lvl="0" algn="just">
              <a:defRPr/>
            </a:pPr>
            <a:r>
              <a:rPr lang="fr-FR" sz="1100" dirty="0" smtClean="0">
                <a:solidFill>
                  <a:srgbClr val="002060"/>
                </a:solidFill>
              </a:rPr>
              <a:t> </a:t>
            </a:r>
            <a:endParaRPr lang="fr-FR" sz="1100" dirty="0">
              <a:solidFill>
                <a:srgbClr val="002060"/>
              </a:solidFill>
            </a:endParaRPr>
          </a:p>
          <a:p>
            <a:pPr lvl="0" algn="just">
              <a:defRPr/>
            </a:pPr>
            <a:r>
              <a:rPr lang="fr-FR" sz="1100" dirty="0">
                <a:solidFill>
                  <a:srgbClr val="002060"/>
                </a:solidFill>
              </a:rPr>
              <a:t>Facilitation des démarches « accès aux droits » (CPAM)</a:t>
            </a:r>
          </a:p>
          <a:p>
            <a:pPr marL="171450" lvl="0" indent="-171450" algn="just">
              <a:buFontTx/>
              <a:buChar char="-"/>
              <a:defRPr/>
            </a:pPr>
            <a:endParaRPr lang="fr-FR" sz="1100" dirty="0">
              <a:solidFill>
                <a:srgbClr val="002060"/>
              </a:solidFill>
            </a:endParaRPr>
          </a:p>
          <a:p>
            <a:pPr lvl="0" algn="just">
              <a:defRPr/>
            </a:pPr>
            <a:r>
              <a:rPr lang="fr-FR" sz="1100" dirty="0">
                <a:solidFill>
                  <a:srgbClr val="002060"/>
                </a:solidFill>
              </a:rPr>
              <a:t>Déploiement de ISSUE (Service Social CRAMIF) pour tous les opérateurs santé/social pour accompagnement « assurés » seulement.</a:t>
            </a:r>
          </a:p>
          <a:p>
            <a:pPr marL="171450" lvl="0" indent="-171450" algn="just">
              <a:buFontTx/>
              <a:buChar char="-"/>
              <a:defRPr/>
            </a:pPr>
            <a:endParaRPr lang="fr-FR" sz="1100" dirty="0">
              <a:solidFill>
                <a:srgbClr val="002060"/>
              </a:solidFill>
            </a:endParaRPr>
          </a:p>
          <a:p>
            <a:pPr lvl="0" algn="just">
              <a:defRPr/>
            </a:pPr>
            <a:r>
              <a:rPr lang="fr-FR" sz="1100" b="1" dirty="0">
                <a:solidFill>
                  <a:srgbClr val="002060"/>
                </a:solidFill>
              </a:rPr>
              <a:t>Signature d’une convention CPAM 75 et CPTS du 14</a:t>
            </a:r>
            <a:r>
              <a:rPr lang="fr-FR" sz="1100" b="1" baseline="30000" dirty="0">
                <a:solidFill>
                  <a:srgbClr val="002060"/>
                </a:solidFill>
              </a:rPr>
              <a:t>ème</a:t>
            </a:r>
            <a:r>
              <a:rPr lang="fr-FR" sz="1100" b="1" dirty="0">
                <a:solidFill>
                  <a:srgbClr val="002060"/>
                </a:solidFill>
              </a:rPr>
              <a:t> arrondissement </a:t>
            </a:r>
            <a:r>
              <a:rPr lang="fr-FR" sz="1100" dirty="0">
                <a:solidFill>
                  <a:srgbClr val="002060"/>
                </a:solidFill>
              </a:rPr>
              <a:t>portant sur la PUMA/CSS/AME facilitant l’accès aux soins des personnes précaires et en abandon/rupture/méconnaissance de droits. Validation du dispositif par l’ARS IDF (mais pas modèle </a:t>
            </a:r>
            <a:r>
              <a:rPr lang="fr-FR" sz="1100" dirty="0" err="1">
                <a:solidFill>
                  <a:srgbClr val="002060"/>
                </a:solidFill>
              </a:rPr>
              <a:t>Pass</a:t>
            </a:r>
            <a:r>
              <a:rPr lang="fr-FR" sz="1100" dirty="0">
                <a:solidFill>
                  <a:srgbClr val="002060"/>
                </a:solidFill>
              </a:rPr>
              <a:t> de Ville). Originalité : la CPTS peut réceptionner les demandes AME. </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44490" y="3587836"/>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44490" y="315869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5544490" y="465401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44490" y="4063040"/>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11613196" cy="253916"/>
          </a:xfrm>
          <a:prstGeom prst="rect">
            <a:avLst/>
          </a:prstGeom>
          <a:noFill/>
          <a:ln w="19050">
            <a:noFill/>
          </a:ln>
        </p:spPr>
        <p:txBody>
          <a:bodyPr wrap="square" rtlCol="0">
            <a:spAutoFit/>
          </a:bodyPr>
          <a:lstStyle/>
          <a:p>
            <a:r>
              <a:rPr lang="fr-FR" sz="1050" b="1" dirty="0" smtClean="0">
                <a:solidFill>
                  <a:srgbClr val="126F67"/>
                </a:solidFill>
              </a:rPr>
              <a:t>Pilotes d’action : Benjamin Berton (CRAMIF)		Corinne </a:t>
            </a:r>
            <a:r>
              <a:rPr lang="fr-FR" sz="1050" b="1" dirty="0" err="1" smtClean="0">
                <a:solidFill>
                  <a:srgbClr val="126F67"/>
                </a:solidFill>
              </a:rPr>
              <a:t>Chouraqui</a:t>
            </a:r>
            <a:r>
              <a:rPr lang="fr-FR" sz="1050" b="1" dirty="0" smtClean="0">
                <a:solidFill>
                  <a:srgbClr val="126F67"/>
                </a:solidFill>
              </a:rPr>
              <a:t> et Maryse </a:t>
            </a:r>
            <a:r>
              <a:rPr lang="fr-FR" sz="1050" b="1" dirty="0" err="1" smtClean="0">
                <a:solidFill>
                  <a:srgbClr val="126F67"/>
                </a:solidFill>
              </a:rPr>
              <a:t>Vallery</a:t>
            </a:r>
            <a:r>
              <a:rPr lang="fr-FR" sz="1050" b="1" dirty="0" smtClean="0">
                <a:solidFill>
                  <a:srgbClr val="126F67"/>
                </a:solidFill>
              </a:rPr>
              <a:t> (ARS)		  </a:t>
            </a:r>
            <a:endParaRPr lang="fr-FR" sz="1050" b="1" dirty="0">
              <a:solidFill>
                <a:srgbClr val="126F67"/>
              </a:solidFill>
            </a:endParaRPr>
          </a:p>
        </p:txBody>
      </p:sp>
      <p:pic>
        <p:nvPicPr>
          <p:cNvPr id="21" name="Image 20"/>
          <p:cNvPicPr>
            <a:picLocks noChangeAspect="1"/>
          </p:cNvPicPr>
          <p:nvPr/>
        </p:nvPicPr>
        <p:blipFill>
          <a:blip r:embed="rId4"/>
          <a:stretch>
            <a:fillRect/>
          </a:stretch>
        </p:blipFill>
        <p:spPr>
          <a:xfrm>
            <a:off x="3574843" y="984571"/>
            <a:ext cx="1297334" cy="390647"/>
          </a:xfrm>
          <a:prstGeom prst="rect">
            <a:avLst/>
          </a:prstGeom>
        </p:spPr>
      </p:pic>
      <p:sp>
        <p:nvSpPr>
          <p:cNvPr id="22" name="Ellipse 21"/>
          <p:cNvSpPr/>
          <p:nvPr/>
        </p:nvSpPr>
        <p:spPr>
          <a:xfrm>
            <a:off x="5553278" y="207401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544490" y="2664197"/>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56595" y="5323613"/>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2220" y="984570"/>
            <a:ext cx="749183" cy="432653"/>
          </a:xfrm>
          <a:prstGeom prst="rect">
            <a:avLst/>
          </a:prstGeom>
        </p:spPr>
      </p:pic>
    </p:spTree>
    <p:extLst>
      <p:ext uri="{BB962C8B-B14F-4D97-AF65-F5344CB8AC3E}">
        <p14:creationId xmlns:p14="http://schemas.microsoft.com/office/powerpoint/2010/main" val="4265716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52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Rénover la plateforme SIAO - 115</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2631490"/>
          </a:xfrm>
          <a:prstGeom prst="rect">
            <a:avLst/>
          </a:prstGeom>
        </p:spPr>
        <p:txBody>
          <a:bodyPr wrap="square">
            <a:spAutoFit/>
          </a:bodyPr>
          <a:lstStyle/>
          <a:p>
            <a:pPr marL="228600" lvl="0" indent="-228600">
              <a:buAutoNum type="arabicPeriod"/>
              <a:defRPr/>
            </a:pPr>
            <a:r>
              <a:rPr lang="fr-FR" sz="1100" dirty="0">
                <a:solidFill>
                  <a:srgbClr val="002060"/>
                </a:solidFill>
              </a:rPr>
              <a:t> Rénover la plateforme SIAO — 115 autour de 3 axes </a:t>
            </a:r>
            <a:r>
              <a:rPr lang="fr-FR" sz="1100" dirty="0" smtClean="0">
                <a:solidFill>
                  <a:srgbClr val="002060"/>
                </a:solidFill>
              </a:rPr>
              <a:t>:</a:t>
            </a:r>
          </a:p>
          <a:p>
            <a:pPr marL="685800" lvl="1" indent="-228600">
              <a:buAutoNum type="arabicPeriod"/>
              <a:defRPr/>
            </a:pPr>
            <a:r>
              <a:rPr lang="fr-FR" sz="1100" dirty="0" smtClean="0">
                <a:solidFill>
                  <a:srgbClr val="002060"/>
                </a:solidFill>
              </a:rPr>
              <a:t>Augmenter </a:t>
            </a:r>
            <a:r>
              <a:rPr lang="fr-FR" sz="1100" dirty="0">
                <a:solidFill>
                  <a:srgbClr val="002060"/>
                </a:solidFill>
              </a:rPr>
              <a:t>la capacité de traitement du canal téléphonique pour favoriser l’écoute </a:t>
            </a:r>
            <a:r>
              <a:rPr lang="fr-FR" sz="1100" dirty="0" smtClean="0">
                <a:solidFill>
                  <a:srgbClr val="002060"/>
                </a:solidFill>
              </a:rPr>
              <a:t>sociale</a:t>
            </a:r>
          </a:p>
          <a:p>
            <a:pPr marL="685800" lvl="1" indent="-228600">
              <a:buAutoNum type="arabicPeriod"/>
              <a:defRPr/>
            </a:pPr>
            <a:r>
              <a:rPr lang="fr-FR" sz="1100" dirty="0" smtClean="0">
                <a:solidFill>
                  <a:srgbClr val="002060"/>
                </a:solidFill>
              </a:rPr>
              <a:t>Diminuer </a:t>
            </a:r>
            <a:r>
              <a:rPr lang="fr-FR" sz="1100" dirty="0">
                <a:solidFill>
                  <a:srgbClr val="002060"/>
                </a:solidFill>
              </a:rPr>
              <a:t>le volume d’appel à traiter en limitant les erreurs et en réorientant certaines démarches des usagers vers d’autres </a:t>
            </a:r>
            <a:r>
              <a:rPr lang="fr-FR" sz="1100" dirty="0" smtClean="0">
                <a:solidFill>
                  <a:srgbClr val="002060"/>
                </a:solidFill>
              </a:rPr>
              <a:t>canaux.</a:t>
            </a:r>
          </a:p>
          <a:p>
            <a:pPr marL="685800" lvl="1" indent="-228600">
              <a:buAutoNum type="arabicPeriod"/>
              <a:defRPr/>
            </a:pPr>
            <a:r>
              <a:rPr lang="fr-FR" sz="1100" dirty="0" smtClean="0">
                <a:solidFill>
                  <a:srgbClr val="002060"/>
                </a:solidFill>
              </a:rPr>
              <a:t>Diversifier </a:t>
            </a:r>
            <a:r>
              <a:rPr lang="fr-FR" sz="1100" dirty="0">
                <a:solidFill>
                  <a:srgbClr val="002060"/>
                </a:solidFill>
              </a:rPr>
              <a:t>l’accessibilité en ouvrant de nouveaux canaux complémentaires au téléphone comme un site, une application afin de désengorger le 115</a:t>
            </a:r>
            <a:r>
              <a:rPr lang="fr-FR" sz="1100" dirty="0" smtClean="0">
                <a:solidFill>
                  <a:srgbClr val="002060"/>
                </a:solidFill>
              </a:rPr>
              <a:t>.</a:t>
            </a:r>
          </a:p>
          <a:p>
            <a:pPr marL="685800" lvl="1" indent="-228600">
              <a:buAutoNum type="arabicPeriod"/>
              <a:defRPr/>
            </a:pPr>
            <a:endParaRPr lang="fr-FR" sz="1100" dirty="0" smtClean="0">
              <a:solidFill>
                <a:srgbClr val="002060"/>
              </a:solidFill>
            </a:endParaRPr>
          </a:p>
          <a:p>
            <a:pPr marL="228600" lvl="0" indent="-228600">
              <a:buAutoNum type="arabicPeriod"/>
              <a:defRPr/>
            </a:pPr>
            <a:r>
              <a:rPr lang="fr-FR" sz="1100" dirty="0" smtClean="0">
                <a:solidFill>
                  <a:srgbClr val="002060"/>
                </a:solidFill>
              </a:rPr>
              <a:t>Poursuivre la concertation autour de 3 thématiques en vue de mettre en œuvre de nouvelles actions :</a:t>
            </a:r>
          </a:p>
          <a:p>
            <a:pPr marL="685800" lvl="1" indent="-228600">
              <a:buAutoNum type="arabicPeriod"/>
              <a:defRPr/>
            </a:pPr>
            <a:r>
              <a:rPr lang="fr-FR" sz="1100" dirty="0" smtClean="0">
                <a:solidFill>
                  <a:srgbClr val="002060"/>
                </a:solidFill>
              </a:rPr>
              <a:t>Le site internet et les usagers</a:t>
            </a:r>
          </a:p>
          <a:p>
            <a:pPr marL="685800" lvl="1" indent="-228600">
              <a:buAutoNum type="arabicPeriod"/>
              <a:defRPr/>
            </a:pPr>
            <a:r>
              <a:rPr lang="fr-FR" sz="1100" dirty="0" smtClean="0">
                <a:solidFill>
                  <a:srgbClr val="002060"/>
                </a:solidFill>
              </a:rPr>
              <a:t>Les signalements réalisés par les partenaires</a:t>
            </a:r>
          </a:p>
          <a:p>
            <a:pPr marL="685800" lvl="1" indent="-228600">
              <a:buAutoNum type="arabicPeriod"/>
              <a:defRPr/>
            </a:pPr>
            <a:r>
              <a:rPr lang="fr-FR" sz="1100" dirty="0" smtClean="0">
                <a:solidFill>
                  <a:srgbClr val="002060"/>
                </a:solidFill>
              </a:rPr>
              <a:t>L’articulation entre le 115 et les partenaires</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374624"/>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35687"/>
            <a:ext cx="5216616" cy="2046714"/>
          </a:xfrm>
          <a:prstGeom prst="rect">
            <a:avLst/>
          </a:prstGeom>
        </p:spPr>
        <p:txBody>
          <a:bodyPr wrap="square">
            <a:spAutoFit/>
          </a:bodyPr>
          <a:lstStyle/>
          <a:p>
            <a:pPr lvl="0" algn="just">
              <a:defRPr/>
            </a:pPr>
            <a:endParaRPr lang="fr-FR" sz="1100" dirty="0">
              <a:solidFill>
                <a:srgbClr val="071F32">
                  <a:lumMod val="90000"/>
                  <a:lumOff val="10000"/>
                </a:srgbClr>
              </a:solidFill>
            </a:endParaRPr>
          </a:p>
          <a:p>
            <a:pPr lvl="0" algn="just">
              <a:defRPr/>
            </a:pPr>
            <a:r>
              <a:rPr lang="fr-FR" sz="1100" dirty="0" smtClean="0">
                <a:solidFill>
                  <a:srgbClr val="002060"/>
                </a:solidFill>
              </a:rPr>
              <a:t>Evolution </a:t>
            </a:r>
            <a:r>
              <a:rPr lang="fr-FR" sz="1100" dirty="0">
                <a:solidFill>
                  <a:srgbClr val="002060"/>
                </a:solidFill>
              </a:rPr>
              <a:t>de la messagerie du 115 : </a:t>
            </a:r>
            <a:r>
              <a:rPr lang="fr-FR" sz="1100" dirty="0" smtClean="0">
                <a:solidFill>
                  <a:srgbClr val="002060"/>
                </a:solidFill>
              </a:rPr>
              <a:t>concertation </a:t>
            </a:r>
            <a:r>
              <a:rPr lang="fr-FR" sz="1100" dirty="0">
                <a:solidFill>
                  <a:srgbClr val="002060"/>
                </a:solidFill>
              </a:rPr>
              <a:t>menée avec les usagers du 115 pour définir les besoins d’évolution a été menée au 1er semestre 2022. </a:t>
            </a:r>
            <a:r>
              <a:rPr lang="fr-FR" sz="1100" b="1" dirty="0">
                <a:solidFill>
                  <a:srgbClr val="002060"/>
                </a:solidFill>
              </a:rPr>
              <a:t>La messagerie est en cours de </a:t>
            </a:r>
            <a:r>
              <a:rPr lang="fr-FR" sz="1100" b="1" dirty="0" smtClean="0">
                <a:solidFill>
                  <a:srgbClr val="002060"/>
                </a:solidFill>
              </a:rPr>
              <a:t>création.</a:t>
            </a:r>
          </a:p>
          <a:p>
            <a:pPr lvl="0" algn="just">
              <a:defRPr/>
            </a:pPr>
            <a:endParaRPr lang="fr-FR" sz="600" b="1" dirty="0">
              <a:solidFill>
                <a:srgbClr val="002060"/>
              </a:solidFill>
            </a:endParaRPr>
          </a:p>
          <a:p>
            <a:pPr lvl="0" algn="just">
              <a:defRPr/>
            </a:pPr>
            <a:r>
              <a:rPr lang="fr-FR" sz="1100" dirty="0">
                <a:solidFill>
                  <a:srgbClr val="002060"/>
                </a:solidFill>
              </a:rPr>
              <a:t>Développement de la communication autour du site et </a:t>
            </a:r>
            <a:r>
              <a:rPr lang="fr-FR" sz="1100" dirty="0" smtClean="0">
                <a:solidFill>
                  <a:srgbClr val="002060"/>
                </a:solidFill>
              </a:rPr>
              <a:t>travail autour d’une deuxième version du </a:t>
            </a:r>
            <a:r>
              <a:rPr lang="fr-FR" sz="1100" dirty="0">
                <a:solidFill>
                  <a:srgbClr val="002060"/>
                </a:solidFill>
              </a:rPr>
              <a:t>site suite aux </a:t>
            </a:r>
            <a:r>
              <a:rPr lang="fr-FR" sz="1100" dirty="0" smtClean="0">
                <a:solidFill>
                  <a:srgbClr val="002060"/>
                </a:solidFill>
              </a:rPr>
              <a:t>concertations</a:t>
            </a:r>
          </a:p>
          <a:p>
            <a:pPr lvl="0" algn="just">
              <a:defRPr/>
            </a:pPr>
            <a:endParaRPr lang="fr-FR" sz="700" dirty="0" smtClean="0">
              <a:solidFill>
                <a:srgbClr val="002060"/>
              </a:solidFill>
            </a:endParaRPr>
          </a:p>
          <a:p>
            <a:pPr lvl="0" algn="just">
              <a:defRPr/>
            </a:pPr>
            <a:r>
              <a:rPr lang="fr-FR" sz="1100" dirty="0" smtClean="0">
                <a:solidFill>
                  <a:srgbClr val="002060"/>
                </a:solidFill>
              </a:rPr>
              <a:t>Poursuivre </a:t>
            </a:r>
            <a:r>
              <a:rPr lang="fr-FR" sz="1100" dirty="0">
                <a:solidFill>
                  <a:srgbClr val="002060"/>
                </a:solidFill>
              </a:rPr>
              <a:t>le déploiement de </a:t>
            </a:r>
            <a:r>
              <a:rPr lang="fr-FR" sz="1100" dirty="0" err="1">
                <a:solidFill>
                  <a:srgbClr val="002060"/>
                </a:solidFill>
              </a:rPr>
              <a:t>Kiamo</a:t>
            </a:r>
            <a:r>
              <a:rPr lang="fr-FR" sz="1100" dirty="0">
                <a:solidFill>
                  <a:srgbClr val="002060"/>
                </a:solidFill>
              </a:rPr>
              <a:t>, consolider les indicateurs et faire une première évaluation</a:t>
            </a:r>
            <a:endParaRPr lang="fr-FR" sz="1100" dirty="0" smtClean="0">
              <a:solidFill>
                <a:srgbClr val="002060"/>
              </a:solidFill>
            </a:endParaRPr>
          </a:p>
          <a:p>
            <a:pPr lvl="0" algn="just">
              <a:defRPr/>
            </a:pPr>
            <a:endParaRPr lang="fr-FR" sz="1100" b="1" dirty="0">
              <a:solidFill>
                <a:srgbClr val="002060"/>
              </a:solidFill>
            </a:endParaRPr>
          </a:p>
          <a:p>
            <a:pPr lvl="0" algn="just">
              <a:defRPr/>
            </a:pPr>
            <a:endParaRPr lang="fr-FR" sz="1100" b="1"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688754"/>
            <a:ext cx="5493078" cy="2846933"/>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a:solidFill>
                  <a:srgbClr val="002060"/>
                </a:solidFill>
              </a:rPr>
              <a:t>Mise en place de la </a:t>
            </a:r>
            <a:r>
              <a:rPr lang="fr-FR" sz="1100" b="1" dirty="0">
                <a:solidFill>
                  <a:srgbClr val="002060"/>
                </a:solidFill>
              </a:rPr>
              <a:t>nouvelle solution téléphonique </a:t>
            </a:r>
            <a:r>
              <a:rPr lang="fr-FR" sz="1100" b="1" dirty="0" err="1">
                <a:solidFill>
                  <a:srgbClr val="002060"/>
                </a:solidFill>
              </a:rPr>
              <a:t>Kiamo</a:t>
            </a:r>
            <a:r>
              <a:rPr lang="fr-FR" sz="1100" b="1" dirty="0">
                <a:solidFill>
                  <a:srgbClr val="002060"/>
                </a:solidFill>
              </a:rPr>
              <a:t> </a:t>
            </a:r>
            <a:r>
              <a:rPr lang="fr-FR" sz="1100" dirty="0">
                <a:solidFill>
                  <a:srgbClr val="002060"/>
                </a:solidFill>
              </a:rPr>
              <a:t>qui permet d’augmenter la capacité de traitement du plateau téléphonique </a:t>
            </a:r>
          </a:p>
          <a:p>
            <a:pPr lvl="0" algn="just">
              <a:defRPr/>
            </a:pPr>
            <a:endParaRPr lang="fr-FR" sz="900" dirty="0">
              <a:solidFill>
                <a:srgbClr val="002060"/>
              </a:solidFill>
            </a:endParaRPr>
          </a:p>
          <a:p>
            <a:pPr lvl="0" algn="just">
              <a:defRPr/>
            </a:pPr>
            <a:r>
              <a:rPr lang="fr-FR" sz="1100" dirty="0" smtClean="0">
                <a:solidFill>
                  <a:srgbClr val="002060"/>
                </a:solidFill>
              </a:rPr>
              <a:t>Initiation </a:t>
            </a:r>
            <a:r>
              <a:rPr lang="fr-FR" sz="1100" dirty="0">
                <a:solidFill>
                  <a:srgbClr val="002060"/>
                </a:solidFill>
              </a:rPr>
              <a:t>d’une réflexion pour améliorer la centralisation des signalements au 115. Création d’un </a:t>
            </a:r>
            <a:r>
              <a:rPr lang="fr-FR" sz="1100" b="1" dirty="0">
                <a:solidFill>
                  <a:srgbClr val="002060"/>
                </a:solidFill>
              </a:rPr>
              <a:t>poste de coordinatrice de signalements </a:t>
            </a:r>
            <a:r>
              <a:rPr lang="fr-FR" sz="1100" b="1" dirty="0" smtClean="0">
                <a:solidFill>
                  <a:srgbClr val="002060"/>
                </a:solidFill>
              </a:rPr>
              <a:t>familles</a:t>
            </a:r>
            <a:r>
              <a:rPr lang="fr-FR" sz="1100" dirty="0" smtClean="0">
                <a:solidFill>
                  <a:srgbClr val="002060"/>
                </a:solidFill>
              </a:rPr>
              <a:t>. </a:t>
            </a:r>
          </a:p>
          <a:p>
            <a:pPr lvl="0" algn="just">
              <a:defRPr/>
            </a:pPr>
            <a:endParaRPr lang="fr-FR" sz="900" dirty="0">
              <a:solidFill>
                <a:srgbClr val="002060"/>
              </a:solidFill>
            </a:endParaRPr>
          </a:p>
          <a:p>
            <a:pPr lvl="0" algn="just">
              <a:defRPr/>
            </a:pPr>
            <a:r>
              <a:rPr lang="fr-FR" sz="1100" dirty="0" smtClean="0">
                <a:solidFill>
                  <a:srgbClr val="002060"/>
                </a:solidFill>
              </a:rPr>
              <a:t>Accroissement </a:t>
            </a:r>
            <a:r>
              <a:rPr lang="fr-FR" sz="1100" dirty="0">
                <a:solidFill>
                  <a:srgbClr val="002060"/>
                </a:solidFill>
              </a:rPr>
              <a:t>des </a:t>
            </a:r>
            <a:r>
              <a:rPr lang="fr-FR" sz="1100" b="1" dirty="0">
                <a:solidFill>
                  <a:srgbClr val="002060"/>
                </a:solidFill>
              </a:rPr>
              <a:t>envois de SMS </a:t>
            </a:r>
            <a:r>
              <a:rPr lang="fr-FR" sz="1100" dirty="0">
                <a:solidFill>
                  <a:srgbClr val="002060"/>
                </a:solidFill>
              </a:rPr>
              <a:t>aux ménages pour éviter des </a:t>
            </a:r>
            <a:r>
              <a:rPr lang="fr-FR" sz="1100" dirty="0" smtClean="0">
                <a:solidFill>
                  <a:srgbClr val="002060"/>
                </a:solidFill>
              </a:rPr>
              <a:t>appels.</a:t>
            </a:r>
          </a:p>
          <a:p>
            <a:pPr lvl="0" algn="just">
              <a:defRPr/>
            </a:pPr>
            <a:endParaRPr lang="fr-FR" sz="900" dirty="0">
              <a:solidFill>
                <a:srgbClr val="002060"/>
              </a:solidFill>
            </a:endParaRPr>
          </a:p>
          <a:p>
            <a:pPr lvl="0" algn="just">
              <a:defRPr/>
            </a:pPr>
            <a:r>
              <a:rPr lang="fr-FR" sz="1100" b="1" dirty="0">
                <a:solidFill>
                  <a:srgbClr val="002060"/>
                </a:solidFill>
              </a:rPr>
              <a:t>Lancement du site usagers,</a:t>
            </a:r>
            <a:r>
              <a:rPr lang="fr-FR" sz="1100" dirty="0">
                <a:solidFill>
                  <a:srgbClr val="002060"/>
                </a:solidFill>
              </a:rPr>
              <a:t> qui permet de diversifier les canaux d’accès au </a:t>
            </a:r>
            <a:r>
              <a:rPr lang="fr-FR" sz="1100" dirty="0" smtClean="0">
                <a:solidFill>
                  <a:srgbClr val="002060"/>
                </a:solidFill>
              </a:rPr>
              <a:t>115</a:t>
            </a:r>
            <a:r>
              <a:rPr lang="fr-FR" sz="1100" dirty="0">
                <a:solidFill>
                  <a:srgbClr val="002060"/>
                </a:solidFill>
              </a:rPr>
              <a:t>. En février </a:t>
            </a:r>
            <a:r>
              <a:rPr lang="fr-FR" sz="1100" dirty="0" smtClean="0">
                <a:solidFill>
                  <a:srgbClr val="002060"/>
                </a:solidFill>
              </a:rPr>
              <a:t>2023 : 3070 visites, 758 </a:t>
            </a:r>
            <a:r>
              <a:rPr lang="fr-FR" sz="1100" dirty="0">
                <a:solidFill>
                  <a:srgbClr val="002060"/>
                </a:solidFill>
              </a:rPr>
              <a:t>visiteurs </a:t>
            </a:r>
            <a:r>
              <a:rPr lang="fr-FR" sz="1100" dirty="0" smtClean="0">
                <a:solidFill>
                  <a:srgbClr val="002060"/>
                </a:solidFill>
              </a:rPr>
              <a:t>uniques et 57 </a:t>
            </a:r>
            <a:r>
              <a:rPr lang="fr-FR" sz="1100" dirty="0">
                <a:solidFill>
                  <a:srgbClr val="002060"/>
                </a:solidFill>
              </a:rPr>
              <a:t>demandes de certificats </a:t>
            </a:r>
            <a:r>
              <a:rPr lang="fr-FR" sz="1100" dirty="0" smtClean="0">
                <a:solidFill>
                  <a:srgbClr val="002060"/>
                </a:solidFill>
              </a:rPr>
              <a:t>d’hébergement. </a:t>
            </a:r>
            <a:endParaRPr lang="fr-FR" sz="1100" dirty="0">
              <a:solidFill>
                <a:srgbClr val="002060"/>
              </a:solidFill>
            </a:endParaRPr>
          </a:p>
          <a:p>
            <a:pPr lvl="0" algn="just">
              <a:defRPr/>
            </a:pPr>
            <a:endParaRPr lang="fr-FR" sz="700" dirty="0">
              <a:solidFill>
                <a:srgbClr val="002060"/>
              </a:solidFill>
            </a:endParaRPr>
          </a:p>
          <a:p>
            <a:pPr lvl="0" algn="just">
              <a:defRPr/>
            </a:pPr>
            <a:r>
              <a:rPr lang="fr-FR" sz="1100" dirty="0">
                <a:solidFill>
                  <a:srgbClr val="002060"/>
                </a:solidFill>
              </a:rPr>
              <a:t>2 concertations </a:t>
            </a:r>
            <a:r>
              <a:rPr lang="fr-FR" sz="1100" dirty="0" smtClean="0">
                <a:solidFill>
                  <a:srgbClr val="002060"/>
                </a:solidFill>
              </a:rPr>
              <a:t>ont été menées </a:t>
            </a:r>
            <a:r>
              <a:rPr lang="fr-FR" sz="1100" dirty="0">
                <a:solidFill>
                  <a:srgbClr val="002060"/>
                </a:solidFill>
              </a:rPr>
              <a:t>en 2022 et 2023 avec les usagers pour préfigurer et suivre le déploiement du site, en lien avec les besoins </a:t>
            </a:r>
            <a:r>
              <a:rPr lang="fr-FR" sz="1100" dirty="0" smtClean="0">
                <a:solidFill>
                  <a:srgbClr val="002060"/>
                </a:solidFill>
              </a:rPr>
              <a:t>exprimés. Une concertation avec les partenaires a été organisée. </a:t>
            </a: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8" name="Ellipse 17"/>
          <p:cNvSpPr/>
          <p:nvPr/>
        </p:nvSpPr>
        <p:spPr>
          <a:xfrm>
            <a:off x="5544490" y="3959780"/>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935326"/>
            <a:ext cx="11613196" cy="253916"/>
          </a:xfrm>
          <a:prstGeom prst="rect">
            <a:avLst/>
          </a:prstGeom>
          <a:noFill/>
          <a:ln w="19050">
            <a:noFill/>
          </a:ln>
        </p:spPr>
        <p:txBody>
          <a:bodyPr wrap="square" rtlCol="0">
            <a:spAutoFit/>
          </a:bodyPr>
          <a:lstStyle/>
          <a:p>
            <a:r>
              <a:rPr lang="fr-FR" sz="1050" b="1" dirty="0" smtClean="0">
                <a:solidFill>
                  <a:srgbClr val="126F67"/>
                </a:solidFill>
              </a:rPr>
              <a:t>Pilote d’action : Karine Le </a:t>
            </a:r>
            <a:r>
              <a:rPr lang="fr-FR" sz="1050" b="1" dirty="0" err="1" smtClean="0">
                <a:solidFill>
                  <a:srgbClr val="126F67"/>
                </a:solidFill>
              </a:rPr>
              <a:t>Bihan</a:t>
            </a:r>
            <a:r>
              <a:rPr lang="fr-FR" sz="1050" b="1" dirty="0" smtClean="0">
                <a:solidFill>
                  <a:srgbClr val="126F67"/>
                </a:solidFill>
              </a:rPr>
              <a:t> (</a:t>
            </a:r>
            <a:r>
              <a:rPr lang="fr-FR" sz="1050" b="1" dirty="0" err="1" smtClean="0">
                <a:solidFill>
                  <a:srgbClr val="126F67"/>
                </a:solidFill>
              </a:rPr>
              <a:t>Samusocial</a:t>
            </a:r>
            <a:r>
              <a:rPr lang="fr-FR" sz="1050" b="1" dirty="0" smtClean="0">
                <a:solidFill>
                  <a:srgbClr val="126F67"/>
                </a:solidFill>
              </a:rPr>
              <a:t> de Paris)</a:t>
            </a:r>
            <a:endParaRPr lang="fr-FR" sz="1050" b="1" dirty="0">
              <a:solidFill>
                <a:srgbClr val="126F67"/>
              </a:solidFill>
            </a:endParaRPr>
          </a:p>
        </p:txBody>
      </p:sp>
      <p:sp>
        <p:nvSpPr>
          <p:cNvPr id="22" name="Ellipse 21"/>
          <p:cNvSpPr/>
          <p:nvPr/>
        </p:nvSpPr>
        <p:spPr>
          <a:xfrm>
            <a:off x="5544490" y="2542690"/>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46361" y="858378"/>
            <a:ext cx="509008" cy="509008"/>
          </a:xfrm>
          <a:prstGeom prst="rect">
            <a:avLst/>
          </a:prstGeom>
        </p:spPr>
      </p:pic>
    </p:spTree>
    <p:extLst>
      <p:ext uri="{BB962C8B-B14F-4D97-AF65-F5344CB8AC3E}">
        <p14:creationId xmlns:p14="http://schemas.microsoft.com/office/powerpoint/2010/main" val="8182243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53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Renforcer la lisibilité et l’accessibilité de l’offre de services</a:t>
            </a:r>
            <a:r>
              <a:rPr kumimoji="0" lang="fr-FR" sz="1800" b="1" i="0" u="none" strike="noStrike" kern="1200" cap="none" spc="0" normalizeH="0" noProof="0" dirty="0" smtClean="0">
                <a:ln>
                  <a:noFill/>
                </a:ln>
                <a:solidFill>
                  <a:srgbClr val="ED8B55"/>
                </a:solidFill>
                <a:effectLst/>
                <a:uLnTx/>
                <a:uFillTx/>
                <a:latin typeface="Montserrat"/>
                <a:ea typeface="+mj-ea"/>
                <a:cs typeface="+mj-cs"/>
              </a:rPr>
              <a:t> numériques en direction des publics en grande précarité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55873" y="1827565"/>
            <a:ext cx="5394185" cy="4478149"/>
          </a:xfrm>
          <a:prstGeom prst="rect">
            <a:avLst/>
          </a:prstGeom>
        </p:spPr>
        <p:txBody>
          <a:bodyPr wrap="square">
            <a:spAutoFit/>
          </a:bodyPr>
          <a:lstStyle/>
          <a:p>
            <a:pPr marL="228600" lvl="0" indent="-228600" algn="just">
              <a:buAutoNum type="arabicPeriod"/>
              <a:defRPr/>
            </a:pPr>
            <a:r>
              <a:rPr lang="fr-FR" sz="1100" dirty="0">
                <a:solidFill>
                  <a:srgbClr val="002060"/>
                </a:solidFill>
              </a:rPr>
              <a:t>Diffuser largement auprès des acteurs du Pacte une nouvelle </a:t>
            </a:r>
            <a:r>
              <a:rPr lang="fr-FR" sz="1100" dirty="0" smtClean="0">
                <a:solidFill>
                  <a:srgbClr val="002060"/>
                </a:solidFill>
              </a:rPr>
              <a:t>cartographie </a:t>
            </a:r>
            <a:r>
              <a:rPr lang="fr-FR" sz="1100" dirty="0">
                <a:solidFill>
                  <a:srgbClr val="002060"/>
                </a:solidFill>
              </a:rPr>
              <a:t>des acteurs de l’inclusion numérique accessible sur Paris.fr et, sur cette base, enrichir le Guide Solidarité </a:t>
            </a:r>
            <a:r>
              <a:rPr lang="fr-FR" sz="1100" dirty="0" smtClean="0">
                <a:solidFill>
                  <a:srgbClr val="002060"/>
                </a:solidFill>
              </a:rPr>
              <a:t>et publier des guides de l’offre numérique par arrondissement. Développer </a:t>
            </a:r>
            <a:r>
              <a:rPr lang="fr-FR" sz="1100" dirty="0">
                <a:solidFill>
                  <a:srgbClr val="002060"/>
                </a:solidFill>
              </a:rPr>
              <a:t>une cartographie de l’offre d’inclusion </a:t>
            </a:r>
            <a:r>
              <a:rPr lang="fr-FR" sz="1100" dirty="0" smtClean="0">
                <a:solidFill>
                  <a:srgbClr val="002060"/>
                </a:solidFill>
              </a:rPr>
              <a:t>numérique </a:t>
            </a:r>
            <a:r>
              <a:rPr lang="fr-FR" sz="1100" dirty="0">
                <a:solidFill>
                  <a:srgbClr val="002060"/>
                </a:solidFill>
              </a:rPr>
              <a:t>à l’échelle métropolitaine afin de mieux orienter les publics </a:t>
            </a:r>
            <a:r>
              <a:rPr lang="fr-FR" sz="1100" dirty="0" smtClean="0">
                <a:solidFill>
                  <a:srgbClr val="002060"/>
                </a:solidFill>
              </a:rPr>
              <a:t>précaires.</a:t>
            </a:r>
          </a:p>
          <a:p>
            <a:pPr marL="228600" lvl="0" indent="-228600" algn="just">
              <a:buAutoNum type="arabicPeriod"/>
              <a:defRPr/>
            </a:pPr>
            <a:endParaRPr lang="fr-FR" sz="600" dirty="0" smtClean="0">
              <a:solidFill>
                <a:srgbClr val="002060"/>
              </a:solidFill>
            </a:endParaRPr>
          </a:p>
          <a:p>
            <a:pPr marL="228600" lvl="0" indent="-228600" algn="just">
              <a:buAutoNum type="arabicPeriod"/>
              <a:defRPr/>
            </a:pPr>
            <a:r>
              <a:rPr lang="fr-FR" sz="1100" dirty="0" smtClean="0">
                <a:solidFill>
                  <a:srgbClr val="002060"/>
                </a:solidFill>
              </a:rPr>
              <a:t>Créer </a:t>
            </a:r>
            <a:r>
              <a:rPr lang="fr-FR" sz="1100" dirty="0">
                <a:solidFill>
                  <a:srgbClr val="002060"/>
                </a:solidFill>
              </a:rPr>
              <a:t>et diffuser une signalétique commune pour indiquer les lieux où les publics peuvent accéder au Wi-Fi et recharger leur téléphone </a:t>
            </a:r>
            <a:r>
              <a:rPr lang="fr-FR" sz="1100" dirty="0" smtClean="0">
                <a:solidFill>
                  <a:srgbClr val="002060"/>
                </a:solidFill>
              </a:rPr>
              <a:t>portable</a:t>
            </a:r>
            <a:r>
              <a:rPr lang="fr-FR" sz="1100" dirty="0">
                <a:solidFill>
                  <a:srgbClr val="002060"/>
                </a:solidFill>
              </a:rPr>
              <a:t>, éditer et diffuser des documents spécifiques mettant en avant les lieux où les publics peuvent utiliser librement du matériel, se </a:t>
            </a:r>
            <a:r>
              <a:rPr lang="fr-FR" sz="1100" dirty="0" smtClean="0">
                <a:solidFill>
                  <a:srgbClr val="002060"/>
                </a:solidFill>
              </a:rPr>
              <a:t>connecter </a:t>
            </a:r>
            <a:r>
              <a:rPr lang="fr-FR" sz="1100" dirty="0">
                <a:solidFill>
                  <a:srgbClr val="002060"/>
                </a:solidFill>
              </a:rPr>
              <a:t>à Internet, faire de petites réparations ou opérations de maintenance de leur </a:t>
            </a:r>
            <a:r>
              <a:rPr lang="fr-FR" sz="1100" dirty="0" smtClean="0">
                <a:solidFill>
                  <a:srgbClr val="002060"/>
                </a:solidFill>
              </a:rPr>
              <a:t>matériel.</a:t>
            </a:r>
          </a:p>
          <a:p>
            <a:pPr marL="228600" lvl="0" indent="-228600" algn="just">
              <a:buAutoNum type="arabicPeriod"/>
              <a:defRPr/>
            </a:pPr>
            <a:endParaRPr lang="fr-FR" sz="700" dirty="0" smtClean="0">
              <a:solidFill>
                <a:srgbClr val="002060"/>
              </a:solidFill>
            </a:endParaRPr>
          </a:p>
          <a:p>
            <a:pPr marL="228600" lvl="0" indent="-228600" algn="just">
              <a:buAutoNum type="arabicPeriod"/>
              <a:defRPr/>
            </a:pPr>
            <a:r>
              <a:rPr lang="fr-FR" sz="1100" dirty="0" smtClean="0">
                <a:solidFill>
                  <a:srgbClr val="002060"/>
                </a:solidFill>
              </a:rPr>
              <a:t>S’appuyer </a:t>
            </a:r>
            <a:r>
              <a:rPr lang="fr-FR" sz="1100" dirty="0">
                <a:solidFill>
                  <a:srgbClr val="002060"/>
                </a:solidFill>
              </a:rPr>
              <a:t>sur les réseaux solidaires </a:t>
            </a:r>
            <a:r>
              <a:rPr lang="fr-FR" sz="1100" dirty="0" smtClean="0">
                <a:solidFill>
                  <a:srgbClr val="002060"/>
                </a:solidFill>
              </a:rPr>
              <a:t>pour </a:t>
            </a:r>
            <a:r>
              <a:rPr lang="fr-FR" sz="1100" dirty="0">
                <a:solidFill>
                  <a:srgbClr val="002060"/>
                </a:solidFill>
              </a:rPr>
              <a:t>développer les points de recharge des téléphones portables et de connexion au </a:t>
            </a:r>
            <a:r>
              <a:rPr lang="fr-FR" sz="1100" dirty="0" smtClean="0">
                <a:solidFill>
                  <a:srgbClr val="002060"/>
                </a:solidFill>
              </a:rPr>
              <a:t>Wi-Fi.</a:t>
            </a:r>
          </a:p>
          <a:p>
            <a:pPr marL="228600" lvl="0" indent="-228600" algn="just">
              <a:buAutoNum type="arabicPeriod"/>
              <a:defRPr/>
            </a:pPr>
            <a:endParaRPr lang="fr-FR" sz="700" dirty="0" smtClean="0">
              <a:solidFill>
                <a:srgbClr val="002060"/>
              </a:solidFill>
            </a:endParaRPr>
          </a:p>
          <a:p>
            <a:pPr marL="228600" lvl="0" indent="-228600" algn="just">
              <a:buAutoNum type="arabicPeriod"/>
              <a:defRPr/>
            </a:pPr>
            <a:r>
              <a:rPr lang="fr-FR" sz="1100" dirty="0" smtClean="0">
                <a:solidFill>
                  <a:srgbClr val="002060"/>
                </a:solidFill>
              </a:rPr>
              <a:t>Renforcer </a:t>
            </a:r>
            <a:r>
              <a:rPr lang="fr-FR" sz="1100" dirty="0">
                <a:solidFill>
                  <a:srgbClr val="002060"/>
                </a:solidFill>
              </a:rPr>
              <a:t>la coopération avec les bailleurs sociaux pour repérer, sensibiliser et orienter les personnes en difficulté avec le </a:t>
            </a:r>
            <a:r>
              <a:rPr lang="fr-FR" sz="1100" dirty="0" smtClean="0">
                <a:solidFill>
                  <a:srgbClr val="002060"/>
                </a:solidFill>
              </a:rPr>
              <a:t>numérique.</a:t>
            </a:r>
          </a:p>
          <a:p>
            <a:pPr marL="228600" lvl="0" indent="-228600" algn="just">
              <a:buAutoNum type="arabicPeriod"/>
              <a:defRPr/>
            </a:pPr>
            <a:endParaRPr lang="fr-FR" sz="500" dirty="0" smtClean="0">
              <a:solidFill>
                <a:srgbClr val="002060"/>
              </a:solidFill>
            </a:endParaRPr>
          </a:p>
          <a:p>
            <a:pPr marL="228600" lvl="0" indent="-228600" algn="just">
              <a:buAutoNum type="arabicPeriod"/>
              <a:defRPr/>
            </a:pPr>
            <a:r>
              <a:rPr lang="fr-FR" sz="1100" dirty="0" smtClean="0">
                <a:solidFill>
                  <a:srgbClr val="002060"/>
                </a:solidFill>
              </a:rPr>
              <a:t>Coordonner </a:t>
            </a:r>
            <a:r>
              <a:rPr lang="fr-FR" sz="1100" dirty="0">
                <a:solidFill>
                  <a:srgbClr val="002060"/>
                </a:solidFill>
              </a:rPr>
              <a:t>une campagne de porte à porte dans les quartiers </a:t>
            </a:r>
            <a:r>
              <a:rPr lang="fr-FR" sz="1100" dirty="0" smtClean="0">
                <a:solidFill>
                  <a:srgbClr val="002060"/>
                </a:solidFill>
              </a:rPr>
              <a:t>prioritaires </a:t>
            </a:r>
            <a:r>
              <a:rPr lang="fr-FR" sz="1100" dirty="0">
                <a:solidFill>
                  <a:srgbClr val="002060"/>
                </a:solidFill>
              </a:rPr>
              <a:t>de la ville et dans les établissements d’hébergement afin de </a:t>
            </a:r>
            <a:r>
              <a:rPr lang="fr-FR" sz="1100" dirty="0" smtClean="0">
                <a:solidFill>
                  <a:srgbClr val="002060"/>
                </a:solidFill>
              </a:rPr>
              <a:t>promouvoir </a:t>
            </a:r>
            <a:r>
              <a:rPr lang="fr-FR" sz="1100" dirty="0">
                <a:solidFill>
                  <a:srgbClr val="002060"/>
                </a:solidFill>
              </a:rPr>
              <a:t>les lieux d’apprentissage du numérique et d’accès à </a:t>
            </a:r>
            <a:r>
              <a:rPr lang="fr-FR" sz="1100" dirty="0" smtClean="0">
                <a:solidFill>
                  <a:srgbClr val="002060"/>
                </a:solidFill>
              </a:rPr>
              <a:t>l’équipement.</a:t>
            </a:r>
          </a:p>
          <a:p>
            <a:pPr marL="228600" lvl="0" indent="-228600" algn="just">
              <a:buAutoNum type="arabicPeriod"/>
              <a:defRPr/>
            </a:pPr>
            <a:endParaRPr lang="fr-FR" sz="700" dirty="0" smtClean="0">
              <a:solidFill>
                <a:srgbClr val="002060"/>
              </a:solidFill>
            </a:endParaRPr>
          </a:p>
          <a:p>
            <a:pPr marL="228600" lvl="0" indent="-228600" algn="just">
              <a:buAutoNum type="arabicPeriod"/>
              <a:defRPr/>
            </a:pPr>
            <a:r>
              <a:rPr lang="fr-FR" sz="1100" dirty="0" smtClean="0">
                <a:solidFill>
                  <a:srgbClr val="002060"/>
                </a:solidFill>
              </a:rPr>
              <a:t>Solliciter </a:t>
            </a:r>
            <a:r>
              <a:rPr lang="fr-FR" sz="1100" dirty="0">
                <a:solidFill>
                  <a:srgbClr val="002060"/>
                </a:solidFill>
              </a:rPr>
              <a:t>les instances représentatives et consultatives des </a:t>
            </a:r>
            <a:r>
              <a:rPr lang="fr-FR" sz="1100" dirty="0" smtClean="0">
                <a:solidFill>
                  <a:srgbClr val="002060"/>
                </a:solidFill>
              </a:rPr>
              <a:t>usagers </a:t>
            </a:r>
            <a:r>
              <a:rPr lang="fr-FR" sz="1100" dirty="0">
                <a:solidFill>
                  <a:srgbClr val="002060"/>
                </a:solidFill>
              </a:rPr>
              <a:t>pour mieux identifier les besoins et relayer les informations.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314134"/>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760693"/>
            <a:ext cx="5216616" cy="1277273"/>
          </a:xfrm>
          <a:prstGeom prst="rect">
            <a:avLst/>
          </a:prstGeom>
        </p:spPr>
        <p:txBody>
          <a:bodyPr wrap="square">
            <a:spAutoFit/>
          </a:bodyPr>
          <a:lstStyle/>
          <a:p>
            <a:pPr lvl="0" algn="just">
              <a:defRPr/>
            </a:pPr>
            <a:r>
              <a:rPr lang="fr-FR" sz="1100" dirty="0" smtClean="0">
                <a:solidFill>
                  <a:srgbClr val="002060"/>
                </a:solidFill>
              </a:rPr>
              <a:t>Eté </a:t>
            </a:r>
            <a:r>
              <a:rPr lang="fr-FR" sz="1100" dirty="0">
                <a:solidFill>
                  <a:srgbClr val="002060"/>
                </a:solidFill>
              </a:rPr>
              <a:t>2023 : </a:t>
            </a:r>
            <a:r>
              <a:rPr lang="fr-FR" sz="1100" dirty="0" smtClean="0">
                <a:solidFill>
                  <a:srgbClr val="002060"/>
                </a:solidFill>
              </a:rPr>
              <a:t>Mise à jour </a:t>
            </a:r>
            <a:r>
              <a:rPr lang="fr-FR" sz="1100" dirty="0">
                <a:solidFill>
                  <a:srgbClr val="002060"/>
                </a:solidFill>
              </a:rPr>
              <a:t>de la cartographie et des guides des acteurs de l’inclusion </a:t>
            </a:r>
            <a:r>
              <a:rPr lang="fr-FR" sz="1100" dirty="0" smtClean="0">
                <a:solidFill>
                  <a:srgbClr val="002060"/>
                </a:solidFill>
              </a:rPr>
              <a:t>numérique</a:t>
            </a:r>
          </a:p>
          <a:p>
            <a:pPr lvl="0" algn="just">
              <a:defRPr/>
            </a:pPr>
            <a:endParaRPr lang="fr-FR" sz="1100" dirty="0">
              <a:solidFill>
                <a:srgbClr val="002060"/>
              </a:solidFill>
            </a:endParaRPr>
          </a:p>
          <a:p>
            <a:pPr lvl="0" algn="just">
              <a:defRPr/>
            </a:pPr>
            <a:r>
              <a:rPr lang="fr-FR" sz="1100" dirty="0" smtClean="0">
                <a:solidFill>
                  <a:srgbClr val="002060"/>
                </a:solidFill>
              </a:rPr>
              <a:t>Second </a:t>
            </a:r>
            <a:r>
              <a:rPr lang="fr-FR" sz="1100" dirty="0">
                <a:solidFill>
                  <a:srgbClr val="002060"/>
                </a:solidFill>
              </a:rPr>
              <a:t>semestre 2023 : sortie de la cartographie et des guides 2023-2024 / Edition d’un document sur la base des données de </a:t>
            </a:r>
            <a:r>
              <a:rPr lang="fr-FR" sz="1100" dirty="0" err="1" smtClean="0">
                <a:solidFill>
                  <a:srgbClr val="002060"/>
                </a:solidFill>
              </a:rPr>
              <a:t>Solinum</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smtClean="0">
                <a:solidFill>
                  <a:srgbClr val="002060"/>
                </a:solidFill>
              </a:rPr>
              <a:t>Second </a:t>
            </a:r>
            <a:r>
              <a:rPr lang="fr-FR" sz="1100" dirty="0">
                <a:solidFill>
                  <a:srgbClr val="002060"/>
                </a:solidFill>
              </a:rPr>
              <a:t>semestre 2023 : 1ere réunion avec la MGP </a:t>
            </a:r>
            <a:r>
              <a:rPr lang="fr-FR" sz="1100" dirty="0" smtClean="0">
                <a:solidFill>
                  <a:srgbClr val="002060"/>
                </a:solidFill>
              </a:rPr>
              <a:t>et les </a:t>
            </a:r>
            <a:r>
              <a:rPr lang="fr-FR" sz="1100" dirty="0">
                <a:solidFill>
                  <a:srgbClr val="002060"/>
                </a:solidFill>
              </a:rPr>
              <a:t>bailleurs sociaux</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2214" y="1827565"/>
            <a:ext cx="5493078" cy="2846933"/>
          </a:xfrm>
          <a:prstGeom prst="rect">
            <a:avLst/>
          </a:prstGeom>
        </p:spPr>
        <p:txBody>
          <a:bodyPr wrap="square">
            <a:spAutoFit/>
          </a:bodyPr>
          <a:lstStyle/>
          <a:p>
            <a:pPr lvl="0" algn="just">
              <a:defRPr/>
            </a:pPr>
            <a:r>
              <a:rPr lang="fr-FR" sz="1100" dirty="0">
                <a:solidFill>
                  <a:srgbClr val="002060"/>
                </a:solidFill>
              </a:rPr>
              <a:t>La </a:t>
            </a:r>
            <a:r>
              <a:rPr lang="fr-FR" sz="1100" b="1" dirty="0">
                <a:solidFill>
                  <a:srgbClr val="002060"/>
                </a:solidFill>
              </a:rPr>
              <a:t>nouvelle cartographie des acteurs de l’inclusion numérique </a:t>
            </a:r>
            <a:r>
              <a:rPr lang="fr-FR" sz="1100" dirty="0">
                <a:solidFill>
                  <a:srgbClr val="002060"/>
                </a:solidFill>
              </a:rPr>
              <a:t>sur Paris.fr est en ligne depuis avril 2023. Sa mise à jour est prévue cet été. Les </a:t>
            </a:r>
            <a:r>
              <a:rPr lang="fr-FR" sz="1100" b="1" dirty="0">
                <a:solidFill>
                  <a:srgbClr val="002060"/>
                </a:solidFill>
              </a:rPr>
              <a:t>guides de l’offre numérique</a:t>
            </a:r>
            <a:r>
              <a:rPr lang="fr-FR" sz="1100" dirty="0">
                <a:solidFill>
                  <a:srgbClr val="002060"/>
                </a:solidFill>
              </a:rPr>
              <a:t> existants seront également remis à jour durant l’été et diffusés en septembre-octobre 2023. Le prochain guide de la solidarité sera enrichi. </a:t>
            </a:r>
            <a:endParaRPr lang="fr-FR" sz="1100" dirty="0" smtClean="0">
              <a:solidFill>
                <a:srgbClr val="002060"/>
              </a:solidFill>
            </a:endParaRPr>
          </a:p>
          <a:p>
            <a:pPr lvl="0" algn="just">
              <a:defRPr/>
            </a:pPr>
            <a:endParaRPr lang="fr-FR" sz="700" dirty="0">
              <a:solidFill>
                <a:srgbClr val="002060"/>
              </a:solidFill>
            </a:endParaRPr>
          </a:p>
          <a:p>
            <a:pPr lvl="0" algn="just">
              <a:defRPr/>
            </a:pPr>
            <a:r>
              <a:rPr lang="fr-FR" sz="1100" dirty="0" smtClean="0">
                <a:solidFill>
                  <a:srgbClr val="002060"/>
                </a:solidFill>
              </a:rPr>
              <a:t>Lancement d’un travail avec </a:t>
            </a:r>
            <a:r>
              <a:rPr lang="fr-FR" sz="1100" dirty="0" err="1" smtClean="0">
                <a:solidFill>
                  <a:srgbClr val="002060"/>
                </a:solidFill>
              </a:rPr>
              <a:t>Solinum</a:t>
            </a:r>
            <a:r>
              <a:rPr lang="fr-FR" sz="1100" dirty="0" smtClean="0">
                <a:solidFill>
                  <a:srgbClr val="002060"/>
                </a:solidFill>
              </a:rPr>
              <a:t> pour utiliser les données du </a:t>
            </a:r>
            <a:r>
              <a:rPr lang="fr-FR" sz="1100" dirty="0" err="1" smtClean="0">
                <a:solidFill>
                  <a:srgbClr val="002060"/>
                </a:solidFill>
              </a:rPr>
              <a:t>Soliguide</a:t>
            </a:r>
            <a:r>
              <a:rPr lang="fr-FR" sz="1100" dirty="0" smtClean="0">
                <a:solidFill>
                  <a:srgbClr val="002060"/>
                </a:solidFill>
              </a:rPr>
              <a:t> afin d’éditer un document sur les services « technologie ». </a:t>
            </a:r>
            <a:endParaRPr lang="fr-FR" sz="1100" dirty="0">
              <a:solidFill>
                <a:srgbClr val="002060"/>
              </a:solidFill>
            </a:endParaRPr>
          </a:p>
          <a:p>
            <a:pPr lvl="0" algn="just">
              <a:defRPr/>
            </a:pPr>
            <a:endParaRPr lang="fr-FR" sz="600" dirty="0">
              <a:solidFill>
                <a:srgbClr val="002060"/>
              </a:solidFill>
            </a:endParaRPr>
          </a:p>
          <a:p>
            <a:pPr lvl="0" algn="just">
              <a:defRPr/>
            </a:pPr>
            <a:r>
              <a:rPr lang="fr-FR" sz="1100" b="1" dirty="0" smtClean="0">
                <a:solidFill>
                  <a:srgbClr val="002060"/>
                </a:solidFill>
              </a:rPr>
              <a:t>290 </a:t>
            </a:r>
            <a:r>
              <a:rPr lang="fr-FR" sz="1100" b="1" dirty="0">
                <a:solidFill>
                  <a:srgbClr val="002060"/>
                </a:solidFill>
              </a:rPr>
              <a:t>aidants numériques des associations qui accompagnement les personnes les plus en difficulté </a:t>
            </a:r>
            <a:r>
              <a:rPr lang="fr-FR" sz="1100" b="1" dirty="0" smtClean="0">
                <a:solidFill>
                  <a:srgbClr val="002060"/>
                </a:solidFill>
              </a:rPr>
              <a:t>formés </a:t>
            </a:r>
            <a:r>
              <a:rPr lang="fr-FR" sz="1100" b="1" dirty="0">
                <a:solidFill>
                  <a:srgbClr val="002060"/>
                </a:solidFill>
              </a:rPr>
              <a:t>à l’actualité </a:t>
            </a:r>
            <a:r>
              <a:rPr lang="fr-FR" sz="1100" b="1" dirty="0" smtClean="0">
                <a:solidFill>
                  <a:srgbClr val="002060"/>
                </a:solidFill>
              </a:rPr>
              <a:t>et </a:t>
            </a:r>
            <a:r>
              <a:rPr lang="fr-FR" sz="1100" b="1" dirty="0">
                <a:solidFill>
                  <a:srgbClr val="002060"/>
                </a:solidFill>
              </a:rPr>
              <a:t>à l’offre de service de </a:t>
            </a:r>
            <a:r>
              <a:rPr lang="fr-FR" sz="1100" b="1" dirty="0" smtClean="0">
                <a:solidFill>
                  <a:srgbClr val="002060"/>
                </a:solidFill>
              </a:rPr>
              <a:t>Pôle Emploi, au travers de 4 webinaires</a:t>
            </a:r>
            <a:r>
              <a:rPr lang="fr-FR" sz="1100" dirty="0" smtClean="0">
                <a:solidFill>
                  <a:srgbClr val="002060"/>
                </a:solidFill>
              </a:rPr>
              <a:t>. </a:t>
            </a:r>
          </a:p>
          <a:p>
            <a:pPr lvl="0" algn="just">
              <a:defRPr/>
            </a:pPr>
            <a:endParaRPr lang="fr-FR" sz="1100" dirty="0">
              <a:solidFill>
                <a:srgbClr val="002060"/>
              </a:solidFill>
            </a:endParaRPr>
          </a:p>
          <a:p>
            <a:pPr lvl="0" algn="just">
              <a:defRPr/>
            </a:pPr>
            <a:r>
              <a:rPr lang="fr-FR" sz="1100" dirty="0">
                <a:solidFill>
                  <a:srgbClr val="002060"/>
                </a:solidFill>
              </a:rPr>
              <a:t>Près de 4600 demandeurs d’emploi, orientés </a:t>
            </a:r>
            <a:r>
              <a:rPr lang="fr-FR" sz="1100" dirty="0" smtClean="0">
                <a:solidFill>
                  <a:srgbClr val="002060"/>
                </a:solidFill>
              </a:rPr>
              <a:t>par Pôle Emploi vers </a:t>
            </a:r>
            <a:r>
              <a:rPr lang="fr-FR" sz="1100" dirty="0">
                <a:solidFill>
                  <a:srgbClr val="002060"/>
                </a:solidFill>
              </a:rPr>
              <a:t>les </a:t>
            </a:r>
            <a:r>
              <a:rPr lang="fr-FR" sz="1100" dirty="0" smtClean="0">
                <a:solidFill>
                  <a:srgbClr val="002060"/>
                </a:solidFill>
              </a:rPr>
              <a:t>associations </a:t>
            </a:r>
            <a:r>
              <a:rPr lang="fr-FR" sz="1100" dirty="0">
                <a:solidFill>
                  <a:srgbClr val="002060"/>
                </a:solidFill>
              </a:rPr>
              <a:t>inclusion numérique </a:t>
            </a:r>
            <a:r>
              <a:rPr lang="fr-FR" sz="1100" dirty="0" smtClean="0">
                <a:solidFill>
                  <a:srgbClr val="002060"/>
                </a:solidFill>
              </a:rPr>
              <a:t>subventionnées.</a:t>
            </a:r>
            <a:endParaRPr lang="fr-FR" sz="1100" dirty="0">
              <a:solidFill>
                <a:srgbClr val="002060"/>
              </a:solidFill>
            </a:endParaRPr>
          </a:p>
          <a:p>
            <a:pPr lvl="0" algn="just">
              <a:defRPr/>
            </a:pP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052937"/>
            <a:ext cx="10058400"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Mike </a:t>
            </a:r>
            <a:r>
              <a:rPr lang="fr-FR" sz="1050" b="1" dirty="0" err="1" smtClean="0">
                <a:solidFill>
                  <a:srgbClr val="126F67"/>
                </a:solidFill>
              </a:rPr>
              <a:t>Rackelboom</a:t>
            </a:r>
            <a:r>
              <a:rPr lang="fr-FR" sz="1050" b="1" dirty="0" smtClean="0">
                <a:solidFill>
                  <a:srgbClr val="126F67"/>
                </a:solidFill>
              </a:rPr>
              <a:t> (Ville de Paris)</a:t>
            </a:r>
            <a:endParaRPr lang="fr-FR" sz="1050" b="1" dirty="0">
              <a:solidFill>
                <a:srgbClr val="126F67"/>
              </a:solidFill>
            </a:endParaRPr>
          </a:p>
        </p:txBody>
      </p:sp>
      <p:sp>
        <p:nvSpPr>
          <p:cNvPr id="24" name="Ellipse 23"/>
          <p:cNvSpPr/>
          <p:nvPr/>
        </p:nvSpPr>
        <p:spPr>
          <a:xfrm>
            <a:off x="5550058" y="210217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50058" y="402546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52762" y="4519613"/>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550058" y="504123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550058" y="5687770"/>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50058" y="317635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64999" y="938418"/>
            <a:ext cx="529887" cy="482954"/>
          </a:xfrm>
          <a:prstGeom prst="rect">
            <a:avLst/>
          </a:prstGeom>
        </p:spPr>
      </p:pic>
    </p:spTree>
    <p:extLst>
      <p:ext uri="{BB962C8B-B14F-4D97-AF65-F5344CB8AC3E}">
        <p14:creationId xmlns:p14="http://schemas.microsoft.com/office/powerpoint/2010/main" val="1240774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55</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54 </a:t>
            </a:r>
            <a:r>
              <a:rPr lang="fr-FR" sz="1800" dirty="0" smtClean="0">
                <a:solidFill>
                  <a:srgbClr val="ED8B55"/>
                </a:solidFill>
              </a:rPr>
              <a:t>/ </a:t>
            </a:r>
            <a:r>
              <a:rPr lang="fr-FR" sz="1800" dirty="0">
                <a:solidFill>
                  <a:srgbClr val="ED8B55"/>
                </a:solidFill>
              </a:rPr>
              <a:t>Faciliter le recours aux dispositifs d’aide sociale par la simplification des documents destinés aux usagers et le recours au Facile à lire et à comprendre (FALC)</a:t>
            </a:r>
          </a:p>
          <a:p>
            <a:pPr lvl="0" algn="l">
              <a:defRPr/>
            </a:pP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41717" y="1927112"/>
            <a:ext cx="5142689" cy="3308598"/>
          </a:xfrm>
          <a:prstGeom prst="rect">
            <a:avLst/>
          </a:prstGeom>
        </p:spPr>
        <p:txBody>
          <a:bodyPr wrap="square">
            <a:spAutoFit/>
          </a:bodyPr>
          <a:lstStyle/>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Simplifier </a:t>
            </a:r>
            <a:r>
              <a:rPr lang="fr-FR" sz="1100" dirty="0">
                <a:solidFill>
                  <a:srgbClr val="002060"/>
                </a:solidFill>
              </a:rPr>
              <a:t>les documents qui s’adressent directement aux usagers sans l’intermédiation d’un travailleur social en recourant : </a:t>
            </a:r>
          </a:p>
          <a:p>
            <a:pPr marL="628650" lvl="1" indent="-171450" algn="just">
              <a:buFontTx/>
              <a:buChar char="-"/>
              <a:defRPr/>
            </a:pPr>
            <a:r>
              <a:rPr lang="fr-FR" sz="1100" dirty="0">
                <a:solidFill>
                  <a:srgbClr val="002060"/>
                </a:solidFill>
              </a:rPr>
              <a:t>A la méthode Facile à lire et à comprendre (FALC) </a:t>
            </a:r>
          </a:p>
          <a:p>
            <a:pPr marL="628650" lvl="1" indent="-171450" algn="just">
              <a:buFontTx/>
              <a:buChar char="-"/>
              <a:defRPr/>
            </a:pPr>
            <a:r>
              <a:rPr lang="fr-FR" sz="1100" dirty="0">
                <a:solidFill>
                  <a:srgbClr val="002060"/>
                </a:solidFill>
              </a:rPr>
              <a:t>Au français simplifié (non-application de l’ensemble des mesures requises par le FALC</a:t>
            </a:r>
            <a:r>
              <a:rPr lang="fr-FR" sz="1100" dirty="0" smtClean="0">
                <a:solidFill>
                  <a:srgbClr val="002060"/>
                </a:solidFill>
              </a:rPr>
              <a:t>).</a:t>
            </a:r>
          </a:p>
          <a:p>
            <a:pPr marL="628650" lvl="1" indent="-171450" algn="just">
              <a:buFontTx/>
              <a:buChar char="-"/>
              <a:defRPr/>
            </a:pPr>
            <a:endParaRPr lang="fr-FR" sz="1100" dirty="0">
              <a:solidFill>
                <a:srgbClr val="002060"/>
              </a:solidFill>
            </a:endParaRPr>
          </a:p>
          <a:p>
            <a:pPr lvl="1" algn="just">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a:solidFill>
                  <a:srgbClr val="002060"/>
                </a:solidFill>
              </a:rPr>
              <a:t>Tester, quelle que soit la méthode choisie, les documents produits auprès de panels de lecteurs. </a:t>
            </a: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Simplifier </a:t>
            </a:r>
            <a:r>
              <a:rPr lang="fr-FR" sz="1100" dirty="0">
                <a:solidFill>
                  <a:srgbClr val="002060"/>
                </a:solidFill>
              </a:rPr>
              <a:t>les formulaires dans leur structuration (regroupement de plusieurs formulaires en un seul pour des prestations proches, modes d’emploi à la constitution d’un dossier, allègement des données à renseigner et du nombre de pièces justificatives à produire, etc.).</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580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88452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5192298"/>
            <a:ext cx="5684468" cy="1107996"/>
          </a:xfrm>
          <a:prstGeom prst="rect">
            <a:avLst/>
          </a:prstGeom>
        </p:spPr>
        <p:txBody>
          <a:bodyPr wrap="square">
            <a:spAutoFit/>
          </a:bodyPr>
          <a:lstStyle/>
          <a:p>
            <a:pPr lvl="0" algn="just">
              <a:defRPr/>
            </a:pPr>
            <a:r>
              <a:rPr lang="fr-FR" sz="1100" dirty="0" smtClean="0">
                <a:solidFill>
                  <a:srgbClr val="002060"/>
                </a:solidFill>
              </a:rPr>
              <a:t>Simplification </a:t>
            </a:r>
            <a:r>
              <a:rPr lang="fr-FR" sz="1100" dirty="0">
                <a:solidFill>
                  <a:srgbClr val="002060"/>
                </a:solidFill>
              </a:rPr>
              <a:t>du Guide de la solidarité</a:t>
            </a:r>
          </a:p>
          <a:p>
            <a:pPr lvl="0" algn="just">
              <a:defRPr/>
            </a:pPr>
            <a:r>
              <a:rPr lang="fr-FR" sz="1100" dirty="0">
                <a:solidFill>
                  <a:srgbClr val="002060"/>
                </a:solidFill>
              </a:rPr>
              <a:t>Inscription des formations FALC au catalogue de formation DRH </a:t>
            </a:r>
          </a:p>
          <a:p>
            <a:pPr lvl="0" algn="just">
              <a:defRPr/>
            </a:pPr>
            <a:r>
              <a:rPr lang="fr-FR" sz="1100" dirty="0">
                <a:solidFill>
                  <a:srgbClr val="002060"/>
                </a:solidFill>
              </a:rPr>
              <a:t>Lancement d’un </a:t>
            </a:r>
            <a:r>
              <a:rPr lang="fr-FR" sz="1100" b="1" dirty="0">
                <a:solidFill>
                  <a:srgbClr val="002060"/>
                </a:solidFill>
              </a:rPr>
              <a:t>chantier de référentiel de l’accessibilité de l’information </a:t>
            </a:r>
            <a:r>
              <a:rPr lang="fr-FR" sz="1100" dirty="0">
                <a:solidFill>
                  <a:srgbClr val="002060"/>
                </a:solidFill>
              </a:rPr>
              <a:t>entre la Direction des Solidarités, la Direction de l’Information et de la Communication et le Secrétariat Général de la Ville de Paris. </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638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31531"/>
            <a:ext cx="5493078" cy="2800767"/>
          </a:xfrm>
          <a:prstGeom prst="rect">
            <a:avLst/>
          </a:prstGeom>
        </p:spPr>
        <p:txBody>
          <a:bodyPr wrap="square">
            <a:spAutoFit/>
          </a:bodyPr>
          <a:lstStyle/>
          <a:p>
            <a:pPr lvl="0" algn="just">
              <a:defRPr/>
            </a:pPr>
            <a:r>
              <a:rPr lang="fr-FR" sz="1100" dirty="0">
                <a:solidFill>
                  <a:srgbClr val="002060"/>
                </a:solidFill>
              </a:rPr>
              <a:t>Deux lots du </a:t>
            </a:r>
            <a:r>
              <a:rPr lang="fr-FR" sz="1100" b="1" dirty="0">
                <a:solidFill>
                  <a:srgbClr val="002060"/>
                </a:solidFill>
              </a:rPr>
              <a:t>marché public sur l’accessibilité de l’information </a:t>
            </a:r>
            <a:r>
              <a:rPr lang="fr-FR" sz="1100" dirty="0">
                <a:solidFill>
                  <a:srgbClr val="002060"/>
                </a:solidFill>
              </a:rPr>
              <a:t>ont été attribués à 3 ESAT pour la transcription en FALC de documents d’information et à l’UNAPEI pour la sensibilisation, la formation et le conseil.</a:t>
            </a:r>
          </a:p>
          <a:p>
            <a:pPr marL="171450" lvl="0" indent="-171450" algn="just">
              <a:buFontTx/>
              <a:buChar char="-"/>
              <a:defRPr/>
            </a:pPr>
            <a:endParaRPr lang="fr-FR" sz="700" dirty="0">
              <a:solidFill>
                <a:srgbClr val="002060"/>
              </a:solidFill>
            </a:endParaRPr>
          </a:p>
          <a:p>
            <a:pPr lvl="0" algn="just">
              <a:defRPr/>
            </a:pPr>
            <a:r>
              <a:rPr lang="fr-FR" sz="1100" dirty="0">
                <a:solidFill>
                  <a:srgbClr val="002060"/>
                </a:solidFill>
              </a:rPr>
              <a:t>Réalisation en FALC de 4 documents en cours.  </a:t>
            </a:r>
          </a:p>
          <a:p>
            <a:pPr marL="171450" lvl="0" indent="-171450" algn="just">
              <a:buFontTx/>
              <a:buChar char="-"/>
              <a:defRPr/>
            </a:pPr>
            <a:endParaRPr lang="fr-FR" sz="900" dirty="0">
              <a:solidFill>
                <a:srgbClr val="002060"/>
              </a:solidFill>
            </a:endParaRPr>
          </a:p>
          <a:p>
            <a:pPr lvl="0" algn="just">
              <a:defRPr/>
            </a:pPr>
            <a:r>
              <a:rPr lang="fr-FR" sz="1100" b="1" dirty="0" smtClean="0">
                <a:solidFill>
                  <a:srgbClr val="002060"/>
                </a:solidFill>
              </a:rPr>
              <a:t>Sensibilisation </a:t>
            </a:r>
            <a:r>
              <a:rPr lang="fr-FR" sz="1100" b="1" dirty="0">
                <a:solidFill>
                  <a:srgbClr val="002060"/>
                </a:solidFill>
              </a:rPr>
              <a:t>de 130 agents </a:t>
            </a:r>
            <a:r>
              <a:rPr lang="fr-FR" sz="1100" dirty="0">
                <a:solidFill>
                  <a:srgbClr val="002060"/>
                </a:solidFill>
              </a:rPr>
              <a:t>de la Direction des Solidarités de la Ville de Paris au FALC - Organisation de 11 séances de formation. </a:t>
            </a:r>
          </a:p>
          <a:p>
            <a:pPr marL="171450" lvl="0" indent="-171450" algn="just">
              <a:buFontTx/>
              <a:buChar char="-"/>
              <a:defRPr/>
            </a:pPr>
            <a:endParaRPr lang="fr-FR" sz="800" dirty="0">
              <a:solidFill>
                <a:srgbClr val="002060"/>
              </a:solidFill>
            </a:endParaRPr>
          </a:p>
          <a:p>
            <a:pPr lvl="0" algn="just">
              <a:defRPr/>
            </a:pPr>
            <a:r>
              <a:rPr lang="fr-FR" sz="1100" dirty="0">
                <a:solidFill>
                  <a:srgbClr val="002060"/>
                </a:solidFill>
              </a:rPr>
              <a:t>Organisation d’un </a:t>
            </a:r>
            <a:r>
              <a:rPr lang="fr-FR" sz="1100" b="1" dirty="0">
                <a:solidFill>
                  <a:srgbClr val="002060"/>
                </a:solidFill>
              </a:rPr>
              <a:t>comité de suivi de l’accessibilité de l’information </a:t>
            </a:r>
            <a:r>
              <a:rPr lang="fr-FR" sz="1100" dirty="0">
                <a:solidFill>
                  <a:srgbClr val="002060"/>
                </a:solidFill>
              </a:rPr>
              <a:t>entre la Sous Direction des Territoires, le service handicap et la mission communication de la DSOL de la Ville de Paris - Nomination d’un référent dans les sous-directions et services.</a:t>
            </a:r>
          </a:p>
          <a:p>
            <a:pPr marL="171450" lvl="0" indent="-171450" algn="just">
              <a:buFontTx/>
              <a:buChar char="-"/>
              <a:defRPr/>
            </a:pPr>
            <a:endParaRPr lang="fr-FR" sz="900" dirty="0">
              <a:solidFill>
                <a:srgbClr val="002060"/>
              </a:solidFill>
            </a:endParaRPr>
          </a:p>
          <a:p>
            <a:pPr lvl="0" algn="just">
              <a:defRPr/>
            </a:pPr>
            <a:r>
              <a:rPr lang="fr-FR" sz="1100" b="1" dirty="0">
                <a:solidFill>
                  <a:srgbClr val="002060"/>
                </a:solidFill>
              </a:rPr>
              <a:t>Lancement d’une enquête </a:t>
            </a:r>
            <a:r>
              <a:rPr lang="fr-FR" sz="1100" dirty="0">
                <a:solidFill>
                  <a:srgbClr val="002060"/>
                </a:solidFill>
              </a:rPr>
              <a:t>auprès des communicants, référents handicap, services des ressources humaines des directions pour connaitre les pratiques des directions en matière d’accessibilité. </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4" name="Ellipse 13"/>
          <p:cNvSpPr/>
          <p:nvPr/>
        </p:nvSpPr>
        <p:spPr>
          <a:xfrm>
            <a:off x="5532882" y="2245936"/>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32882" y="451974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32882" y="338284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269820"/>
            <a:ext cx="4716638" cy="253916"/>
          </a:xfrm>
          <a:prstGeom prst="rect">
            <a:avLst/>
          </a:prstGeom>
          <a:noFill/>
          <a:ln w="19050">
            <a:noFill/>
          </a:ln>
        </p:spPr>
        <p:txBody>
          <a:bodyPr wrap="square" rtlCol="0">
            <a:spAutoFit/>
          </a:bodyPr>
          <a:lstStyle/>
          <a:p>
            <a:r>
              <a:rPr lang="fr-FR" sz="1050" b="1" dirty="0" smtClean="0">
                <a:solidFill>
                  <a:srgbClr val="126F67"/>
                </a:solidFill>
              </a:rPr>
              <a:t>Pilotes d’action : Anne </a:t>
            </a:r>
            <a:r>
              <a:rPr lang="fr-FR" sz="1050" b="1" dirty="0">
                <a:solidFill>
                  <a:srgbClr val="126F67"/>
                </a:solidFill>
              </a:rPr>
              <a:t>Catroux et Vanessa Morin (Ville de Paris) </a:t>
            </a: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02995" y="1064322"/>
            <a:ext cx="529887" cy="482954"/>
          </a:xfrm>
          <a:prstGeom prst="rect">
            <a:avLst/>
          </a:prstGeom>
        </p:spPr>
      </p:pic>
    </p:spTree>
    <p:extLst>
      <p:ext uri="{BB962C8B-B14F-4D97-AF65-F5344CB8AC3E}">
        <p14:creationId xmlns:p14="http://schemas.microsoft.com/office/powerpoint/2010/main" val="2058660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55 </a:t>
            </a:r>
            <a:r>
              <a:rPr lang="fr-FR" sz="1800" dirty="0">
                <a:solidFill>
                  <a:srgbClr val="ED8B55"/>
                </a:solidFill>
              </a:rPr>
              <a:t>/ </a:t>
            </a:r>
            <a:r>
              <a:rPr lang="fr-FR" sz="1800" dirty="0" smtClean="0">
                <a:solidFill>
                  <a:srgbClr val="ED8B55"/>
                </a:solidFill>
              </a:rPr>
              <a:t>Mieux cibler et simplifier les actions en matière de lutte contre  la précarité énergétique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215814"/>
            <a:ext cx="5142689" cy="1615827"/>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Simplifier </a:t>
            </a:r>
            <a:r>
              <a:rPr lang="fr-FR" sz="1100" dirty="0">
                <a:solidFill>
                  <a:srgbClr val="002060"/>
                </a:solidFill>
              </a:rPr>
              <a:t>et harmoniser les critères d’attribution des aides </a:t>
            </a:r>
            <a:r>
              <a:rPr lang="fr-FR" sz="1100" dirty="0" smtClean="0">
                <a:solidFill>
                  <a:srgbClr val="002060"/>
                </a:solidFill>
              </a:rPr>
              <a:t>tout en </a:t>
            </a:r>
            <a:r>
              <a:rPr lang="fr-FR" sz="1100" dirty="0">
                <a:solidFill>
                  <a:srgbClr val="002060"/>
                </a:solidFill>
              </a:rPr>
              <a:t>développant l’accompagnement des usagers</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a:solidFill>
                  <a:srgbClr val="002060"/>
                </a:solidFill>
              </a:rPr>
              <a:t>E</a:t>
            </a:r>
            <a:r>
              <a:rPr lang="fr-FR" sz="1100" dirty="0" smtClean="0">
                <a:solidFill>
                  <a:srgbClr val="002060"/>
                </a:solidFill>
              </a:rPr>
              <a:t>n </a:t>
            </a:r>
            <a:r>
              <a:rPr lang="fr-FR" sz="1100" dirty="0">
                <a:solidFill>
                  <a:srgbClr val="002060"/>
                </a:solidFill>
              </a:rPr>
              <a:t>lien avec le déploiement du Plan Parisien de lutte contre la </a:t>
            </a:r>
            <a:r>
              <a:rPr lang="fr-FR" sz="1100" dirty="0" smtClean="0">
                <a:solidFill>
                  <a:srgbClr val="002060"/>
                </a:solidFill>
              </a:rPr>
              <a:t>précarité énergétique</a:t>
            </a:r>
            <a:r>
              <a:rPr lang="fr-FR" sz="1100" dirty="0">
                <a:solidFill>
                  <a:srgbClr val="002060"/>
                </a:solidFill>
              </a:rPr>
              <a:t>, </a:t>
            </a:r>
            <a:r>
              <a:rPr lang="fr-FR" sz="1100" dirty="0" smtClean="0">
                <a:solidFill>
                  <a:srgbClr val="002060"/>
                </a:solidFill>
              </a:rPr>
              <a:t>œuvrer </a:t>
            </a:r>
            <a:r>
              <a:rPr lang="fr-FR" sz="1100" dirty="0">
                <a:solidFill>
                  <a:srgbClr val="002060"/>
                </a:solidFill>
              </a:rPr>
              <a:t>au déploiement du service local </a:t>
            </a:r>
            <a:r>
              <a:rPr lang="fr-FR" sz="1100" dirty="0" smtClean="0">
                <a:solidFill>
                  <a:srgbClr val="002060"/>
                </a:solidFill>
              </a:rPr>
              <a:t>d’intervention pour </a:t>
            </a:r>
            <a:r>
              <a:rPr lang="fr-FR" sz="1100" dirty="0">
                <a:solidFill>
                  <a:srgbClr val="002060"/>
                </a:solidFill>
              </a:rPr>
              <a:t>la maîtrise de l’énergie (SLIME).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580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1073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511618"/>
            <a:ext cx="5493078" cy="1615827"/>
          </a:xfrm>
          <a:prstGeom prst="rect">
            <a:avLst/>
          </a:prstGeom>
        </p:spPr>
        <p:txBody>
          <a:bodyPr wrap="square">
            <a:spAutoFit/>
          </a:bodyPr>
          <a:lstStyle/>
          <a:p>
            <a:pPr lvl="0" algn="just">
              <a:defRPr/>
            </a:pPr>
            <a:r>
              <a:rPr lang="fr-FR" sz="1100" dirty="0">
                <a:solidFill>
                  <a:srgbClr val="002060"/>
                </a:solidFill>
              </a:rPr>
              <a:t>A horizon 2024 : création d’une aide préventive unique issue de la fusion de l’aide du FSL Énergie préventive et de l’aide facultative Paris Énergie Familles</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dirty="0" smtClean="0">
                <a:solidFill>
                  <a:srgbClr val="002060"/>
                </a:solidFill>
              </a:rPr>
              <a:t>Prévu par le plan de lutte contre la précarité énergétique : </a:t>
            </a:r>
          </a:p>
          <a:p>
            <a:pPr lvl="0" algn="just">
              <a:defRPr/>
            </a:pPr>
            <a:r>
              <a:rPr lang="fr-FR" sz="1100" dirty="0">
                <a:solidFill>
                  <a:srgbClr val="002060"/>
                </a:solidFill>
              </a:rPr>
              <a:t>-&gt; </a:t>
            </a:r>
            <a:r>
              <a:rPr lang="fr-FR" sz="1100" b="1" dirty="0">
                <a:solidFill>
                  <a:srgbClr val="002060"/>
                </a:solidFill>
              </a:rPr>
              <a:t>création de l’observatoire de la précarité énergétique </a:t>
            </a:r>
            <a:endParaRPr lang="fr-FR" sz="1100" b="1" dirty="0" smtClean="0">
              <a:solidFill>
                <a:srgbClr val="002060"/>
              </a:solidFill>
            </a:endParaRPr>
          </a:p>
          <a:p>
            <a:pPr lvl="0" algn="just">
              <a:defRPr/>
            </a:pPr>
            <a:r>
              <a:rPr lang="fr-FR" sz="1100" b="1" dirty="0" smtClean="0">
                <a:solidFill>
                  <a:srgbClr val="002060"/>
                </a:solidFill>
              </a:rPr>
              <a:t>-&gt; création </a:t>
            </a:r>
            <a:r>
              <a:rPr lang="fr-FR" sz="1100" b="1" dirty="0">
                <a:solidFill>
                  <a:srgbClr val="002060"/>
                </a:solidFill>
              </a:rPr>
              <a:t>d’un fonds social d’aide aux travaux pour la maîtrise de l’énergie </a:t>
            </a:r>
            <a:r>
              <a:rPr lang="fr-FR" sz="1100" dirty="0" smtClean="0">
                <a:solidFill>
                  <a:srgbClr val="002060"/>
                </a:solidFill>
              </a:rPr>
              <a:t>: aide aux petits travaux pour les bénéficiaires du SLIME</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638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60786" y="2046537"/>
            <a:ext cx="5493078" cy="1785104"/>
          </a:xfrm>
          <a:prstGeom prst="rect">
            <a:avLst/>
          </a:prstGeom>
        </p:spPr>
        <p:txBody>
          <a:bodyPr wrap="square">
            <a:spAutoFit/>
          </a:bodyPr>
          <a:lstStyle/>
          <a:p>
            <a:pPr lvl="0" algn="just">
              <a:defRPr/>
            </a:pPr>
            <a:r>
              <a:rPr lang="fr-FR" sz="1100" b="1" dirty="0" smtClean="0">
                <a:solidFill>
                  <a:srgbClr val="002060"/>
                </a:solidFill>
              </a:rPr>
              <a:t>Revalorisation </a:t>
            </a:r>
            <a:r>
              <a:rPr lang="fr-FR" sz="1100" b="1" dirty="0">
                <a:solidFill>
                  <a:srgbClr val="002060"/>
                </a:solidFill>
              </a:rPr>
              <a:t>des aides curatives à l’énergie </a:t>
            </a:r>
            <a:r>
              <a:rPr lang="fr-FR" sz="1100" dirty="0">
                <a:solidFill>
                  <a:srgbClr val="002060"/>
                </a:solidFill>
              </a:rPr>
              <a:t>(augmentation du montant de l’aide curative à l’énergie et revalorisation des plafonds de ressources des bénéficiaires d’aides du fonds de solidarité pour le logement (FSL)). </a:t>
            </a:r>
            <a:endParaRPr lang="fr-FR" sz="1100" dirty="0" smtClean="0">
              <a:solidFill>
                <a:srgbClr val="002060"/>
              </a:solidFill>
            </a:endParaRPr>
          </a:p>
          <a:p>
            <a:pPr marL="171450" lvl="0" indent="-171450" algn="just">
              <a:buFontTx/>
              <a:buChar char="-"/>
              <a:defRPr/>
            </a:pPr>
            <a:endParaRPr lang="fr-FR" sz="1100" dirty="0">
              <a:solidFill>
                <a:srgbClr val="002060"/>
              </a:solidFill>
            </a:endParaRPr>
          </a:p>
          <a:p>
            <a:pPr lvl="0" algn="just">
              <a:defRPr/>
            </a:pPr>
            <a:r>
              <a:rPr lang="fr-FR" sz="1100" dirty="0" smtClean="0">
                <a:solidFill>
                  <a:srgbClr val="002060"/>
                </a:solidFill>
              </a:rPr>
              <a:t>Lancement à l’automne 2022 du </a:t>
            </a:r>
            <a:r>
              <a:rPr lang="fr-FR" sz="1100" b="1" dirty="0" smtClean="0">
                <a:solidFill>
                  <a:srgbClr val="002060"/>
                </a:solidFill>
              </a:rPr>
              <a:t>service local d’intervention pour la maîtrise de </a:t>
            </a:r>
            <a:r>
              <a:rPr lang="fr-FR" sz="1100" b="1" dirty="0">
                <a:solidFill>
                  <a:srgbClr val="002060"/>
                </a:solidFill>
              </a:rPr>
              <a:t>l’énergie (SLIME) </a:t>
            </a:r>
            <a:r>
              <a:rPr lang="fr-FR" sz="1100" dirty="0" smtClean="0">
                <a:solidFill>
                  <a:srgbClr val="002060"/>
                </a:solidFill>
              </a:rPr>
              <a:t>réalisation de premiers </a:t>
            </a:r>
            <a:r>
              <a:rPr lang="fr-FR" sz="1100" dirty="0">
                <a:solidFill>
                  <a:srgbClr val="002060"/>
                </a:solidFill>
              </a:rPr>
              <a:t>diagnostics sociotechniques au domicile de ménages identifiés en situation de précarité </a:t>
            </a:r>
            <a:r>
              <a:rPr lang="fr-FR" sz="1100" dirty="0" smtClean="0">
                <a:solidFill>
                  <a:srgbClr val="002060"/>
                </a:solidFill>
              </a:rPr>
              <a:t>énergétique</a:t>
            </a:r>
          </a:p>
          <a:p>
            <a:pPr marL="171450" lvl="0" indent="-171450" algn="just">
              <a:buFontTx/>
              <a:buChar char="-"/>
              <a:defRPr/>
            </a:pPr>
            <a:endParaRPr lang="fr-FR" sz="1100" dirty="0">
              <a:solidFill>
                <a:srgbClr val="002060"/>
              </a:solidFill>
            </a:endParaRPr>
          </a:p>
          <a:p>
            <a:pPr lvl="0" algn="just">
              <a:defRPr/>
            </a:pPr>
            <a:r>
              <a:rPr lang="fr-FR" sz="1100" dirty="0" smtClean="0">
                <a:solidFill>
                  <a:srgbClr val="002060"/>
                </a:solidFill>
              </a:rPr>
              <a:t>-&gt; 12 </a:t>
            </a:r>
            <a:r>
              <a:rPr lang="fr-FR" sz="1100" dirty="0">
                <a:solidFill>
                  <a:srgbClr val="002060"/>
                </a:solidFill>
              </a:rPr>
              <a:t>ménages contactés à début janvier 2023</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4" name="Ellipse 13"/>
          <p:cNvSpPr/>
          <p:nvPr/>
        </p:nvSpPr>
        <p:spPr>
          <a:xfrm>
            <a:off x="5532882" y="221581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32882" y="3329495"/>
            <a:ext cx="371868" cy="350196"/>
          </a:xfrm>
          <a:prstGeom prst="ellipse">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60329" y="1115150"/>
            <a:ext cx="4716638" cy="253916"/>
          </a:xfrm>
          <a:prstGeom prst="rect">
            <a:avLst/>
          </a:prstGeom>
          <a:noFill/>
          <a:ln w="19050">
            <a:noFill/>
          </a:ln>
        </p:spPr>
        <p:txBody>
          <a:bodyPr wrap="square" rtlCol="0">
            <a:spAutoFit/>
          </a:bodyPr>
          <a:lstStyle/>
          <a:p>
            <a:r>
              <a:rPr lang="fr-FR" sz="1050" b="1" dirty="0" smtClean="0">
                <a:solidFill>
                  <a:srgbClr val="126F67"/>
                </a:solidFill>
              </a:rPr>
              <a:t>Pilote d’action : Jérémy Drouet </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13061" y="985352"/>
            <a:ext cx="529887" cy="482954"/>
          </a:xfrm>
          <a:prstGeom prst="rect">
            <a:avLst/>
          </a:prstGeom>
        </p:spPr>
      </p:pic>
    </p:spTree>
    <p:extLst>
      <p:ext uri="{BB962C8B-B14F-4D97-AF65-F5344CB8AC3E}">
        <p14:creationId xmlns:p14="http://schemas.microsoft.com/office/powerpoint/2010/main" val="3737254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10 : Donner à chacun les clés de son autonomie </a:t>
            </a:r>
            <a:r>
              <a:rPr lang="fr-FR" b="1" dirty="0" smtClean="0">
                <a:solidFill>
                  <a:schemeClr val="tx2">
                    <a:lumMod val="90000"/>
                    <a:lumOff val="10000"/>
                  </a:schemeClr>
                </a:solidFill>
              </a:rPr>
              <a:t> </a:t>
            </a:r>
            <a:endParaRPr lang="fr-FR" b="1" dirty="0">
              <a:solidFill>
                <a:schemeClr val="tx2">
                  <a:lumMod val="90000"/>
                  <a:lumOff val="10000"/>
                </a:schemeClr>
              </a:solidFill>
            </a:endParaRP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6589748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58</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 Rénover le Fonds d'Aide aux Jeunes Parisiens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41717" y="1927112"/>
            <a:ext cx="5142689" cy="2800767"/>
          </a:xfrm>
          <a:prstGeom prst="rect">
            <a:avLst/>
          </a:prstGeom>
        </p:spPr>
        <p:txBody>
          <a:bodyPr wrap="square">
            <a:spAutoFit/>
          </a:bodyPr>
          <a:lstStyle/>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a:solidFill>
                  <a:srgbClr val="002060"/>
                </a:solidFill>
              </a:rPr>
              <a:t>Établir un bilan partagé avec les différents partenaires et les prescripteurs de la refonte du Fonds d’aide aux jeunes parisiens en </a:t>
            </a:r>
            <a:r>
              <a:rPr lang="fr-FR" sz="1100" dirty="0" smtClean="0">
                <a:solidFill>
                  <a:srgbClr val="002060"/>
                </a:solidFill>
              </a:rPr>
              <a:t>2016.</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Mener </a:t>
            </a:r>
            <a:r>
              <a:rPr lang="fr-FR" sz="1100" dirty="0">
                <a:solidFill>
                  <a:srgbClr val="002060"/>
                </a:solidFill>
              </a:rPr>
              <a:t>une enquête auprès des prescripteurs sur les besoins des </a:t>
            </a:r>
            <a:r>
              <a:rPr lang="fr-FR" sz="1100" dirty="0" smtClean="0">
                <a:solidFill>
                  <a:srgbClr val="002060"/>
                </a:solidFill>
              </a:rPr>
              <a:t>jeunes.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Consulter </a:t>
            </a:r>
            <a:r>
              <a:rPr lang="fr-FR" sz="1100" dirty="0">
                <a:solidFill>
                  <a:srgbClr val="002060"/>
                </a:solidFill>
              </a:rPr>
              <a:t>d’anciens bénéficiaires du Fonds d’aide aux jeunes parisiens pour évaluer l’efficacité de l’aide apportée et lancer une enquête sur l’évolution des besoins et l’émergence de nouvelles </a:t>
            </a:r>
            <a:r>
              <a:rPr lang="fr-FR" sz="1100" dirty="0" smtClean="0">
                <a:solidFill>
                  <a:srgbClr val="002060"/>
                </a:solidFill>
              </a:rPr>
              <a:t>problématiques </a:t>
            </a:r>
            <a:r>
              <a:rPr lang="fr-FR" sz="1100" dirty="0">
                <a:solidFill>
                  <a:srgbClr val="002060"/>
                </a:solidFill>
              </a:rPr>
              <a:t>pour le public </a:t>
            </a:r>
            <a:r>
              <a:rPr lang="fr-FR" sz="1100" dirty="0" smtClean="0">
                <a:solidFill>
                  <a:srgbClr val="002060"/>
                </a:solidFill>
              </a:rPr>
              <a:t>jeune.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une réunion des départements d’Île-de-France pour réaliser une étude comparée des différents règlements des Fonds d’aide aux Jeunes et échanger des bonnes pratiques.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580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388192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484177"/>
            <a:ext cx="5684468" cy="938719"/>
          </a:xfrm>
          <a:prstGeom prst="rect">
            <a:avLst/>
          </a:prstGeom>
        </p:spPr>
        <p:txBody>
          <a:bodyPr wrap="square">
            <a:spAutoFit/>
          </a:bodyPr>
          <a:lstStyle/>
          <a:p>
            <a:pPr lvl="0" algn="just">
              <a:defRPr/>
            </a:pPr>
            <a:r>
              <a:rPr lang="fr-FR" sz="1100" dirty="0">
                <a:solidFill>
                  <a:srgbClr val="002060"/>
                </a:solidFill>
              </a:rPr>
              <a:t>Groupe de travail programmé </a:t>
            </a:r>
            <a:r>
              <a:rPr lang="fr-FR" sz="1100" dirty="0" smtClean="0">
                <a:solidFill>
                  <a:srgbClr val="002060"/>
                </a:solidFill>
              </a:rPr>
              <a:t>en juin</a:t>
            </a:r>
            <a:endParaRPr lang="fr-FR" sz="1100" dirty="0">
              <a:solidFill>
                <a:srgbClr val="002060"/>
              </a:solidFill>
            </a:endParaRPr>
          </a:p>
          <a:p>
            <a:pPr lvl="0" algn="just">
              <a:defRPr/>
            </a:pPr>
            <a:endParaRPr lang="fr-FR" sz="1100" dirty="0">
              <a:solidFill>
                <a:srgbClr val="002060"/>
              </a:solidFill>
            </a:endParaRPr>
          </a:p>
          <a:p>
            <a:pPr lvl="0" algn="just">
              <a:defRPr/>
            </a:pPr>
            <a:r>
              <a:rPr lang="fr-FR" sz="1100" b="1" dirty="0">
                <a:solidFill>
                  <a:srgbClr val="002060"/>
                </a:solidFill>
              </a:rPr>
              <a:t>Présentation du nouveau règlement du FAJP programmé cet automne en vue d’une mise en œuvre au 1er janvier </a:t>
            </a:r>
            <a:r>
              <a:rPr lang="fr-FR" sz="1100" b="1" dirty="0" smtClean="0">
                <a:solidFill>
                  <a:srgbClr val="002060"/>
                </a:solidFill>
              </a:rPr>
              <a:t>2024.</a:t>
            </a:r>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638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110541"/>
            <a:ext cx="5493078" cy="1107996"/>
          </a:xfrm>
          <a:prstGeom prst="rect">
            <a:avLst/>
          </a:prstGeom>
        </p:spPr>
        <p:txBody>
          <a:bodyPr wrap="square">
            <a:spAutoFit/>
          </a:bodyPr>
          <a:lstStyle/>
          <a:p>
            <a:pPr lvl="0" algn="just">
              <a:defRPr/>
            </a:pPr>
            <a:r>
              <a:rPr lang="fr-FR" sz="1100" dirty="0">
                <a:solidFill>
                  <a:srgbClr val="002060"/>
                </a:solidFill>
              </a:rPr>
              <a:t>Un questionnaire a été adressé aux principaux prescripteurs du FAJP, et la coordinatrice sociale du FAJP s’est entretenue avec une </a:t>
            </a:r>
            <a:r>
              <a:rPr lang="fr-FR" sz="1100" dirty="0" smtClean="0">
                <a:solidFill>
                  <a:srgbClr val="002060"/>
                </a:solidFill>
              </a:rPr>
              <a:t>cinquantaine </a:t>
            </a:r>
            <a:r>
              <a:rPr lang="fr-FR" sz="1100" dirty="0">
                <a:solidFill>
                  <a:srgbClr val="002060"/>
                </a:solidFill>
              </a:rPr>
              <a:t>de jeunes. Questionnaires en cours d’exploitation.</a:t>
            </a:r>
          </a:p>
          <a:p>
            <a:pPr lvl="0" algn="just">
              <a:defRPr/>
            </a:pPr>
            <a:endParaRPr lang="fr-FR" sz="1100" dirty="0">
              <a:solidFill>
                <a:srgbClr val="002060"/>
              </a:solidFill>
            </a:endParaRPr>
          </a:p>
          <a:p>
            <a:pPr lvl="0" algn="just">
              <a:defRPr/>
            </a:pPr>
            <a:r>
              <a:rPr lang="fr-FR" sz="1100" dirty="0">
                <a:solidFill>
                  <a:srgbClr val="002060"/>
                </a:solidFill>
              </a:rPr>
              <a:t>Établissement du bilan du dispositif en </a:t>
            </a:r>
            <a:r>
              <a:rPr lang="fr-FR" sz="1100" dirty="0" smtClean="0">
                <a:solidFill>
                  <a:srgbClr val="002060"/>
                </a:solidFill>
              </a:rPr>
              <a:t>cours pour </a:t>
            </a:r>
            <a:r>
              <a:rPr lang="fr-FR" sz="1100" dirty="0">
                <a:solidFill>
                  <a:srgbClr val="002060"/>
                </a:solidFill>
              </a:rPr>
              <a:t>connaitre les pratiques des directions en matière d’accessibilité. </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4" name="Ellipse 13"/>
          <p:cNvSpPr/>
          <p:nvPr/>
        </p:nvSpPr>
        <p:spPr>
          <a:xfrm>
            <a:off x="5532882" y="211054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31413" y="277616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60329" y="1071118"/>
            <a:ext cx="4716638" cy="253916"/>
          </a:xfrm>
          <a:prstGeom prst="rect">
            <a:avLst/>
          </a:prstGeom>
          <a:noFill/>
          <a:ln w="19050">
            <a:noFill/>
          </a:ln>
        </p:spPr>
        <p:txBody>
          <a:bodyPr wrap="square" rtlCol="0">
            <a:spAutoFit/>
          </a:bodyPr>
          <a:lstStyle/>
          <a:p>
            <a:r>
              <a:rPr lang="fr-FR" sz="1050" b="1" dirty="0" smtClean="0">
                <a:solidFill>
                  <a:srgbClr val="126F67"/>
                </a:solidFill>
              </a:rPr>
              <a:t>Pilote d’action : Julien </a:t>
            </a:r>
            <a:r>
              <a:rPr lang="fr-FR" sz="1050" b="1" dirty="0" err="1" smtClean="0">
                <a:solidFill>
                  <a:srgbClr val="126F67"/>
                </a:solidFill>
              </a:rPr>
              <a:t>Schifres</a:t>
            </a:r>
            <a:r>
              <a:rPr lang="fr-FR" sz="1050" b="1" dirty="0" smtClean="0">
                <a:solidFill>
                  <a:srgbClr val="126F67"/>
                </a:solidFill>
              </a:rPr>
              <a:t> (Ville </a:t>
            </a:r>
            <a:r>
              <a:rPr lang="fr-FR" sz="1050" b="1" dirty="0">
                <a:solidFill>
                  <a:srgbClr val="126F67"/>
                </a:solidFill>
              </a:rPr>
              <a:t>de Paris) </a:t>
            </a: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60893" y="978561"/>
            <a:ext cx="529887" cy="482954"/>
          </a:xfrm>
          <a:prstGeom prst="rect">
            <a:avLst/>
          </a:prstGeom>
        </p:spPr>
      </p:pic>
      <p:sp>
        <p:nvSpPr>
          <p:cNvPr id="17" name="Ellipse 16"/>
          <p:cNvSpPr/>
          <p:nvPr/>
        </p:nvSpPr>
        <p:spPr>
          <a:xfrm>
            <a:off x="5531413" y="4210797"/>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35339" y="344148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56116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59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32383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59</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Développer l’autonomie numérique des personnes ne</a:t>
            </a:r>
            <a:r>
              <a:rPr kumimoji="0" lang="fr-FR" sz="1800" b="1" i="0" u="none" strike="noStrike" kern="1200" cap="none" spc="0" normalizeH="0" noProof="0" dirty="0" smtClean="0">
                <a:ln>
                  <a:noFill/>
                </a:ln>
                <a:solidFill>
                  <a:srgbClr val="ED8B55"/>
                </a:solidFill>
                <a:effectLst/>
                <a:uLnTx/>
                <a:uFillTx/>
                <a:latin typeface="Montserrat"/>
                <a:ea typeface="+mj-ea"/>
                <a:cs typeface="+mj-cs"/>
              </a:rPr>
              <a:t> maitrisant pas le français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3816429"/>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Favoriser </a:t>
            </a:r>
            <a:r>
              <a:rPr lang="fr-FR" sz="1100" dirty="0">
                <a:solidFill>
                  <a:srgbClr val="002060"/>
                </a:solidFill>
              </a:rPr>
              <a:t>l’utilisation des outils informatiques dans les formations linguistiques à destination des personnes allophones et des personnes en situation d’illettrisme ; et inversement intégrer le développement des compétences numériques de base </a:t>
            </a:r>
            <a:r>
              <a:rPr lang="fr-FR" sz="1100" dirty="0" smtClean="0">
                <a:solidFill>
                  <a:srgbClr val="002060"/>
                </a:solidFill>
              </a:rPr>
              <a:t>dans </a:t>
            </a:r>
            <a:r>
              <a:rPr lang="fr-FR" sz="1100" dirty="0">
                <a:solidFill>
                  <a:srgbClr val="002060"/>
                </a:solidFill>
              </a:rPr>
              <a:t>les formations </a:t>
            </a:r>
            <a:r>
              <a:rPr lang="fr-FR" sz="1100" dirty="0" smtClean="0">
                <a:solidFill>
                  <a:srgbClr val="002060"/>
                </a:solidFill>
              </a:rPr>
              <a:t>linguistiques.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Mobiliser </a:t>
            </a:r>
            <a:r>
              <a:rPr lang="fr-FR" sz="1100" dirty="0">
                <a:solidFill>
                  <a:srgbClr val="002060"/>
                </a:solidFill>
              </a:rPr>
              <a:t>les aidants numériques bénévoles maîtrisant une langue étrangère pour venir en soutien des structures d’apprentissage du français, en s’appuyant sur la Fabrique de la Solidarité. Développer la pair-</a:t>
            </a:r>
            <a:r>
              <a:rPr lang="fr-FR" sz="1100" dirty="0" err="1">
                <a:solidFill>
                  <a:srgbClr val="002060"/>
                </a:solidFill>
              </a:rPr>
              <a:t>aidance</a:t>
            </a:r>
            <a:r>
              <a:rPr lang="fr-FR" sz="1100" dirty="0">
                <a:solidFill>
                  <a:srgbClr val="002060"/>
                </a:solidFill>
              </a:rPr>
              <a:t> entre les apprenants en </a:t>
            </a:r>
            <a:r>
              <a:rPr lang="fr-FR" sz="1100" dirty="0" smtClean="0">
                <a:solidFill>
                  <a:srgbClr val="002060"/>
                </a:solidFill>
              </a:rPr>
              <a:t>français. </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Adapter </a:t>
            </a:r>
            <a:r>
              <a:rPr lang="fr-FR" sz="1100" dirty="0">
                <a:solidFill>
                  <a:srgbClr val="002060"/>
                </a:solidFill>
              </a:rPr>
              <a:t>les outils existants d’évaluation des </a:t>
            </a:r>
            <a:r>
              <a:rPr lang="fr-FR" sz="1100" dirty="0" smtClean="0">
                <a:solidFill>
                  <a:srgbClr val="002060"/>
                </a:solidFill>
              </a:rPr>
              <a:t>compétences numériques </a:t>
            </a:r>
            <a:r>
              <a:rPr lang="fr-FR" sz="1100" dirty="0">
                <a:solidFill>
                  <a:srgbClr val="002060"/>
                </a:solidFill>
              </a:rPr>
              <a:t>aux publics ne maîtrisant pas le </a:t>
            </a:r>
            <a:r>
              <a:rPr lang="fr-FR" sz="1100" dirty="0" smtClean="0">
                <a:solidFill>
                  <a:srgbClr val="002060"/>
                </a:solidFill>
              </a:rPr>
              <a:t>français.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S’appuyer </a:t>
            </a:r>
            <a:r>
              <a:rPr lang="fr-FR" sz="1100" dirty="0">
                <a:solidFill>
                  <a:srgbClr val="002060"/>
                </a:solidFill>
              </a:rPr>
              <a:t>sur les réseaux </a:t>
            </a:r>
            <a:r>
              <a:rPr lang="fr-FR" sz="1100" dirty="0" smtClean="0">
                <a:solidFill>
                  <a:srgbClr val="002060"/>
                </a:solidFill>
              </a:rPr>
              <a:t>existants pour développer les compétences </a:t>
            </a:r>
            <a:r>
              <a:rPr lang="fr-FR" sz="1100" dirty="0">
                <a:solidFill>
                  <a:srgbClr val="002060"/>
                </a:solidFill>
              </a:rPr>
              <a:t>numériques dans les formations linguistiques </a:t>
            </a: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Réaliser une étude comparée à l’échelle parisienne et métropolitaine auprès des acteurs spécialisés dans l’accueil des migrants, dans le suivi des ressortissants étrangers et dans l’apprentissage du français, sur les projets croisant l’apprentissage du français à l’apprentissage du numérique.</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68235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5138651"/>
            <a:ext cx="5216616" cy="938719"/>
          </a:xfrm>
          <a:prstGeom prst="rect">
            <a:avLst/>
          </a:prstGeom>
        </p:spPr>
        <p:txBody>
          <a:bodyPr wrap="square">
            <a:spAutoFit/>
          </a:bodyPr>
          <a:lstStyle/>
          <a:p>
            <a:pPr lvl="0" algn="just">
              <a:defRPr/>
            </a:pPr>
            <a:r>
              <a:rPr lang="fr-FR" sz="1100" dirty="0" smtClean="0">
                <a:solidFill>
                  <a:srgbClr val="071F32">
                    <a:lumMod val="90000"/>
                    <a:lumOff val="10000"/>
                  </a:srgbClr>
                </a:solidFill>
              </a:rPr>
              <a:t>Second </a:t>
            </a:r>
            <a:r>
              <a:rPr lang="fr-FR" sz="1100" dirty="0">
                <a:solidFill>
                  <a:srgbClr val="071F32">
                    <a:lumMod val="90000"/>
                    <a:lumOff val="10000"/>
                  </a:srgbClr>
                </a:solidFill>
              </a:rPr>
              <a:t>semestre 2023 : </a:t>
            </a:r>
            <a:r>
              <a:rPr lang="fr-FR" sz="1100" dirty="0" smtClean="0">
                <a:solidFill>
                  <a:srgbClr val="071F32">
                    <a:lumMod val="90000"/>
                    <a:lumOff val="10000"/>
                  </a:srgbClr>
                </a:solidFill>
              </a:rPr>
              <a:t>poursuite des </a:t>
            </a:r>
            <a:r>
              <a:rPr lang="fr-FR" sz="1100" dirty="0">
                <a:solidFill>
                  <a:srgbClr val="071F32">
                    <a:lumMod val="90000"/>
                    <a:lumOff val="10000"/>
                  </a:srgbClr>
                </a:solidFill>
              </a:rPr>
              <a:t>rencontres entre acteurs et </a:t>
            </a:r>
            <a:r>
              <a:rPr lang="fr-FR" sz="1100" dirty="0" smtClean="0">
                <a:solidFill>
                  <a:srgbClr val="071F32">
                    <a:lumMod val="90000"/>
                    <a:lumOff val="10000"/>
                  </a:srgbClr>
                </a:solidFill>
              </a:rPr>
              <a:t>finalisation du </a:t>
            </a:r>
            <a:r>
              <a:rPr lang="fr-FR" sz="1100" dirty="0">
                <a:solidFill>
                  <a:srgbClr val="071F32">
                    <a:lumMod val="90000"/>
                    <a:lumOff val="10000"/>
                  </a:srgbClr>
                </a:solidFill>
              </a:rPr>
              <a:t>recensement des </a:t>
            </a:r>
            <a:r>
              <a:rPr lang="fr-FR" sz="1100" dirty="0" smtClean="0">
                <a:solidFill>
                  <a:srgbClr val="071F32">
                    <a:lumMod val="90000"/>
                    <a:lumOff val="10000"/>
                  </a:srgbClr>
                </a:solidFill>
              </a:rPr>
              <a:t>formations. </a:t>
            </a:r>
          </a:p>
          <a:p>
            <a:pPr lvl="0" algn="just">
              <a:defRPr/>
            </a:pPr>
            <a:endParaRPr lang="fr-FR" sz="1100" dirty="0">
              <a:solidFill>
                <a:srgbClr val="071F32">
                  <a:lumMod val="90000"/>
                  <a:lumOff val="10000"/>
                </a:srgbClr>
              </a:solidFill>
            </a:endParaRPr>
          </a:p>
          <a:p>
            <a:pPr lvl="0" algn="just">
              <a:defRPr/>
            </a:pPr>
            <a:r>
              <a:rPr lang="fr-FR" sz="1100" dirty="0" smtClean="0">
                <a:solidFill>
                  <a:srgbClr val="071F32">
                    <a:lumMod val="90000"/>
                    <a:lumOff val="10000"/>
                  </a:srgbClr>
                </a:solidFill>
              </a:rPr>
              <a:t>Second </a:t>
            </a:r>
            <a:r>
              <a:rPr lang="fr-FR" sz="1100" dirty="0">
                <a:solidFill>
                  <a:srgbClr val="071F32">
                    <a:lumMod val="90000"/>
                    <a:lumOff val="10000"/>
                  </a:srgbClr>
                </a:solidFill>
              </a:rPr>
              <a:t>semestre 2023 : </a:t>
            </a:r>
            <a:r>
              <a:rPr lang="fr-FR" sz="1100" dirty="0" smtClean="0">
                <a:solidFill>
                  <a:srgbClr val="071F32">
                    <a:lumMod val="90000"/>
                    <a:lumOff val="10000"/>
                  </a:srgbClr>
                </a:solidFill>
              </a:rPr>
              <a:t>poursuite des </a:t>
            </a:r>
            <a:r>
              <a:rPr lang="fr-FR" sz="1100" dirty="0">
                <a:solidFill>
                  <a:srgbClr val="071F32">
                    <a:lumMod val="90000"/>
                    <a:lumOff val="10000"/>
                  </a:srgbClr>
                </a:solidFill>
              </a:rPr>
              <a:t>échanges avec le groupe de travail </a:t>
            </a:r>
            <a:r>
              <a:rPr lang="fr-FR" sz="1100" dirty="0" err="1">
                <a:solidFill>
                  <a:srgbClr val="071F32">
                    <a:lumMod val="90000"/>
                    <a:lumOff val="10000"/>
                  </a:srgbClr>
                </a:solidFill>
              </a:rPr>
              <a:t>interdirections</a:t>
            </a:r>
            <a:r>
              <a:rPr lang="fr-FR" sz="1100" dirty="0">
                <a:solidFill>
                  <a:srgbClr val="071F32">
                    <a:lumMod val="90000"/>
                    <a:lumOff val="10000"/>
                  </a:srgbClr>
                </a:solidFill>
              </a:rPr>
              <a:t> sur l’apprentissage du </a:t>
            </a:r>
            <a:r>
              <a:rPr lang="fr-FR" sz="1100" dirty="0" smtClean="0">
                <a:solidFill>
                  <a:srgbClr val="071F32">
                    <a:lumMod val="90000"/>
                    <a:lumOff val="10000"/>
                  </a:srgbClr>
                </a:solidFill>
              </a:rPr>
              <a:t>français.</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883179"/>
            <a:ext cx="5493078" cy="2462213"/>
          </a:xfrm>
          <a:prstGeom prst="rect">
            <a:avLst/>
          </a:prstGeom>
        </p:spPr>
        <p:txBody>
          <a:bodyPr wrap="square">
            <a:spAutoFit/>
          </a:bodyPr>
          <a:lstStyle/>
          <a:p>
            <a:pPr lvl="0" algn="just">
              <a:defRPr/>
            </a:pPr>
            <a:r>
              <a:rPr lang="fr-FR" sz="1100" dirty="0" smtClean="0">
                <a:solidFill>
                  <a:srgbClr val="071F32">
                    <a:lumMod val="90000"/>
                    <a:lumOff val="10000"/>
                  </a:srgbClr>
                </a:solidFill>
              </a:rPr>
              <a:t>Tenue d’une table ronde lors de la signature de la Stratégie Parisienne pour l’inclusion numérique 2 afin de mobiliser plusieurs </a:t>
            </a:r>
            <a:r>
              <a:rPr lang="fr-FR" sz="1100" dirty="0">
                <a:solidFill>
                  <a:srgbClr val="071F32">
                    <a:lumMod val="90000"/>
                    <a:lumOff val="10000"/>
                  </a:srgbClr>
                </a:solidFill>
              </a:rPr>
              <a:t>acteurs nationaux et locaux et de lancer une dynamique entre </a:t>
            </a:r>
            <a:r>
              <a:rPr lang="fr-FR" sz="1100" dirty="0" smtClean="0">
                <a:solidFill>
                  <a:srgbClr val="071F32">
                    <a:lumMod val="90000"/>
                    <a:lumOff val="10000"/>
                  </a:srgbClr>
                </a:solidFill>
              </a:rPr>
              <a:t>acteurs.</a:t>
            </a:r>
          </a:p>
          <a:p>
            <a:pPr marL="171450" lvl="0" indent="-171450" algn="just">
              <a:buFontTx/>
              <a:buChar char="-"/>
              <a:defRPr/>
            </a:pPr>
            <a:endParaRPr lang="fr-FR" sz="1100" dirty="0" smtClean="0">
              <a:solidFill>
                <a:srgbClr val="071F32">
                  <a:lumMod val="90000"/>
                  <a:lumOff val="10000"/>
                </a:srgbClr>
              </a:solidFill>
            </a:endParaRPr>
          </a:p>
          <a:p>
            <a:pPr algn="just">
              <a:defRPr/>
            </a:pPr>
            <a:r>
              <a:rPr lang="fr-FR" sz="1100" dirty="0">
                <a:solidFill>
                  <a:srgbClr val="071F32">
                    <a:lumMod val="90000"/>
                    <a:lumOff val="10000"/>
                  </a:srgbClr>
                </a:solidFill>
              </a:rPr>
              <a:t>E</a:t>
            </a:r>
            <a:r>
              <a:rPr lang="fr-FR" sz="1100" dirty="0" smtClean="0">
                <a:solidFill>
                  <a:srgbClr val="071F32">
                    <a:lumMod val="90000"/>
                    <a:lumOff val="10000"/>
                  </a:srgbClr>
                </a:solidFill>
              </a:rPr>
              <a:t>n </a:t>
            </a:r>
            <a:r>
              <a:rPr lang="fr-FR" sz="1100" dirty="0">
                <a:solidFill>
                  <a:srgbClr val="071F32">
                    <a:lumMod val="90000"/>
                    <a:lumOff val="10000"/>
                  </a:srgbClr>
                </a:solidFill>
              </a:rPr>
              <a:t>2023, des échanges avec le groupe de travail </a:t>
            </a:r>
            <a:r>
              <a:rPr lang="fr-FR" sz="1100" dirty="0" err="1">
                <a:solidFill>
                  <a:srgbClr val="071F32">
                    <a:lumMod val="90000"/>
                    <a:lumOff val="10000"/>
                  </a:srgbClr>
                </a:solidFill>
              </a:rPr>
              <a:t>interdirections</a:t>
            </a:r>
            <a:r>
              <a:rPr lang="fr-FR" sz="1100" dirty="0">
                <a:solidFill>
                  <a:srgbClr val="071F32">
                    <a:lumMod val="90000"/>
                    <a:lumOff val="10000"/>
                  </a:srgbClr>
                </a:solidFill>
              </a:rPr>
              <a:t> sur l’apprentissage du </a:t>
            </a:r>
            <a:r>
              <a:rPr lang="fr-FR" sz="1100" dirty="0" err="1" smtClean="0">
                <a:solidFill>
                  <a:srgbClr val="071F32">
                    <a:lumMod val="90000"/>
                    <a:lumOff val="10000"/>
                  </a:srgbClr>
                </a:solidFill>
              </a:rPr>
              <a:t>françai</a:t>
            </a:r>
            <a:r>
              <a:rPr lang="fr-FR" sz="1100" b="1" dirty="0" err="1">
                <a:solidFill>
                  <a:srgbClr val="071F32">
                    <a:lumMod val="90000"/>
                    <a:lumOff val="10000"/>
                  </a:srgbClr>
                </a:solidFill>
              </a:rPr>
              <a:t>lieux</a:t>
            </a:r>
            <a:r>
              <a:rPr lang="fr-FR" sz="1100" b="1" dirty="0">
                <a:solidFill>
                  <a:srgbClr val="071F32">
                    <a:lumMod val="90000"/>
                    <a:lumOff val="10000"/>
                  </a:srgbClr>
                </a:solidFill>
              </a:rPr>
              <a:t> des organismes et associations mêlant l’apprentissage de français et du numérique.</a:t>
            </a:r>
          </a:p>
          <a:p>
            <a:pPr lvl="0" algn="just">
              <a:defRPr/>
            </a:pPr>
            <a:r>
              <a:rPr lang="fr-FR" sz="1100" dirty="0" smtClean="0">
                <a:solidFill>
                  <a:srgbClr val="071F32">
                    <a:lumMod val="90000"/>
                    <a:lumOff val="10000"/>
                  </a:srgbClr>
                </a:solidFill>
              </a:rPr>
              <a:t>s</a:t>
            </a:r>
            <a:r>
              <a:rPr lang="fr-FR" sz="1100" dirty="0">
                <a:solidFill>
                  <a:srgbClr val="071F32">
                    <a:lumMod val="90000"/>
                    <a:lumOff val="10000"/>
                  </a:srgbClr>
                </a:solidFill>
              </a:rPr>
              <a:t>, </a:t>
            </a:r>
            <a:r>
              <a:rPr lang="fr-FR" sz="1100" dirty="0" smtClean="0">
                <a:solidFill>
                  <a:srgbClr val="071F32">
                    <a:lumMod val="90000"/>
                    <a:lumOff val="10000"/>
                  </a:srgbClr>
                </a:solidFill>
              </a:rPr>
              <a:t>piloté par la DDCT-SEII, ont </a:t>
            </a:r>
            <a:r>
              <a:rPr lang="fr-FR" sz="1100" dirty="0">
                <a:solidFill>
                  <a:srgbClr val="071F32">
                    <a:lumMod val="90000"/>
                    <a:lumOff val="10000"/>
                  </a:srgbClr>
                </a:solidFill>
              </a:rPr>
              <a:t>permis de faire un </a:t>
            </a:r>
            <a:r>
              <a:rPr lang="fr-FR" sz="1100" b="1" dirty="0">
                <a:solidFill>
                  <a:srgbClr val="071F32">
                    <a:lumMod val="90000"/>
                    <a:lumOff val="10000"/>
                  </a:srgbClr>
                </a:solidFill>
              </a:rPr>
              <a:t>premier état </a:t>
            </a:r>
            <a:r>
              <a:rPr lang="fr-FR" sz="1100" b="1" dirty="0" smtClean="0">
                <a:solidFill>
                  <a:srgbClr val="071F32">
                    <a:lumMod val="90000"/>
                    <a:lumOff val="10000"/>
                  </a:srgbClr>
                </a:solidFill>
              </a:rPr>
              <a:t>des</a:t>
            </a:r>
            <a:endParaRPr lang="fr-FR" sz="1100" dirty="0" smtClean="0">
              <a:solidFill>
                <a:srgbClr val="071F32">
                  <a:lumMod val="90000"/>
                  <a:lumOff val="10000"/>
                </a:srgbClr>
              </a:solidFill>
            </a:endParaRPr>
          </a:p>
          <a:p>
            <a:pPr lvl="0" algn="just">
              <a:defRPr/>
            </a:pPr>
            <a:r>
              <a:rPr lang="fr-FR" sz="1100" dirty="0" smtClean="0">
                <a:solidFill>
                  <a:srgbClr val="071F32">
                    <a:lumMod val="90000"/>
                    <a:lumOff val="10000"/>
                  </a:srgbClr>
                </a:solidFill>
              </a:rPr>
              <a:t>Suite </a:t>
            </a:r>
            <a:r>
              <a:rPr lang="fr-FR" sz="1100" dirty="0">
                <a:solidFill>
                  <a:srgbClr val="071F32">
                    <a:lumMod val="90000"/>
                    <a:lumOff val="10000"/>
                  </a:srgbClr>
                </a:solidFill>
              </a:rPr>
              <a:t>à ces échanges, la responsable du réseau EIFFEL a présenté le dispositif auprès des acteurs de l’inclusion numérique dans plusieurs réseaux </a:t>
            </a:r>
            <a:r>
              <a:rPr lang="fr-FR" sz="1100" dirty="0" smtClean="0">
                <a:solidFill>
                  <a:srgbClr val="071F32">
                    <a:lumMod val="90000"/>
                    <a:lumOff val="10000"/>
                  </a:srgbClr>
                </a:solidFill>
              </a:rPr>
              <a:t>territoriaux, afin de favoriser l’interconnaissance, la mise en lien et la coordination locale d’acteurs </a:t>
            </a:r>
            <a:r>
              <a:rPr lang="fr-FR" sz="1100" dirty="0">
                <a:solidFill>
                  <a:srgbClr val="071F32">
                    <a:lumMod val="90000"/>
                    <a:lumOff val="10000"/>
                  </a:srgbClr>
                </a:solidFill>
              </a:rPr>
              <a:t>de l’apprentissage du français et du numérique, </a:t>
            </a:r>
            <a:r>
              <a:rPr lang="fr-FR" sz="1100" dirty="0" err="1">
                <a:solidFill>
                  <a:srgbClr val="071F32">
                    <a:lumMod val="90000"/>
                    <a:lumOff val="10000"/>
                  </a:srgbClr>
                </a:solidFill>
              </a:rPr>
              <a:t>co-pilotée</a:t>
            </a:r>
            <a:r>
              <a:rPr lang="fr-FR" sz="1100" dirty="0">
                <a:solidFill>
                  <a:srgbClr val="071F32">
                    <a:lumMod val="90000"/>
                    <a:lumOff val="10000"/>
                  </a:srgbClr>
                </a:solidFill>
              </a:rPr>
              <a:t> par EDL 19 et EPS 19, devrait être lancée en 2023 (sur le modèle de celle du 10e qui existe depuis plusieurs années).</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53278" y="315036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10058400"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Mike </a:t>
            </a:r>
            <a:r>
              <a:rPr lang="fr-FR" sz="1050" b="1" dirty="0" err="1" smtClean="0">
                <a:solidFill>
                  <a:srgbClr val="126F67"/>
                </a:solidFill>
              </a:rPr>
              <a:t>Rackelboom</a:t>
            </a:r>
            <a:r>
              <a:rPr lang="fr-FR" sz="1050" b="1" dirty="0" smtClean="0">
                <a:solidFill>
                  <a:srgbClr val="126F67"/>
                </a:solidFill>
              </a:rPr>
              <a:t> (Ville de Paris)</a:t>
            </a:r>
            <a:endParaRPr lang="fr-FR" sz="1050" b="1" dirty="0">
              <a:solidFill>
                <a:srgbClr val="126F67"/>
              </a:solidFill>
            </a:endParaRPr>
          </a:p>
        </p:txBody>
      </p:sp>
      <p:sp>
        <p:nvSpPr>
          <p:cNvPr id="24" name="Ellipse 23"/>
          <p:cNvSpPr/>
          <p:nvPr/>
        </p:nvSpPr>
        <p:spPr>
          <a:xfrm>
            <a:off x="5553278" y="232390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53278" y="380215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553278" y="513865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53278" y="442959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66990" y="880878"/>
            <a:ext cx="529887" cy="482954"/>
          </a:xfrm>
          <a:prstGeom prst="rect">
            <a:avLst/>
          </a:prstGeom>
        </p:spPr>
      </p:pic>
    </p:spTree>
    <p:extLst>
      <p:ext uri="{BB962C8B-B14F-4D97-AF65-F5344CB8AC3E}">
        <p14:creationId xmlns:p14="http://schemas.microsoft.com/office/powerpoint/2010/main" val="306105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a:solidFill>
                  <a:srgbClr val="ED8B55"/>
                </a:solidFill>
                <a:latin typeface="Montserrat"/>
              </a:rPr>
              <a:t>1</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Informer et sensibiliser le grand public à la lutte contre la pauvreté</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96679" y="2212318"/>
            <a:ext cx="5501012" cy="3139321"/>
          </a:xfrm>
          <a:prstGeom prst="rect">
            <a:avLst/>
          </a:prstGeom>
        </p:spPr>
        <p:txBody>
          <a:bodyPr wrap="square">
            <a:spAutoFit/>
          </a:bodyPr>
          <a:lstStyle/>
          <a:p>
            <a:pPr marL="228600" lvl="0" indent="-228600" algn="just">
              <a:buAutoNum type="arabicPeriod"/>
              <a:defRPr/>
            </a:pPr>
            <a:r>
              <a:rPr lang="fr-FR" sz="1100" dirty="0">
                <a:solidFill>
                  <a:srgbClr val="002060"/>
                </a:solidFill>
              </a:rPr>
              <a:t>Faire un état des lieux des ressources existantes. Avant de créer de nouveaux contenus de sensibilisation, il est important d’identifier l’existant ainsi que les moyens de communication les plus efficaces pour diffuser l’information au plus grand nombre. Les grands événements autour du bénévolat et de la solidarité pourront être recensés, dans la perspective d’y diffuser des contenus de </a:t>
            </a:r>
            <a:r>
              <a:rPr lang="fr-FR" sz="1100" dirty="0" smtClean="0">
                <a:solidFill>
                  <a:srgbClr val="002060"/>
                </a:solidFill>
              </a:rPr>
              <a:t>sensibilisation.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Procéder </a:t>
            </a:r>
            <a:r>
              <a:rPr lang="fr-FR" sz="1100" dirty="0">
                <a:solidFill>
                  <a:srgbClr val="002060"/>
                </a:solidFill>
              </a:rPr>
              <a:t>à un échange de bonnes pratiques avec d’autres </a:t>
            </a:r>
            <a:r>
              <a:rPr lang="fr-FR" sz="1100" dirty="0" smtClean="0">
                <a:solidFill>
                  <a:srgbClr val="002060"/>
                </a:solidFill>
              </a:rPr>
              <a:t>villes sur </a:t>
            </a:r>
            <a:r>
              <a:rPr lang="fr-FR" sz="1100" dirty="0">
                <a:solidFill>
                  <a:srgbClr val="002060"/>
                </a:solidFill>
              </a:rPr>
              <a:t>les moyens de diffuser les informations, notamment à destination du voisinage lors de l’implantation d’un équipement ou d’un service dédié à un public précaire, dans l’objectif d’apaiser les </a:t>
            </a:r>
            <a:r>
              <a:rPr lang="fr-FR" sz="1100" dirty="0" smtClean="0">
                <a:solidFill>
                  <a:srgbClr val="002060"/>
                </a:solidFill>
              </a:rPr>
              <a:t>relations.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Professionnaliser </a:t>
            </a:r>
            <a:r>
              <a:rPr lang="fr-FR" sz="1100" dirty="0">
                <a:solidFill>
                  <a:srgbClr val="002060"/>
                </a:solidFill>
              </a:rPr>
              <a:t>les contenus de sensibilisation et </a:t>
            </a:r>
            <a:r>
              <a:rPr lang="fr-FR" sz="1100" dirty="0" smtClean="0">
                <a:solidFill>
                  <a:srgbClr val="002060"/>
                </a:solidFill>
              </a:rPr>
              <a:t>d’information en </a:t>
            </a:r>
            <a:r>
              <a:rPr lang="fr-FR" sz="1100" dirty="0">
                <a:solidFill>
                  <a:srgbClr val="002060"/>
                </a:solidFill>
              </a:rPr>
              <a:t>consultant les associations qui disposent d’une expertise sur les différents sujets. Les usagers et personnes accompagnées seront </a:t>
            </a:r>
            <a:r>
              <a:rPr lang="fr-FR" sz="1100" dirty="0" smtClean="0">
                <a:solidFill>
                  <a:srgbClr val="002060"/>
                </a:solidFill>
              </a:rPr>
              <a:t>étroitement </a:t>
            </a:r>
            <a:r>
              <a:rPr lang="fr-FR" sz="1100" dirty="0">
                <a:solidFill>
                  <a:srgbClr val="002060"/>
                </a:solidFill>
              </a:rPr>
              <a:t>associés à la création des contenus, selon les modalités qui leur conviennent le plus (témoignages, capsules vidéos, etc.)</a:t>
            </a:r>
            <a:endParaRPr lang="fr-FR" sz="1100" dirty="0" smtClean="0">
              <a:solidFill>
                <a:srgbClr val="002060"/>
              </a:solidFill>
            </a:endParaRPr>
          </a:p>
          <a:p>
            <a:pPr lvl="0">
              <a:defRPr/>
            </a:pPr>
            <a:r>
              <a:rPr lang="fr-FR" sz="1100" dirty="0" smtClean="0">
                <a:solidFill>
                  <a:srgbClr val="002060"/>
                </a:solidFill>
              </a:rPr>
              <a:t> </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938719"/>
          </a:xfrm>
          <a:prstGeom prst="rect">
            <a:avLst/>
          </a:prstGeom>
        </p:spPr>
        <p:txBody>
          <a:bodyPr wrap="square">
            <a:spAutoFit/>
          </a:bodyPr>
          <a:lstStyle/>
          <a:p>
            <a:pPr algn="just">
              <a:defRPr/>
            </a:pPr>
            <a:r>
              <a:rPr lang="fr-FR" sz="1100" dirty="0">
                <a:solidFill>
                  <a:srgbClr val="002060"/>
                </a:solidFill>
              </a:rPr>
              <a:t>Les 3 co-pilotes du </a:t>
            </a:r>
            <a:r>
              <a:rPr lang="fr-FR" sz="1100" dirty="0" smtClean="0">
                <a:solidFill>
                  <a:srgbClr val="002060"/>
                </a:solidFill>
              </a:rPr>
              <a:t>groupe thématique du Pacte, </a:t>
            </a:r>
            <a:r>
              <a:rPr lang="fr-FR" sz="1100" dirty="0">
                <a:solidFill>
                  <a:srgbClr val="002060"/>
                </a:solidFill>
              </a:rPr>
              <a:t>en lien avec les acteurs et les services, vont se réunir de nouveau afin d’affiner et de préciser le contenu des pistes </a:t>
            </a:r>
            <a:r>
              <a:rPr lang="fr-FR" sz="1100" dirty="0" smtClean="0">
                <a:solidFill>
                  <a:srgbClr val="002060"/>
                </a:solidFill>
              </a:rPr>
              <a:t>d’amélioration afin </a:t>
            </a:r>
            <a:r>
              <a:rPr lang="fr-FR" sz="1100" dirty="0">
                <a:solidFill>
                  <a:srgbClr val="002060"/>
                </a:solidFill>
              </a:rPr>
              <a:t>de développer progressivement les actions qui seront </a:t>
            </a:r>
            <a:r>
              <a:rPr lang="fr-FR" sz="1100" dirty="0" smtClean="0">
                <a:solidFill>
                  <a:srgbClr val="002060"/>
                </a:solidFill>
              </a:rPr>
              <a:t>retenues</a:t>
            </a:r>
            <a:r>
              <a:rPr lang="fr-FR" sz="1100" dirty="0">
                <a:solidFill>
                  <a:srgbClr val="002060"/>
                </a:solidFill>
              </a:rPr>
              <a:t> </a:t>
            </a:r>
            <a:r>
              <a:rPr lang="fr-FR" sz="1100" dirty="0" smtClean="0">
                <a:solidFill>
                  <a:srgbClr val="002060"/>
                </a:solidFill>
              </a:rPr>
              <a:t>(ex : participation à des Réseaux Solidarité plus élargis en fonction des thématiques). </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1615827"/>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smtClean="0">
                <a:solidFill>
                  <a:srgbClr val="002060"/>
                </a:solidFill>
              </a:rPr>
              <a:t>Organisation par La Fabrique de la solidarité de </a:t>
            </a:r>
            <a:r>
              <a:rPr lang="fr-FR" sz="1100" b="1" dirty="0" smtClean="0">
                <a:solidFill>
                  <a:srgbClr val="002060"/>
                </a:solidFill>
              </a:rPr>
              <a:t>formations à destination du grand public,</a:t>
            </a:r>
            <a:r>
              <a:rPr lang="fr-FR" sz="1100" dirty="0" smtClean="0">
                <a:solidFill>
                  <a:srgbClr val="002060"/>
                </a:solidFill>
              </a:rPr>
              <a:t> dont la formation « le BABA de la grande exclusion ». </a:t>
            </a:r>
          </a:p>
          <a:p>
            <a:pPr lvl="0" algn="just">
              <a:defRPr/>
            </a:pPr>
            <a:endParaRPr lang="fr-FR" sz="1100" dirty="0">
              <a:solidFill>
                <a:srgbClr val="002060"/>
              </a:solidFill>
            </a:endParaRPr>
          </a:p>
          <a:p>
            <a:pPr lvl="0" algn="just">
              <a:defRPr/>
            </a:pPr>
            <a:r>
              <a:rPr lang="fr-FR" sz="1100" dirty="0" smtClean="0">
                <a:solidFill>
                  <a:srgbClr val="002060"/>
                </a:solidFill>
              </a:rPr>
              <a:t>Organisation par la FAS de temps de sensibilisation et d’échange (</a:t>
            </a:r>
            <a:r>
              <a:rPr lang="fr-FR" sz="1100" b="1" dirty="0" smtClean="0">
                <a:solidFill>
                  <a:srgbClr val="002060"/>
                </a:solidFill>
              </a:rPr>
              <a:t>« réseaux de solidarités »</a:t>
            </a:r>
            <a:r>
              <a:rPr lang="fr-FR" sz="1100" dirty="0" smtClean="0">
                <a:solidFill>
                  <a:srgbClr val="002060"/>
                </a:solidFill>
              </a:rPr>
              <a:t>) portés avec les mairies d’arrondissements</a:t>
            </a:r>
            <a:r>
              <a:rPr lang="fr-FR" sz="1100" dirty="0">
                <a:solidFill>
                  <a:srgbClr val="002060"/>
                </a:solidFill>
              </a:rPr>
              <a:t> </a:t>
            </a:r>
            <a:r>
              <a:rPr lang="fr-FR" sz="1100" dirty="0" smtClean="0">
                <a:solidFill>
                  <a:srgbClr val="002060"/>
                </a:solidFill>
              </a:rPr>
              <a:t>et les équipes d’ingénierie sociale des EPS, à destination des professionnels et bénévoles. </a:t>
            </a:r>
            <a:endParaRPr lang="fr-FR" sz="1100" dirty="0">
              <a:solidFill>
                <a:srgbClr val="002060"/>
              </a:solidFill>
            </a:endParaRPr>
          </a:p>
          <a:p>
            <a:pPr marL="171450" lvl="0" indent="-171450" algn="just">
              <a:buFontTx/>
              <a:buChar char="-"/>
              <a:defRPr/>
            </a:pPr>
            <a:endParaRPr lang="fr-FR" sz="1100" dirty="0">
              <a:solidFill>
                <a:srgbClr val="FF000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6" name="Ellipse 15"/>
          <p:cNvSpPr/>
          <p:nvPr/>
        </p:nvSpPr>
        <p:spPr>
          <a:xfrm>
            <a:off x="5739212" y="352692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739212" y="439541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85046" y="1004552"/>
            <a:ext cx="8550609"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Soraya </a:t>
            </a:r>
            <a:r>
              <a:rPr lang="fr-FR" sz="1050" b="1" dirty="0" err="1" smtClean="0">
                <a:solidFill>
                  <a:srgbClr val="126F67"/>
                </a:solidFill>
              </a:rPr>
              <a:t>Ouferoukh</a:t>
            </a:r>
            <a:r>
              <a:rPr lang="fr-FR" sz="1050" b="1" dirty="0" smtClean="0">
                <a:solidFill>
                  <a:srgbClr val="126F67"/>
                </a:solidFill>
              </a:rPr>
              <a:t>, Sasha </a:t>
            </a:r>
            <a:r>
              <a:rPr lang="fr-FR" sz="1050" b="1" dirty="0">
                <a:solidFill>
                  <a:srgbClr val="126F67"/>
                </a:solidFill>
              </a:rPr>
              <a:t>Riffard (</a:t>
            </a:r>
            <a:r>
              <a:rPr lang="fr-FR" sz="1050" b="1" dirty="0" smtClean="0">
                <a:solidFill>
                  <a:srgbClr val="126F67"/>
                </a:solidFill>
              </a:rPr>
              <a:t>Ville de Paris)                  et Isabelle </a:t>
            </a:r>
            <a:r>
              <a:rPr lang="fr-FR" sz="1050" b="1" dirty="0" err="1">
                <a:solidFill>
                  <a:srgbClr val="126F67"/>
                </a:solidFill>
              </a:rPr>
              <a:t>Medou</a:t>
            </a:r>
            <a:r>
              <a:rPr lang="fr-FR" sz="1050" b="1" dirty="0">
                <a:solidFill>
                  <a:srgbClr val="126F67"/>
                </a:solidFill>
              </a:rPr>
              <a:t> </a:t>
            </a:r>
            <a:r>
              <a:rPr lang="fr-FR" sz="1050" b="1" dirty="0" err="1">
                <a:solidFill>
                  <a:srgbClr val="126F67"/>
                </a:solidFill>
              </a:rPr>
              <a:t>Marere</a:t>
            </a:r>
            <a:r>
              <a:rPr lang="fr-FR" sz="1050" b="1" dirty="0">
                <a:solidFill>
                  <a:srgbClr val="126F67"/>
                </a:solidFill>
              </a:rPr>
              <a:t> (FAS)</a:t>
            </a:r>
          </a:p>
        </p:txBody>
      </p:sp>
      <p:pic>
        <p:nvPicPr>
          <p:cNvPr id="13" name="Imag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49171" y="847361"/>
            <a:ext cx="529887" cy="482954"/>
          </a:xfrm>
          <a:prstGeom prst="rect">
            <a:avLst/>
          </a:prstGeom>
        </p:spPr>
      </p:pic>
      <p:sp>
        <p:nvSpPr>
          <p:cNvPr id="19" name="Ellipse 18"/>
          <p:cNvSpPr/>
          <p:nvPr/>
        </p:nvSpPr>
        <p:spPr>
          <a:xfrm>
            <a:off x="5739212" y="248334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94070" y="749702"/>
            <a:ext cx="841585" cy="524109"/>
          </a:xfrm>
          <a:prstGeom prst="rect">
            <a:avLst/>
          </a:prstGeom>
        </p:spPr>
      </p:pic>
    </p:spTree>
    <p:extLst>
      <p:ext uri="{BB962C8B-B14F-4D97-AF65-F5344CB8AC3E}">
        <p14:creationId xmlns:p14="http://schemas.microsoft.com/office/powerpoint/2010/main" val="19999645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60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Favoriser l’accès du public jeunes 16-25 ans à l’IAE</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304800" y="1865211"/>
            <a:ext cx="5501012" cy="4154984"/>
          </a:xfrm>
          <a:prstGeom prst="rect">
            <a:avLst/>
          </a:prstGeom>
        </p:spPr>
        <p:txBody>
          <a:bodyPr wrap="square">
            <a:spAutoFit/>
          </a:bodyPr>
          <a:lstStyle/>
          <a:p>
            <a:pPr marL="228600" lvl="0" indent="-228600" algn="just">
              <a:buAutoNum type="arabicPeriod"/>
              <a:defRPr/>
            </a:pPr>
            <a:r>
              <a:rPr lang="fr-FR" sz="1100" dirty="0">
                <a:solidFill>
                  <a:srgbClr val="002060"/>
                </a:solidFill>
              </a:rPr>
              <a:t>Soutenir l’identification et la préparation des jeunes les plus </a:t>
            </a:r>
            <a:r>
              <a:rPr lang="fr-FR" sz="1100" dirty="0" smtClean="0">
                <a:solidFill>
                  <a:srgbClr val="002060"/>
                </a:solidFill>
              </a:rPr>
              <a:t>éloignés </a:t>
            </a:r>
            <a:r>
              <a:rPr lang="fr-FR" sz="1100" dirty="0">
                <a:solidFill>
                  <a:srgbClr val="002060"/>
                </a:solidFill>
              </a:rPr>
              <a:t>de l’emploi, dont le public sous-main de justice et sortant de l’aide sociale à l’enfance (ASE) ou associations mandatées </a:t>
            </a:r>
            <a:r>
              <a:rPr lang="fr-FR" sz="1100" dirty="0" smtClean="0">
                <a:solidFill>
                  <a:srgbClr val="002060"/>
                </a:solidFill>
              </a:rPr>
              <a:t>:</a:t>
            </a:r>
            <a:endParaRPr lang="fr-FR" sz="1100" dirty="0">
              <a:solidFill>
                <a:srgbClr val="002060"/>
              </a:solidFill>
            </a:endParaRPr>
          </a:p>
          <a:p>
            <a:pPr marL="228600" lvl="0" indent="-228600" algn="just">
              <a:buAutoNum type="arabicPeriod"/>
              <a:defRPr/>
            </a:pPr>
            <a:r>
              <a:rPr lang="fr-FR" sz="1100" dirty="0" smtClean="0">
                <a:solidFill>
                  <a:srgbClr val="002060"/>
                </a:solidFill>
              </a:rPr>
              <a:t>Sensibiliser </a:t>
            </a:r>
            <a:r>
              <a:rPr lang="fr-FR" sz="1100" dirty="0">
                <a:solidFill>
                  <a:srgbClr val="002060"/>
                </a:solidFill>
              </a:rPr>
              <a:t>les structures IAE aux jeunes les plus éloignés de l’emploi et créer des opportunités de rencontre entre prescripteurs et structures de l’IAE, organiser des informations collectives de recrutement (forums, actions ciblées, etc</a:t>
            </a:r>
            <a:r>
              <a:rPr lang="fr-FR" sz="1100" dirty="0" smtClean="0">
                <a:solidFill>
                  <a:srgbClr val="002060"/>
                </a:solidFill>
              </a:rPr>
              <a:t>.)</a:t>
            </a:r>
            <a:endParaRPr lang="fr-FR" sz="1100" dirty="0">
              <a:solidFill>
                <a:srgbClr val="002060"/>
              </a:solidFill>
            </a:endParaRPr>
          </a:p>
          <a:p>
            <a:pPr marL="228600" lvl="0" indent="-228600" algn="just">
              <a:buAutoNum type="arabicPeriod"/>
              <a:defRPr/>
            </a:pPr>
            <a:r>
              <a:rPr lang="fr-FR" sz="1100" dirty="0" smtClean="0">
                <a:solidFill>
                  <a:srgbClr val="002060"/>
                </a:solidFill>
              </a:rPr>
              <a:t>Informer </a:t>
            </a:r>
            <a:r>
              <a:rPr lang="fr-FR" sz="1100" dirty="0">
                <a:solidFill>
                  <a:srgbClr val="002060"/>
                </a:solidFill>
              </a:rPr>
              <a:t>et accompagner les </a:t>
            </a:r>
            <a:r>
              <a:rPr lang="fr-FR" sz="1100" dirty="0" smtClean="0">
                <a:solidFill>
                  <a:srgbClr val="002060"/>
                </a:solidFill>
              </a:rPr>
              <a:t>prescripteurs :</a:t>
            </a:r>
          </a:p>
          <a:p>
            <a:pPr marL="628650" lvl="1" indent="-171450" algn="just">
              <a:buFontTx/>
              <a:buChar char="-"/>
              <a:defRPr/>
            </a:pPr>
            <a:r>
              <a:rPr lang="fr-FR" sz="1100" dirty="0" smtClean="0">
                <a:solidFill>
                  <a:srgbClr val="002060"/>
                </a:solidFill>
              </a:rPr>
              <a:t>Webinaire de la plateforme de l’inclusion sur les critères d’éligibilité, l’accompagnement vers les savoir-être requis selon le type de structures de l’IAE, les évolutions de l’IAE.</a:t>
            </a:r>
          </a:p>
          <a:p>
            <a:pPr marL="628650" lvl="1" indent="-171450" algn="just">
              <a:buFontTx/>
              <a:buChar char="-"/>
              <a:defRPr/>
            </a:pPr>
            <a:r>
              <a:rPr lang="fr-FR" sz="1100" dirty="0" smtClean="0">
                <a:solidFill>
                  <a:srgbClr val="002060"/>
                </a:solidFill>
              </a:rPr>
              <a:t>Réunions afin de développer une interconnaissance</a:t>
            </a:r>
          </a:p>
          <a:p>
            <a:pPr marL="628650" lvl="1" indent="-171450" algn="just">
              <a:buFontTx/>
              <a:buChar char="-"/>
              <a:defRPr/>
            </a:pPr>
            <a:r>
              <a:rPr lang="fr-FR" sz="1100" dirty="0" smtClean="0">
                <a:solidFill>
                  <a:srgbClr val="002060"/>
                </a:solidFill>
              </a:rPr>
              <a:t>Dispositifs type « premières heures » et chantiers éducatifs pour les jeunes les plus éloignés de l’emploi comme première marche vers l’IAE.</a:t>
            </a:r>
          </a:p>
          <a:p>
            <a:pPr marL="228600" lvl="0" indent="-228600" algn="just">
              <a:buAutoNum type="arabicPeriod"/>
              <a:defRPr/>
            </a:pPr>
            <a:r>
              <a:rPr lang="fr-FR" sz="1100" dirty="0">
                <a:solidFill>
                  <a:srgbClr val="002060"/>
                </a:solidFill>
              </a:rPr>
              <a:t>Maintenir et développer des actions </a:t>
            </a:r>
            <a:r>
              <a:rPr lang="fr-FR" sz="1100" dirty="0" smtClean="0">
                <a:solidFill>
                  <a:srgbClr val="002060"/>
                </a:solidFill>
              </a:rPr>
              <a:t>collectives </a:t>
            </a:r>
            <a:r>
              <a:rPr lang="fr-FR" sz="1100" dirty="0">
                <a:solidFill>
                  <a:srgbClr val="002060"/>
                </a:solidFill>
              </a:rPr>
              <a:t>spécifiques en direction des jeunes accompagnés </a:t>
            </a:r>
            <a:r>
              <a:rPr lang="fr-FR" sz="1100" dirty="0" smtClean="0">
                <a:solidFill>
                  <a:srgbClr val="002060"/>
                </a:solidFill>
              </a:rPr>
              <a:t>:</a:t>
            </a:r>
          </a:p>
          <a:p>
            <a:pPr marL="628650" lvl="1" indent="-171450" algn="just">
              <a:buFontTx/>
              <a:buChar char="-"/>
              <a:defRPr/>
            </a:pPr>
            <a:r>
              <a:rPr lang="fr-FR" sz="1100" dirty="0" smtClean="0">
                <a:solidFill>
                  <a:srgbClr val="002060"/>
                </a:solidFill>
              </a:rPr>
              <a:t>Par </a:t>
            </a:r>
            <a:r>
              <a:rPr lang="fr-FR" sz="1100" dirty="0">
                <a:solidFill>
                  <a:srgbClr val="002060"/>
                </a:solidFill>
              </a:rPr>
              <a:t>le service pénitentiaire d’insertion et de probation (SPIP) : un conseiller spécialisé du service public de l’emploi (SPE) pourrait </a:t>
            </a:r>
            <a:r>
              <a:rPr lang="fr-FR" sz="1100" dirty="0" err="1">
                <a:solidFill>
                  <a:srgbClr val="002060"/>
                </a:solidFill>
              </a:rPr>
              <a:t>co</a:t>
            </a:r>
            <a:r>
              <a:rPr lang="fr-FR" sz="1100" dirty="0">
                <a:solidFill>
                  <a:srgbClr val="002060"/>
                </a:solidFill>
              </a:rPr>
              <a:t>-animer avec le SPIP un atelier afin de présenter les offres d’emploi de l’IAE ou un atelier d’accès au numérique ou de </a:t>
            </a:r>
            <a:r>
              <a:rPr lang="fr-FR" sz="1100" dirty="0" smtClean="0">
                <a:solidFill>
                  <a:srgbClr val="002060"/>
                </a:solidFill>
              </a:rPr>
              <a:t>TRE.</a:t>
            </a:r>
          </a:p>
          <a:p>
            <a:pPr marL="628650" lvl="1" indent="-171450" algn="just">
              <a:buFontTx/>
              <a:buChar char="-"/>
              <a:defRPr/>
            </a:pPr>
            <a:r>
              <a:rPr lang="fr-FR" sz="1100" dirty="0" smtClean="0">
                <a:solidFill>
                  <a:srgbClr val="002060"/>
                </a:solidFill>
              </a:rPr>
              <a:t>Sortants </a:t>
            </a:r>
            <a:r>
              <a:rPr lang="fr-FR" sz="1100" dirty="0">
                <a:solidFill>
                  <a:srgbClr val="002060"/>
                </a:solidFill>
              </a:rPr>
              <a:t>de l’ASE ou associations mandatées : un atelier afin de présenter les offres d’emploi de l’IAE ou un atelier d’accès au numérique ou de TRE.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261610"/>
          </a:xfrm>
          <a:prstGeom prst="rect">
            <a:avLst/>
          </a:prstGeom>
        </p:spPr>
        <p:txBody>
          <a:bodyPr wrap="square">
            <a:spAutoFit/>
          </a:bodyPr>
          <a:lstStyle/>
          <a:p>
            <a:pPr lvl="0" algn="just">
              <a:defRPr/>
            </a:pPr>
            <a:r>
              <a:rPr lang="fr-FR" sz="1100">
                <a:solidFill>
                  <a:srgbClr val="002060"/>
                </a:solidFill>
              </a:rPr>
              <a:t>Informations à venir.</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769441"/>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a:solidFill>
                  <a:srgbClr val="002060"/>
                </a:solidFill>
              </a:rPr>
              <a:t>Informations à venir.</a:t>
            </a:r>
          </a:p>
          <a:p>
            <a:pPr lvl="0" algn="just">
              <a:defRPr/>
            </a:pP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Nathalie </a:t>
            </a:r>
            <a:r>
              <a:rPr lang="fr-FR" sz="1050" b="1" dirty="0" smtClean="0">
                <a:solidFill>
                  <a:srgbClr val="126F67"/>
                </a:solidFill>
              </a:rPr>
              <a:t>Hamon (Mission locale)</a:t>
            </a:r>
            <a:endParaRPr lang="fr-FR" sz="1050" b="1" dirty="0">
              <a:solidFill>
                <a:srgbClr val="126F67"/>
              </a:solidFill>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8" name="Imag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36813" y="854192"/>
            <a:ext cx="528710" cy="528710"/>
          </a:xfrm>
          <a:prstGeom prst="rect">
            <a:avLst/>
          </a:prstGeom>
        </p:spPr>
      </p:pic>
    </p:spTree>
    <p:extLst>
      <p:ext uri="{BB962C8B-B14F-4D97-AF65-F5344CB8AC3E}">
        <p14:creationId xmlns:p14="http://schemas.microsoft.com/office/powerpoint/2010/main" val="32905370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61</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237406"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62</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t>
            </a:r>
            <a:r>
              <a:rPr lang="fr-FR" sz="1800" dirty="0">
                <a:solidFill>
                  <a:srgbClr val="ED8B55"/>
                </a:solidFill>
              </a:rPr>
              <a:t>Développer les dispositifs d'accompagnement et de sécurisation financière d'entrée en FJT de jeunes en situation de précarité et en voie d'insertion</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419964" y="2080565"/>
            <a:ext cx="5394185" cy="3816429"/>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Promouvoir </a:t>
            </a:r>
            <a:r>
              <a:rPr lang="fr-FR" sz="1100" dirty="0">
                <a:solidFill>
                  <a:srgbClr val="002060"/>
                </a:solidFill>
              </a:rPr>
              <a:t>et s’appuyer sur plusieurs dispositifs, en </a:t>
            </a:r>
            <a:r>
              <a:rPr lang="fr-FR" sz="1100" dirty="0" smtClean="0">
                <a:solidFill>
                  <a:srgbClr val="002060"/>
                </a:solidFill>
              </a:rPr>
              <a:t>partenariat étroit </a:t>
            </a:r>
            <a:r>
              <a:rPr lang="fr-FR" sz="1100" dirty="0">
                <a:solidFill>
                  <a:srgbClr val="002060"/>
                </a:solidFill>
              </a:rPr>
              <a:t>avec les structures qui orientent les publics jeunes </a:t>
            </a:r>
            <a:r>
              <a:rPr lang="fr-FR" sz="1100" dirty="0" smtClean="0">
                <a:solidFill>
                  <a:srgbClr val="002060"/>
                </a:solidFill>
              </a:rPr>
              <a:t>: → </a:t>
            </a:r>
            <a:r>
              <a:rPr lang="fr-FR" sz="1100" dirty="0" err="1">
                <a:solidFill>
                  <a:srgbClr val="002060"/>
                </a:solidFill>
              </a:rPr>
              <a:t>Inser’Toit</a:t>
            </a:r>
            <a:r>
              <a:rPr lang="fr-FR" sz="1100" dirty="0">
                <a:solidFill>
                  <a:srgbClr val="002060"/>
                </a:solidFill>
              </a:rPr>
              <a:t> : un accompagnement porté par le CLLAJ portant sur </a:t>
            </a:r>
            <a:r>
              <a:rPr lang="fr-FR" sz="1100" dirty="0" smtClean="0">
                <a:solidFill>
                  <a:srgbClr val="002060"/>
                </a:solidFill>
              </a:rPr>
              <a:t>l’accès aux </a:t>
            </a:r>
            <a:r>
              <a:rPr lang="fr-FR" sz="1100" dirty="0">
                <a:solidFill>
                  <a:srgbClr val="002060"/>
                </a:solidFill>
              </a:rPr>
              <a:t>droits et au logement, avec une sécurisation financière des </a:t>
            </a:r>
            <a:r>
              <a:rPr lang="fr-FR" sz="1100" dirty="0" smtClean="0">
                <a:solidFill>
                  <a:srgbClr val="002060"/>
                </a:solidFill>
              </a:rPr>
              <a:t>4 premiers </a:t>
            </a:r>
            <a:r>
              <a:rPr lang="fr-FR" sz="1100" dirty="0">
                <a:solidFill>
                  <a:srgbClr val="002060"/>
                </a:solidFill>
              </a:rPr>
              <a:t>mois </a:t>
            </a:r>
            <a:r>
              <a:rPr lang="fr-FR" sz="1100" dirty="0" smtClean="0">
                <a:solidFill>
                  <a:srgbClr val="002060"/>
                </a:solidFill>
              </a:rPr>
              <a:t>d’installation → </a:t>
            </a:r>
            <a:r>
              <a:rPr lang="fr-FR" sz="1100" dirty="0">
                <a:solidFill>
                  <a:srgbClr val="002060"/>
                </a:solidFill>
              </a:rPr>
              <a:t>Confiance </a:t>
            </a:r>
            <a:r>
              <a:rPr lang="fr-FR" sz="1100" dirty="0" err="1">
                <a:solidFill>
                  <a:srgbClr val="002060"/>
                </a:solidFill>
              </a:rPr>
              <a:t>IdF</a:t>
            </a:r>
            <a:r>
              <a:rPr lang="fr-FR" sz="1100" dirty="0">
                <a:solidFill>
                  <a:srgbClr val="002060"/>
                </a:solidFill>
              </a:rPr>
              <a:t> Jeunes de la RIF : un dispositif mis en place </a:t>
            </a:r>
            <a:r>
              <a:rPr lang="fr-FR" sz="1100" dirty="0" smtClean="0">
                <a:solidFill>
                  <a:srgbClr val="002060"/>
                </a:solidFill>
              </a:rPr>
              <a:t>depuis le </a:t>
            </a:r>
            <a:r>
              <a:rPr lang="fr-FR" sz="1100" dirty="0">
                <a:solidFill>
                  <a:srgbClr val="002060"/>
                </a:solidFill>
              </a:rPr>
              <a:t>1er janvier 2022, d’abord ouvert à </a:t>
            </a:r>
            <a:r>
              <a:rPr lang="fr-FR" sz="1100" dirty="0" err="1">
                <a:solidFill>
                  <a:srgbClr val="002060"/>
                </a:solidFill>
              </a:rPr>
              <a:t>Inser’Toit</a:t>
            </a:r>
            <a:r>
              <a:rPr lang="fr-FR" sz="1100" dirty="0">
                <a:solidFill>
                  <a:srgbClr val="002060"/>
                </a:solidFill>
              </a:rPr>
              <a:t> et généralisé en mai </a:t>
            </a:r>
            <a:r>
              <a:rPr lang="fr-FR" sz="1100" dirty="0" smtClean="0">
                <a:solidFill>
                  <a:srgbClr val="002060"/>
                </a:solidFill>
              </a:rPr>
              <a:t>à l’ensemble </a:t>
            </a:r>
            <a:r>
              <a:rPr lang="fr-FR" sz="1100" dirty="0">
                <a:solidFill>
                  <a:srgbClr val="002060"/>
                </a:solidFill>
              </a:rPr>
              <a:t>de la région Île-de-France</a:t>
            </a:r>
            <a:r>
              <a:rPr lang="fr-FR" sz="1100" dirty="0" smtClean="0">
                <a:solidFill>
                  <a:srgbClr val="002060"/>
                </a:solidFill>
              </a:rPr>
              <a:t>. → </a:t>
            </a:r>
            <a:r>
              <a:rPr lang="fr-FR" sz="1100" dirty="0">
                <a:solidFill>
                  <a:srgbClr val="002060"/>
                </a:solidFill>
              </a:rPr>
              <a:t>Autres dispositifs : le CLLAJ fait une demande de mobilisation de </a:t>
            </a:r>
            <a:r>
              <a:rPr lang="fr-FR" sz="1100" dirty="0" smtClean="0">
                <a:solidFill>
                  <a:srgbClr val="002060"/>
                </a:solidFill>
              </a:rPr>
              <a:t>la FAS </a:t>
            </a:r>
            <a:r>
              <a:rPr lang="fr-FR" sz="1100" dirty="0">
                <a:solidFill>
                  <a:srgbClr val="002060"/>
                </a:solidFill>
              </a:rPr>
              <a:t>pour que le jeune bénéfice de la </a:t>
            </a:r>
            <a:r>
              <a:rPr lang="fr-FR" sz="1100" dirty="0" smtClean="0">
                <a:solidFill>
                  <a:srgbClr val="002060"/>
                </a:solidFill>
              </a:rPr>
              <a:t>sécurisation </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Porter </a:t>
            </a:r>
            <a:r>
              <a:rPr lang="fr-FR" sz="1100" dirty="0">
                <a:solidFill>
                  <a:srgbClr val="002060"/>
                </a:solidFill>
              </a:rPr>
              <a:t>une attention particulière aux jeunes sortant de </a:t>
            </a:r>
            <a:r>
              <a:rPr lang="fr-FR" sz="1100" dirty="0" smtClean="0">
                <a:solidFill>
                  <a:srgbClr val="002060"/>
                </a:solidFill>
              </a:rPr>
              <a:t>l’Aide sociale </a:t>
            </a:r>
            <a:r>
              <a:rPr lang="fr-FR" sz="1100" dirty="0">
                <a:solidFill>
                  <a:srgbClr val="002060"/>
                </a:solidFill>
              </a:rPr>
              <a:t>à l’enfance (ASE). Une réflexion pourra être menée sur </a:t>
            </a:r>
            <a:r>
              <a:rPr lang="fr-FR" sz="1100" dirty="0" smtClean="0">
                <a:solidFill>
                  <a:srgbClr val="002060"/>
                </a:solidFill>
              </a:rPr>
              <a:t>l’adaptation des </a:t>
            </a:r>
            <a:r>
              <a:rPr lang="fr-FR" sz="1100" dirty="0">
                <a:solidFill>
                  <a:srgbClr val="002060"/>
                </a:solidFill>
              </a:rPr>
              <a:t>conditions d’éligibilité à l’accompagnement proposé par le </a:t>
            </a:r>
            <a:r>
              <a:rPr lang="fr-FR" sz="1100" dirty="0" smtClean="0">
                <a:solidFill>
                  <a:srgbClr val="002060"/>
                </a:solidFill>
              </a:rPr>
              <a:t>CLLAJ pour </a:t>
            </a:r>
            <a:r>
              <a:rPr lang="fr-FR" sz="1100" dirty="0">
                <a:solidFill>
                  <a:srgbClr val="002060"/>
                </a:solidFill>
              </a:rPr>
              <a:t>permettre de sécuriser la fin du parcours à l’ASE, période </a:t>
            </a:r>
            <a:r>
              <a:rPr lang="fr-FR" sz="1100" dirty="0" smtClean="0">
                <a:solidFill>
                  <a:srgbClr val="002060"/>
                </a:solidFill>
              </a:rPr>
              <a:t>charnière pour </a:t>
            </a:r>
            <a:r>
              <a:rPr lang="fr-FR" sz="1100" dirty="0">
                <a:solidFill>
                  <a:srgbClr val="002060"/>
                </a:solidFill>
              </a:rPr>
              <a:t>prévenir les ruptures et les périodes d’errance </a:t>
            </a:r>
            <a:r>
              <a:rPr lang="fr-FR" sz="1100" dirty="0" smtClean="0">
                <a:solidFill>
                  <a:srgbClr val="002060"/>
                </a:solidFill>
              </a:rPr>
              <a:t>domiciliaire. D’autres </a:t>
            </a:r>
            <a:r>
              <a:rPr lang="fr-FR" sz="1100" dirty="0">
                <a:solidFill>
                  <a:srgbClr val="002060"/>
                </a:solidFill>
              </a:rPr>
              <a:t>sujets feront également l’objet d’une attention particulière </a:t>
            </a:r>
            <a:r>
              <a:rPr lang="fr-FR" sz="1100" dirty="0" smtClean="0">
                <a:solidFill>
                  <a:srgbClr val="002060"/>
                </a:solidFill>
              </a:rPr>
              <a:t>: → </a:t>
            </a:r>
            <a:r>
              <a:rPr lang="fr-FR" sz="1100" dirty="0">
                <a:solidFill>
                  <a:srgbClr val="002060"/>
                </a:solidFill>
              </a:rPr>
              <a:t>Substitution du Contrat d’engagement jeunes à la Garantie </a:t>
            </a:r>
            <a:r>
              <a:rPr lang="fr-FR" sz="1100" dirty="0" smtClean="0">
                <a:solidFill>
                  <a:srgbClr val="002060"/>
                </a:solidFill>
              </a:rPr>
              <a:t>jeunes qui </a:t>
            </a:r>
            <a:r>
              <a:rPr lang="fr-FR" sz="1100" dirty="0">
                <a:solidFill>
                  <a:srgbClr val="002060"/>
                </a:solidFill>
              </a:rPr>
              <a:t>modifie les modalités de cumul de l’allocation, notamment </a:t>
            </a:r>
            <a:r>
              <a:rPr lang="fr-FR" sz="1100" dirty="0" smtClean="0">
                <a:solidFill>
                  <a:srgbClr val="002060"/>
                </a:solidFill>
              </a:rPr>
              <a:t>avec la </a:t>
            </a:r>
            <a:r>
              <a:rPr lang="fr-FR" sz="1100" dirty="0">
                <a:solidFill>
                  <a:srgbClr val="002060"/>
                </a:solidFill>
              </a:rPr>
              <a:t>rémunération des stagiaires de la formation </a:t>
            </a:r>
            <a:r>
              <a:rPr lang="fr-FR" sz="1100" dirty="0" smtClean="0">
                <a:solidFill>
                  <a:srgbClr val="002060"/>
                </a:solidFill>
              </a:rPr>
              <a:t>professionnelle → </a:t>
            </a:r>
            <a:r>
              <a:rPr lang="fr-FR" sz="1100" dirty="0">
                <a:solidFill>
                  <a:srgbClr val="002060"/>
                </a:solidFill>
              </a:rPr>
              <a:t>Maintien de la mobilisation du jeune après son entrée en </a:t>
            </a:r>
            <a:r>
              <a:rPr lang="fr-FR" sz="1100" dirty="0" smtClean="0">
                <a:solidFill>
                  <a:srgbClr val="002060"/>
                </a:solidFill>
              </a:rPr>
              <a:t>FJT (convention </a:t>
            </a:r>
            <a:r>
              <a:rPr lang="fr-FR" sz="1100" dirty="0">
                <a:solidFill>
                  <a:srgbClr val="002060"/>
                </a:solidFill>
              </a:rPr>
              <a:t>quadripartite jeunes/CLLAJ/MLP/gestionnaires</a:t>
            </a:r>
            <a:r>
              <a:rPr lang="fr-FR" sz="1100" dirty="0" smtClean="0">
                <a:solidFill>
                  <a:srgbClr val="002060"/>
                </a:solidFill>
              </a:rPr>
              <a:t>) → </a:t>
            </a:r>
            <a:r>
              <a:rPr lang="fr-FR" sz="1100" dirty="0">
                <a:solidFill>
                  <a:srgbClr val="002060"/>
                </a:solidFill>
              </a:rPr>
              <a:t>Réflexion sur le dépôt de garantie en lien avec l’aide </a:t>
            </a:r>
            <a:r>
              <a:rPr lang="fr-FR" sz="1100" dirty="0" err="1">
                <a:solidFill>
                  <a:srgbClr val="002060"/>
                </a:solidFill>
              </a:rPr>
              <a:t>Loca’Pass</a:t>
            </a:r>
            <a:r>
              <a:rPr lang="fr-FR" sz="1100" dirty="0">
                <a:solidFill>
                  <a:srgbClr val="002060"/>
                </a:solidFill>
              </a:rPr>
              <a: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84553" y="168711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84553" y="37765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84553" y="4267510"/>
            <a:ext cx="5216616" cy="430887"/>
          </a:xfrm>
          <a:prstGeom prst="rect">
            <a:avLst/>
          </a:prstGeom>
        </p:spPr>
        <p:txBody>
          <a:bodyPr wrap="square">
            <a:spAutoFit/>
          </a:bodyPr>
          <a:lstStyle/>
          <a:p>
            <a:pPr lvl="0" algn="just">
              <a:defRPr/>
            </a:pPr>
            <a:r>
              <a:rPr lang="fr-FR" sz="1100" dirty="0">
                <a:solidFill>
                  <a:srgbClr val="002060"/>
                </a:solidFill>
              </a:rPr>
              <a:t>Objectif de 100 jeunes entre le 1er octobre 2022 et le 30 septembre 2023.</a:t>
            </a:r>
          </a:p>
        </p:txBody>
      </p:sp>
      <p:sp>
        <p:nvSpPr>
          <p:cNvPr id="2" name="ZoneTexte 1">
            <a:extLst>
              <a:ext uri="{FF2B5EF4-FFF2-40B4-BE49-F238E27FC236}">
                <a16:creationId xmlns:a16="http://schemas.microsoft.com/office/drawing/2014/main" id="{E6C3B2DD-62DC-5E1B-21B5-1FE329696443}"/>
              </a:ext>
            </a:extLst>
          </p:cNvPr>
          <p:cNvSpPr txBox="1"/>
          <p:nvPr/>
        </p:nvSpPr>
        <p:spPr>
          <a:xfrm>
            <a:off x="419964" y="168711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84553" y="2110359"/>
            <a:ext cx="5493078" cy="1785104"/>
          </a:xfrm>
          <a:prstGeom prst="rect">
            <a:avLst/>
          </a:prstGeom>
        </p:spPr>
        <p:txBody>
          <a:bodyPr wrap="square">
            <a:spAutoFit/>
          </a:bodyPr>
          <a:lstStyle/>
          <a:p>
            <a:pPr lvl="0" algn="just">
              <a:defRPr/>
            </a:pPr>
            <a:r>
              <a:rPr lang="fr-FR" sz="1100" dirty="0">
                <a:solidFill>
                  <a:srgbClr val="071F32">
                    <a:lumMod val="90000"/>
                    <a:lumOff val="10000"/>
                  </a:srgbClr>
                </a:solidFill>
              </a:rPr>
              <a:t>La mise en place de l’action </a:t>
            </a:r>
            <a:r>
              <a:rPr lang="fr-FR" sz="1100" dirty="0" err="1">
                <a:solidFill>
                  <a:srgbClr val="071F32">
                    <a:lumMod val="90000"/>
                    <a:lumOff val="10000"/>
                  </a:srgbClr>
                </a:solidFill>
              </a:rPr>
              <a:t>Inser’toit</a:t>
            </a:r>
            <a:r>
              <a:rPr lang="fr-FR" sz="1100" dirty="0">
                <a:solidFill>
                  <a:srgbClr val="071F32">
                    <a:lumMod val="90000"/>
                    <a:lumOff val="10000"/>
                  </a:srgbClr>
                </a:solidFill>
              </a:rPr>
              <a:t> a donné lieu à une convention </a:t>
            </a:r>
            <a:r>
              <a:rPr lang="fr-FR" sz="1100" dirty="0" err="1">
                <a:solidFill>
                  <a:srgbClr val="071F32">
                    <a:lumMod val="90000"/>
                    <a:lumOff val="10000"/>
                  </a:srgbClr>
                </a:solidFill>
              </a:rPr>
              <a:t>Etat</a:t>
            </a:r>
            <a:r>
              <a:rPr lang="fr-FR" sz="1100" dirty="0">
                <a:solidFill>
                  <a:srgbClr val="071F32">
                    <a:lumMod val="90000"/>
                    <a:lumOff val="10000"/>
                  </a:srgbClr>
                </a:solidFill>
              </a:rPr>
              <a:t>, Ville, CAF de Paris pour 3 ans de octobre 2021 à septembre 2023 </a:t>
            </a:r>
            <a:endParaRPr lang="fr-FR" sz="1100" dirty="0" smtClean="0">
              <a:solidFill>
                <a:srgbClr val="071F32">
                  <a:lumMod val="90000"/>
                  <a:lumOff val="10000"/>
                </a:srgbClr>
              </a:solidFill>
            </a:endParaRPr>
          </a:p>
          <a:p>
            <a:pPr lvl="0" algn="just">
              <a:defRPr/>
            </a:pPr>
            <a:endParaRPr lang="fr-FR" sz="1100" dirty="0" smtClean="0">
              <a:solidFill>
                <a:srgbClr val="071F32">
                  <a:lumMod val="90000"/>
                  <a:lumOff val="10000"/>
                </a:srgbClr>
              </a:solidFill>
            </a:endParaRPr>
          </a:p>
          <a:p>
            <a:pPr lvl="0" algn="just">
              <a:defRPr/>
            </a:pPr>
            <a:r>
              <a:rPr lang="fr-FR" sz="1100" b="1" dirty="0" smtClean="0">
                <a:solidFill>
                  <a:srgbClr val="071F32">
                    <a:lumMod val="90000"/>
                    <a:lumOff val="10000"/>
                  </a:srgbClr>
                </a:solidFill>
              </a:rPr>
              <a:t>Objectif atteints pour 2022 </a:t>
            </a:r>
            <a:r>
              <a:rPr lang="fr-FR" sz="1100" dirty="0" smtClean="0">
                <a:solidFill>
                  <a:srgbClr val="071F32">
                    <a:lumMod val="90000"/>
                    <a:lumOff val="10000"/>
                  </a:srgbClr>
                </a:solidFill>
              </a:rPr>
              <a:t>: faire accéder à une solution logement</a:t>
            </a:r>
            <a:r>
              <a:rPr lang="fr-FR" sz="1100" dirty="0" smtClean="0">
                <a:solidFill>
                  <a:srgbClr val="002060"/>
                </a:solidFill>
              </a:rPr>
              <a:t> </a:t>
            </a:r>
            <a:r>
              <a:rPr lang="fr-FR" sz="1100" dirty="0">
                <a:solidFill>
                  <a:srgbClr val="002060"/>
                </a:solidFill>
              </a:rPr>
              <a:t>100 jeunes d’ici le 30 septembre </a:t>
            </a:r>
            <a:r>
              <a:rPr lang="fr-FR" sz="1100" dirty="0" smtClean="0">
                <a:solidFill>
                  <a:srgbClr val="002060"/>
                </a:solidFill>
              </a:rPr>
              <a:t>2022 </a:t>
            </a:r>
          </a:p>
          <a:p>
            <a:pPr lvl="0" algn="just">
              <a:defRPr/>
            </a:pPr>
            <a:endParaRPr lang="fr-FR" sz="1100" dirty="0">
              <a:solidFill>
                <a:srgbClr val="002060"/>
              </a:solidFill>
            </a:endParaRPr>
          </a:p>
          <a:p>
            <a:pPr lvl="0" algn="just">
              <a:defRPr/>
            </a:pPr>
            <a:endParaRPr lang="fr-FR" sz="1100" dirty="0" smtClean="0">
              <a:solidFill>
                <a:srgbClr val="002060"/>
              </a:solidFill>
            </a:endParaRPr>
          </a:p>
          <a:p>
            <a:pPr lvl="0" algn="just">
              <a:defRPr/>
            </a:pPr>
            <a:endParaRPr lang="fr-FR" sz="1100" dirty="0" smtClean="0">
              <a:solidFill>
                <a:srgbClr val="002060"/>
              </a:solidFill>
            </a:endParaRPr>
          </a:p>
          <a:p>
            <a:pPr lvl="0" algn="just">
              <a:defRPr/>
            </a:pP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280234"/>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Cécile Jonathan (DRIHL)	            </a:t>
            </a:r>
            <a:r>
              <a:rPr lang="fr-FR" sz="1050" b="1" dirty="0" err="1" smtClean="0">
                <a:solidFill>
                  <a:srgbClr val="126F67"/>
                </a:solidFill>
              </a:rPr>
              <a:t>Stessy</a:t>
            </a:r>
            <a:r>
              <a:rPr lang="fr-FR" sz="1050" b="1" dirty="0" smtClean="0">
                <a:solidFill>
                  <a:srgbClr val="126F67"/>
                </a:solidFill>
              </a:rPr>
              <a:t> Marcelin (DRIEETS)</a:t>
            </a:r>
            <a:endParaRPr lang="fr-FR" sz="1050" b="1" dirty="0">
              <a:solidFill>
                <a:srgbClr val="126F67"/>
              </a:solidFill>
            </a:endParaRPr>
          </a:p>
        </p:txBody>
      </p:sp>
      <p:sp>
        <p:nvSpPr>
          <p:cNvPr id="19" name="Ellipse 18"/>
          <p:cNvSpPr/>
          <p:nvPr/>
        </p:nvSpPr>
        <p:spPr>
          <a:xfrm>
            <a:off x="5963417" y="4780596"/>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963417" y="257680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957" y="924786"/>
            <a:ext cx="649216" cy="741961"/>
          </a:xfrm>
          <a:prstGeom prst="rect">
            <a:avLst/>
          </a:prstGeom>
        </p:spPr>
      </p:pic>
    </p:spTree>
    <p:extLst>
      <p:ext uri="{BB962C8B-B14F-4D97-AF65-F5344CB8AC3E}">
        <p14:creationId xmlns:p14="http://schemas.microsoft.com/office/powerpoint/2010/main" val="1404832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62</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a:solidFill>
                  <a:srgbClr val="ED8B55"/>
                </a:solidFill>
                <a:latin typeface="Montserrat"/>
              </a:rPr>
              <a:t>6</a:t>
            </a:r>
            <a:r>
              <a:rPr lang="fr-FR" sz="1800" noProof="0" dirty="0" smtClean="0">
                <a:solidFill>
                  <a:srgbClr val="ED8B55"/>
                </a:solidFill>
                <a:latin typeface="Montserrat"/>
              </a:rPr>
              <a:t>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t>
            </a:r>
            <a:r>
              <a:rPr lang="fr-FR" sz="1800" dirty="0">
                <a:solidFill>
                  <a:srgbClr val="ED8B55"/>
                </a:solidFill>
              </a:rPr>
              <a:t>Renforcer la prévention des risques auprès des personnes à la rue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55873" y="1827565"/>
            <a:ext cx="5394185" cy="2631490"/>
          </a:xfrm>
          <a:prstGeom prst="rect">
            <a:avLst/>
          </a:prstGeom>
        </p:spPr>
        <p:txBody>
          <a:bodyPr wrap="square">
            <a:spAutoFit/>
          </a:bodyPr>
          <a:lstStyle/>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Renforcer </a:t>
            </a:r>
            <a:r>
              <a:rPr lang="fr-FR" sz="1100" dirty="0">
                <a:solidFill>
                  <a:srgbClr val="002060"/>
                </a:solidFill>
              </a:rPr>
              <a:t>les dispositifs d’information des personnes à la rue sur « les gestes qui sauvent » dans les structures </a:t>
            </a:r>
            <a:r>
              <a:rPr lang="fr-FR" sz="1100" dirty="0" smtClean="0">
                <a:solidFill>
                  <a:srgbClr val="002060"/>
                </a:solidFill>
              </a:rPr>
              <a:t>d’accueil.</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Dans </a:t>
            </a:r>
            <a:r>
              <a:rPr lang="fr-FR" sz="1100" dirty="0">
                <a:solidFill>
                  <a:srgbClr val="002060"/>
                </a:solidFill>
              </a:rPr>
              <a:t>les périodes de canicule, promouvoir les systèmes </a:t>
            </a:r>
            <a:r>
              <a:rPr lang="fr-FR" sz="1100" dirty="0" smtClean="0">
                <a:solidFill>
                  <a:srgbClr val="002060"/>
                </a:solidFill>
              </a:rPr>
              <a:t>d’alerte auprès </a:t>
            </a:r>
            <a:r>
              <a:rPr lang="fr-FR" sz="1100" dirty="0">
                <a:solidFill>
                  <a:srgbClr val="002060"/>
                </a:solidFill>
              </a:rPr>
              <a:t>des personnes à la rue et les maraudes spécifiques qui sont </a:t>
            </a:r>
            <a:r>
              <a:rPr lang="fr-FR" sz="1100" dirty="0" smtClean="0">
                <a:solidFill>
                  <a:srgbClr val="002060"/>
                </a:solidFill>
              </a:rPr>
              <a:t>organisées.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Renforcer </a:t>
            </a:r>
            <a:r>
              <a:rPr lang="fr-FR" sz="1100" dirty="0">
                <a:solidFill>
                  <a:srgbClr val="002060"/>
                </a:solidFill>
              </a:rPr>
              <a:t>l’information sur les lieux de rafraîchissement et sur les solutions d’hydratation disponibles sur le territoire parisien auprès des personnes à la </a:t>
            </a:r>
            <a:r>
              <a:rPr lang="fr-FR" sz="1100" dirty="0" smtClean="0">
                <a:solidFill>
                  <a:srgbClr val="002060"/>
                </a:solidFill>
              </a:rPr>
              <a:t>rue.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Renforcer </a:t>
            </a:r>
            <a:r>
              <a:rPr lang="fr-FR" sz="1100" dirty="0">
                <a:solidFill>
                  <a:srgbClr val="002060"/>
                </a:solidFill>
              </a:rPr>
              <a:t>auprès des personnes à la rue l’information sur les dispositifs de protection existants (en cas de canicules, de pluies </a:t>
            </a:r>
            <a:r>
              <a:rPr lang="fr-FR" sz="1100" dirty="0" smtClean="0">
                <a:solidFill>
                  <a:srgbClr val="002060"/>
                </a:solidFill>
              </a:rPr>
              <a:t>torrentielles </a:t>
            </a:r>
            <a:r>
              <a:rPr lang="fr-FR" sz="1100" dirty="0">
                <a:solidFill>
                  <a:srgbClr val="002060"/>
                </a:solidFill>
              </a:rPr>
              <a:t>ou de crue par exemple) mis en place par la Ville de Paris et la Préfecture de Police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78692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5277907"/>
            <a:ext cx="5216616" cy="261610"/>
          </a:xfrm>
          <a:prstGeom prst="rect">
            <a:avLst/>
          </a:prstGeom>
        </p:spPr>
        <p:txBody>
          <a:bodyPr wrap="square">
            <a:spAutoFit/>
          </a:bodyPr>
          <a:lstStyle/>
          <a:p>
            <a:pPr lvl="0" algn="just">
              <a:defRPr/>
            </a:pPr>
            <a:r>
              <a:rPr lang="fr-FR" sz="1100" dirty="0" smtClean="0">
                <a:solidFill>
                  <a:srgbClr val="002060"/>
                </a:solidFill>
              </a:rPr>
              <a:t>Des échanges sont à venir sur « les gestes qui sauvent ». </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893826"/>
            <a:ext cx="5493078" cy="3200876"/>
          </a:xfrm>
          <a:prstGeom prst="rect">
            <a:avLst/>
          </a:prstGeom>
        </p:spPr>
        <p:txBody>
          <a:bodyPr wrap="square">
            <a:spAutoFit/>
          </a:bodyPr>
          <a:lstStyle/>
          <a:p>
            <a:pPr lvl="0" algn="just">
              <a:defRPr/>
            </a:pPr>
            <a:r>
              <a:rPr lang="fr-FR" sz="1100" dirty="0" smtClean="0">
                <a:solidFill>
                  <a:srgbClr val="071F32">
                    <a:lumMod val="90000"/>
                    <a:lumOff val="10000"/>
                  </a:srgbClr>
                </a:solidFill>
              </a:rPr>
              <a:t>Le Plan </a:t>
            </a:r>
            <a:r>
              <a:rPr lang="fr-FR" sz="1100" dirty="0">
                <a:solidFill>
                  <a:srgbClr val="071F32">
                    <a:lumMod val="90000"/>
                    <a:lumOff val="10000"/>
                  </a:srgbClr>
                </a:solidFill>
              </a:rPr>
              <a:t>canicule de la Ville de Paris </a:t>
            </a:r>
            <a:r>
              <a:rPr lang="fr-FR" sz="1100" dirty="0" smtClean="0">
                <a:solidFill>
                  <a:srgbClr val="071F32">
                    <a:lumMod val="90000"/>
                    <a:lumOff val="10000"/>
                  </a:srgbClr>
                </a:solidFill>
              </a:rPr>
              <a:t>existe et répertorie les </a:t>
            </a:r>
            <a:r>
              <a:rPr lang="fr-FR" sz="1100" dirty="0">
                <a:solidFill>
                  <a:srgbClr val="071F32">
                    <a:lumMod val="90000"/>
                    <a:lumOff val="10000"/>
                  </a:srgbClr>
                </a:solidFill>
              </a:rPr>
              <a:t>actions de la </a:t>
            </a:r>
            <a:r>
              <a:rPr lang="fr-FR" sz="1100" dirty="0" smtClean="0">
                <a:solidFill>
                  <a:srgbClr val="071F32">
                    <a:lumMod val="90000"/>
                    <a:lumOff val="10000"/>
                  </a:srgbClr>
                </a:solidFill>
              </a:rPr>
              <a:t>DSOL</a:t>
            </a:r>
          </a:p>
          <a:p>
            <a:pPr lvl="0" algn="just">
              <a:defRPr/>
            </a:pPr>
            <a:endParaRPr lang="fr-FR" sz="500" dirty="0">
              <a:solidFill>
                <a:srgbClr val="071F32">
                  <a:lumMod val="90000"/>
                  <a:lumOff val="10000"/>
                </a:srgbClr>
              </a:solidFill>
            </a:endParaRPr>
          </a:p>
          <a:p>
            <a:pPr lvl="0" algn="just">
              <a:defRPr/>
            </a:pPr>
            <a:r>
              <a:rPr lang="fr-FR" sz="1100" dirty="0" smtClean="0">
                <a:solidFill>
                  <a:srgbClr val="002060"/>
                </a:solidFill>
              </a:rPr>
              <a:t>Distribution </a:t>
            </a:r>
            <a:r>
              <a:rPr lang="fr-FR" sz="1100" dirty="0">
                <a:solidFill>
                  <a:srgbClr val="002060"/>
                </a:solidFill>
              </a:rPr>
              <a:t>de 10 000 gourdes Eau de Paris chaque année aux opérateurs de la veille sociale (maraudes, accueils de jour) par la </a:t>
            </a:r>
            <a:r>
              <a:rPr lang="fr-FR" sz="1100" dirty="0" smtClean="0">
                <a:solidFill>
                  <a:srgbClr val="002060"/>
                </a:solidFill>
              </a:rPr>
              <a:t>DSOL</a:t>
            </a:r>
          </a:p>
          <a:p>
            <a:pPr lvl="0" algn="just">
              <a:defRPr/>
            </a:pPr>
            <a:endParaRPr lang="fr-FR" sz="500" dirty="0">
              <a:solidFill>
                <a:srgbClr val="002060"/>
              </a:solidFill>
            </a:endParaRPr>
          </a:p>
          <a:p>
            <a:pPr lvl="0" algn="just">
              <a:defRPr/>
            </a:pPr>
            <a:r>
              <a:rPr lang="fr-FR" sz="1100" dirty="0" smtClean="0">
                <a:solidFill>
                  <a:srgbClr val="002060"/>
                </a:solidFill>
              </a:rPr>
              <a:t>Édition au </a:t>
            </a:r>
            <a:r>
              <a:rPr lang="fr-FR" sz="1100" dirty="0">
                <a:solidFill>
                  <a:srgbClr val="002060"/>
                </a:solidFill>
              </a:rPr>
              <a:t>mois de juin depuis l’été 2022 d’un flyer canicule qui recense les bains-douches, les fontaines et les ESI. Le guide de la solidarité été reprend également ces informations</a:t>
            </a:r>
          </a:p>
          <a:p>
            <a:pPr lvl="0" algn="just">
              <a:defRPr/>
            </a:pPr>
            <a:endParaRPr lang="fr-FR" sz="500" dirty="0">
              <a:solidFill>
                <a:srgbClr val="002060"/>
              </a:solidFill>
            </a:endParaRPr>
          </a:p>
          <a:p>
            <a:pPr lvl="0" algn="just">
              <a:defRPr/>
            </a:pPr>
            <a:r>
              <a:rPr lang="fr-FR" sz="1100" dirty="0" smtClean="0">
                <a:solidFill>
                  <a:srgbClr val="002060"/>
                </a:solidFill>
              </a:rPr>
              <a:t>Extension </a:t>
            </a:r>
            <a:r>
              <a:rPr lang="fr-FR" sz="1100" dirty="0">
                <a:solidFill>
                  <a:srgbClr val="002060"/>
                </a:solidFill>
              </a:rPr>
              <a:t>des horaires des ESI lors du déclenchement du plan canicule par </a:t>
            </a:r>
            <a:r>
              <a:rPr lang="fr-FR" sz="1100" dirty="0" smtClean="0">
                <a:solidFill>
                  <a:srgbClr val="002060"/>
                </a:solidFill>
              </a:rPr>
              <a:t>l’Etat</a:t>
            </a:r>
          </a:p>
          <a:p>
            <a:pPr lvl="0" algn="just">
              <a:defRPr/>
            </a:pPr>
            <a:endParaRPr lang="fr-FR" sz="400" dirty="0">
              <a:solidFill>
                <a:srgbClr val="002060"/>
              </a:solidFill>
            </a:endParaRPr>
          </a:p>
          <a:p>
            <a:pPr lvl="0" algn="just">
              <a:defRPr/>
            </a:pPr>
            <a:r>
              <a:rPr lang="fr-FR" sz="1100" dirty="0" smtClean="0">
                <a:solidFill>
                  <a:srgbClr val="002060"/>
                </a:solidFill>
              </a:rPr>
              <a:t>Une </a:t>
            </a:r>
            <a:r>
              <a:rPr lang="fr-FR" sz="1100" b="1" dirty="0" smtClean="0">
                <a:solidFill>
                  <a:srgbClr val="002060"/>
                </a:solidFill>
              </a:rPr>
              <a:t>opération est menée en juillet par </a:t>
            </a:r>
            <a:r>
              <a:rPr lang="fr-FR" sz="1100" b="1" dirty="0">
                <a:solidFill>
                  <a:srgbClr val="002060"/>
                </a:solidFill>
              </a:rPr>
              <a:t>la fabrique de la solidarité en lien avec Entourage</a:t>
            </a:r>
            <a:r>
              <a:rPr lang="fr-FR" sz="1100" dirty="0">
                <a:solidFill>
                  <a:srgbClr val="002060"/>
                </a:solidFill>
              </a:rPr>
              <a:t>, </a:t>
            </a:r>
            <a:r>
              <a:rPr lang="fr-FR" sz="1100" dirty="0" smtClean="0">
                <a:solidFill>
                  <a:srgbClr val="002060"/>
                </a:solidFill>
              </a:rPr>
              <a:t>auprès </a:t>
            </a:r>
            <a:r>
              <a:rPr lang="fr-FR" sz="1100" dirty="0">
                <a:solidFill>
                  <a:srgbClr val="002060"/>
                </a:solidFill>
              </a:rPr>
              <a:t>des distributions alimentaires des restos du cœur </a:t>
            </a:r>
            <a:r>
              <a:rPr lang="fr-FR" sz="1100" dirty="0" smtClean="0">
                <a:solidFill>
                  <a:srgbClr val="002060"/>
                </a:solidFill>
              </a:rPr>
              <a:t>sur </a:t>
            </a:r>
            <a:r>
              <a:rPr lang="fr-FR" sz="1100" dirty="0">
                <a:solidFill>
                  <a:srgbClr val="002060"/>
                </a:solidFill>
              </a:rPr>
              <a:t>les dispositifs d’aide alimentaire ouverts pendant l’été et une sensibilisation canicule </a:t>
            </a:r>
          </a:p>
          <a:p>
            <a:pPr lvl="0" algn="just">
              <a:defRPr/>
            </a:pPr>
            <a:endParaRPr lang="fr-FR" sz="1100" dirty="0" smtClean="0">
              <a:solidFill>
                <a:srgbClr val="002060"/>
              </a:solidFill>
            </a:endParaRPr>
          </a:p>
          <a:p>
            <a:pPr lvl="0" algn="just">
              <a:defRPr/>
            </a:pP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1052937"/>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Céline </a:t>
            </a:r>
            <a:r>
              <a:rPr lang="fr-FR" sz="1050" b="1" dirty="0">
                <a:solidFill>
                  <a:srgbClr val="126F67"/>
                </a:solidFill>
              </a:rPr>
              <a:t>Calvez, Stéphanie </a:t>
            </a:r>
            <a:r>
              <a:rPr lang="fr-FR" sz="1050" b="1" dirty="0" smtClean="0">
                <a:solidFill>
                  <a:srgbClr val="126F67"/>
                </a:solidFill>
              </a:rPr>
              <a:t>Petit, Sasha </a:t>
            </a:r>
            <a:r>
              <a:rPr lang="fr-FR" sz="1050" b="1" dirty="0">
                <a:solidFill>
                  <a:srgbClr val="126F67"/>
                </a:solidFill>
              </a:rPr>
              <a:t>Riffard </a:t>
            </a:r>
            <a:r>
              <a:rPr lang="fr-FR" sz="1050" b="1" dirty="0" smtClean="0">
                <a:solidFill>
                  <a:srgbClr val="126F67"/>
                </a:solidFill>
              </a:rPr>
              <a:t>et Pierre-Charles </a:t>
            </a:r>
            <a:r>
              <a:rPr lang="fr-FR" sz="1050" b="1" dirty="0" err="1" smtClean="0">
                <a:solidFill>
                  <a:srgbClr val="126F67"/>
                </a:solidFill>
              </a:rPr>
              <a:t>Hardouin</a:t>
            </a:r>
            <a:r>
              <a:rPr lang="fr-FR" sz="1050" b="1" dirty="0">
                <a:solidFill>
                  <a:srgbClr val="126F67"/>
                </a:solidFill>
              </a:rPr>
              <a:t> </a:t>
            </a:r>
            <a:r>
              <a:rPr lang="fr-FR" sz="1050" b="1" dirty="0" smtClean="0">
                <a:solidFill>
                  <a:srgbClr val="126F67"/>
                </a:solidFill>
              </a:rPr>
              <a:t>(Ville de Paris)</a:t>
            </a:r>
            <a:endParaRPr lang="fr-FR" sz="1050" b="1" dirty="0">
              <a:solidFill>
                <a:srgbClr val="126F67"/>
              </a:solidFill>
            </a:endParaRPr>
          </a:p>
        </p:txBody>
      </p:sp>
      <p:sp>
        <p:nvSpPr>
          <p:cNvPr id="19" name="Ellipse 18"/>
          <p:cNvSpPr/>
          <p:nvPr/>
        </p:nvSpPr>
        <p:spPr>
          <a:xfrm>
            <a:off x="5615620" y="200224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4160" y="857575"/>
            <a:ext cx="529887" cy="482954"/>
          </a:xfrm>
          <a:prstGeom prst="rect">
            <a:avLst/>
          </a:prstGeom>
        </p:spPr>
      </p:pic>
      <p:sp>
        <p:nvSpPr>
          <p:cNvPr id="25" name="Ellipse 24"/>
          <p:cNvSpPr/>
          <p:nvPr/>
        </p:nvSpPr>
        <p:spPr>
          <a:xfrm>
            <a:off x="5615620" y="381368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5615620" y="2576327"/>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5615620" y="3067694"/>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3957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28825"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64 </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Lever les freins à l’insertion liés à l’accueil du jeune enfant</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254564" y="1670955"/>
            <a:ext cx="5142689" cy="2800767"/>
          </a:xfrm>
          <a:prstGeom prst="rect">
            <a:avLst/>
          </a:prstGeom>
        </p:spPr>
        <p:txBody>
          <a:bodyPr wrap="square">
            <a:spAutoFit/>
          </a:bodyPr>
          <a:lstStyle/>
          <a:p>
            <a:pPr marL="228600" lvl="0" indent="-228600" algn="just">
              <a:buAutoNum type="arabicPeriod"/>
              <a:defRPr/>
            </a:pPr>
            <a:r>
              <a:rPr lang="fr-FR" sz="1100" dirty="0">
                <a:solidFill>
                  <a:srgbClr val="002060"/>
                </a:solidFill>
              </a:rPr>
              <a:t>Limiter le coût du mode d’accueil pour les personnes en insertion </a:t>
            </a:r>
            <a:r>
              <a:rPr lang="fr-FR" sz="1100" dirty="0" smtClean="0">
                <a:solidFill>
                  <a:srgbClr val="002060"/>
                </a:solidFill>
              </a:rPr>
              <a:t>:</a:t>
            </a:r>
          </a:p>
          <a:p>
            <a:pPr marL="628650" lvl="1" indent="-171450" algn="just">
              <a:buFontTx/>
              <a:buChar char="-"/>
              <a:defRPr/>
            </a:pPr>
            <a:r>
              <a:rPr lang="fr-FR" sz="1100" dirty="0" smtClean="0">
                <a:solidFill>
                  <a:srgbClr val="002060"/>
                </a:solidFill>
              </a:rPr>
              <a:t>Tarification </a:t>
            </a:r>
            <a:r>
              <a:rPr lang="fr-FR" sz="1100" dirty="0">
                <a:solidFill>
                  <a:srgbClr val="002060"/>
                </a:solidFill>
              </a:rPr>
              <a:t>fondée sur les revenus des familles et la composition familiale (barème CNAF) grâce aux tarifs « plancher » permettant l’accès au service des familles aux faibles </a:t>
            </a:r>
            <a:r>
              <a:rPr lang="fr-FR" sz="1100" dirty="0" smtClean="0">
                <a:solidFill>
                  <a:srgbClr val="002060"/>
                </a:solidFill>
              </a:rPr>
              <a:t>revenus.</a:t>
            </a:r>
            <a:endParaRPr lang="fr-FR" sz="1100" dirty="0">
              <a:solidFill>
                <a:srgbClr val="002060"/>
              </a:solidFill>
            </a:endParaRPr>
          </a:p>
          <a:p>
            <a:pPr marL="628650" lvl="1" indent="-171450" algn="just">
              <a:buFontTx/>
              <a:buChar char="-"/>
              <a:defRPr/>
            </a:pPr>
            <a:r>
              <a:rPr lang="fr-FR" sz="1100" dirty="0" smtClean="0">
                <a:solidFill>
                  <a:srgbClr val="002060"/>
                </a:solidFill>
              </a:rPr>
              <a:t>Développement </a:t>
            </a:r>
            <a:r>
              <a:rPr lang="fr-FR" sz="1100" dirty="0">
                <a:solidFill>
                  <a:srgbClr val="002060"/>
                </a:solidFill>
              </a:rPr>
              <a:t>des aides complémentaires pour le reste à </a:t>
            </a:r>
            <a:r>
              <a:rPr lang="fr-FR" sz="1100" dirty="0" smtClean="0">
                <a:solidFill>
                  <a:srgbClr val="002060"/>
                </a:solidFill>
              </a:rPr>
              <a:t>charge.</a:t>
            </a:r>
          </a:p>
          <a:p>
            <a:pPr marL="628650" lvl="1" indent="-171450" algn="just">
              <a:buFontTx/>
              <a:buChar char="-"/>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Favoriser </a:t>
            </a:r>
            <a:r>
              <a:rPr lang="fr-FR" sz="1100" dirty="0">
                <a:solidFill>
                  <a:srgbClr val="002060"/>
                </a:solidFill>
              </a:rPr>
              <a:t>l’accueil des jeunes enfants des personnes en insertion </a:t>
            </a:r>
            <a:r>
              <a:rPr lang="fr-FR" sz="1100" dirty="0" smtClean="0">
                <a:solidFill>
                  <a:srgbClr val="002060"/>
                </a:solidFill>
              </a:rPr>
              <a:t>:</a:t>
            </a:r>
          </a:p>
          <a:p>
            <a:pPr marL="628650" lvl="1" indent="-171450" algn="just">
              <a:buFontTx/>
              <a:buChar char="-"/>
              <a:defRPr/>
            </a:pPr>
            <a:r>
              <a:rPr lang="fr-FR" sz="1100" dirty="0" smtClean="0">
                <a:solidFill>
                  <a:srgbClr val="002060"/>
                </a:solidFill>
              </a:rPr>
              <a:t>Rénovation </a:t>
            </a:r>
            <a:r>
              <a:rPr lang="fr-FR" sz="1100" dirty="0">
                <a:solidFill>
                  <a:srgbClr val="002060"/>
                </a:solidFill>
              </a:rPr>
              <a:t>du protocole DFPE/DSOL destiné à faciliter l’accès aux modes d’accueil des personnes en </a:t>
            </a:r>
            <a:r>
              <a:rPr lang="fr-FR" sz="1100" dirty="0" smtClean="0">
                <a:solidFill>
                  <a:srgbClr val="002060"/>
                </a:solidFill>
              </a:rPr>
              <a:t>insertion.</a:t>
            </a:r>
            <a:endParaRPr lang="fr-FR" sz="1100" dirty="0">
              <a:solidFill>
                <a:srgbClr val="002060"/>
              </a:solidFill>
            </a:endParaRPr>
          </a:p>
          <a:p>
            <a:pPr marL="628650" lvl="1" indent="-171450" algn="just">
              <a:buFontTx/>
              <a:buChar char="-"/>
              <a:defRPr/>
            </a:pPr>
            <a:r>
              <a:rPr lang="fr-FR" sz="1100" dirty="0" smtClean="0">
                <a:solidFill>
                  <a:srgbClr val="002060"/>
                </a:solidFill>
              </a:rPr>
              <a:t>Développement </a:t>
            </a:r>
            <a:r>
              <a:rPr lang="fr-FR" sz="1100" dirty="0">
                <a:solidFill>
                  <a:srgbClr val="002060"/>
                </a:solidFill>
              </a:rPr>
              <a:t>des modes d’accueil « à vocation d’insertion professionnelle </a:t>
            </a:r>
            <a:r>
              <a:rPr lang="fr-FR" sz="1100" dirty="0" smtClean="0">
                <a:solidFill>
                  <a:srgbClr val="002060"/>
                </a:solidFill>
              </a:rPr>
              <a:t>».</a:t>
            </a:r>
          </a:p>
          <a:p>
            <a:pPr marL="628650" lvl="1" indent="-171450" algn="just">
              <a:buFontTx/>
              <a:buChar char="-"/>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Faciliter </a:t>
            </a:r>
            <a:r>
              <a:rPr lang="fr-FR" sz="1100" dirty="0">
                <a:solidFill>
                  <a:srgbClr val="002060"/>
                </a:solidFill>
              </a:rPr>
              <a:t>l’information du public en insertion par la coordination des professionnels de la petite enfance et de l’insertion.</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389047" y="121486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97713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5148288"/>
            <a:ext cx="5564817" cy="1631216"/>
          </a:xfrm>
          <a:prstGeom prst="rect">
            <a:avLst/>
          </a:prstGeom>
        </p:spPr>
        <p:txBody>
          <a:bodyPr wrap="square">
            <a:spAutoFit/>
          </a:bodyPr>
          <a:lstStyle/>
          <a:p>
            <a:pPr lvl="0" algn="just">
              <a:defRPr/>
            </a:pPr>
            <a:endParaRPr lang="fr-FR" sz="1100" dirty="0">
              <a:solidFill>
                <a:srgbClr val="002060"/>
              </a:solidFill>
            </a:endParaRPr>
          </a:p>
          <a:p>
            <a:pPr lvl="0" algn="just">
              <a:defRPr/>
            </a:pPr>
            <a:r>
              <a:rPr lang="fr-FR" sz="1100" dirty="0" smtClean="0">
                <a:solidFill>
                  <a:srgbClr val="002060"/>
                </a:solidFill>
              </a:rPr>
              <a:t>Réactivation </a:t>
            </a:r>
            <a:r>
              <a:rPr lang="fr-FR" sz="1100" dirty="0">
                <a:solidFill>
                  <a:srgbClr val="002060"/>
                </a:solidFill>
              </a:rPr>
              <a:t>du travail transversal local entre la DFPE et la </a:t>
            </a:r>
            <a:r>
              <a:rPr lang="fr-FR" sz="1100" dirty="0" smtClean="0">
                <a:solidFill>
                  <a:srgbClr val="002060"/>
                </a:solidFill>
              </a:rPr>
              <a:t>DSOL</a:t>
            </a:r>
          </a:p>
          <a:p>
            <a:pPr lvl="0" algn="just">
              <a:defRPr/>
            </a:pPr>
            <a:endParaRPr lang="fr-FR" sz="400" dirty="0">
              <a:solidFill>
                <a:srgbClr val="002060"/>
              </a:solidFill>
            </a:endParaRPr>
          </a:p>
          <a:p>
            <a:pPr lvl="0" algn="just">
              <a:defRPr/>
            </a:pPr>
            <a:r>
              <a:rPr lang="fr-FR" sz="1100" dirty="0" smtClean="0">
                <a:solidFill>
                  <a:srgbClr val="002060"/>
                </a:solidFill>
              </a:rPr>
              <a:t>Présentation </a:t>
            </a:r>
            <a:r>
              <a:rPr lang="fr-FR" sz="1100" dirty="0">
                <a:solidFill>
                  <a:srgbClr val="002060"/>
                </a:solidFill>
              </a:rPr>
              <a:t>du Protocole Insertion rénové aux mairies d’arrondissement</a:t>
            </a:r>
            <a:r>
              <a:rPr lang="fr-FR" sz="1100" dirty="0" smtClean="0">
                <a:solidFill>
                  <a:srgbClr val="002060"/>
                </a:solidFill>
              </a:rPr>
              <a:t>.</a:t>
            </a:r>
          </a:p>
          <a:p>
            <a:pPr lvl="0" algn="just">
              <a:defRPr/>
            </a:pPr>
            <a:endParaRPr lang="fr-FR" sz="400" dirty="0">
              <a:solidFill>
                <a:srgbClr val="002060"/>
              </a:solidFill>
            </a:endParaRPr>
          </a:p>
          <a:p>
            <a:pPr lvl="0" algn="just">
              <a:defRPr/>
            </a:pPr>
            <a:r>
              <a:rPr lang="fr-FR" sz="1100" dirty="0" smtClean="0">
                <a:solidFill>
                  <a:srgbClr val="002060"/>
                </a:solidFill>
              </a:rPr>
              <a:t>Meilleure </a:t>
            </a:r>
            <a:r>
              <a:rPr lang="fr-FR" sz="1100" dirty="0">
                <a:solidFill>
                  <a:srgbClr val="002060"/>
                </a:solidFill>
              </a:rPr>
              <a:t>articulation entre les différents dispositifs et évolution du dispositif AVIP</a:t>
            </a:r>
          </a:p>
          <a:p>
            <a:endParaRPr lang="fr-FR" sz="1100" dirty="0">
              <a:solidFill>
                <a:srgbClr val="002060"/>
              </a:solidFill>
            </a:endParaRPr>
          </a:p>
          <a:p>
            <a:endParaRPr lang="fr-FR" sz="1100" b="1"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04800" y="121104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389047" y="1648823"/>
            <a:ext cx="5493078" cy="3477875"/>
          </a:xfrm>
          <a:prstGeom prst="rect">
            <a:avLst/>
          </a:prstGeom>
        </p:spPr>
        <p:txBody>
          <a:bodyPr wrap="square">
            <a:spAutoFit/>
          </a:bodyPr>
          <a:lstStyle/>
          <a:p>
            <a:pPr lvl="0" algn="just">
              <a:defRPr/>
            </a:pPr>
            <a:r>
              <a:rPr lang="fr-FR" sz="1100" b="1" dirty="0">
                <a:solidFill>
                  <a:srgbClr val="002060"/>
                </a:solidFill>
              </a:rPr>
              <a:t>13 % des familles dont les enfants sont accueillis en crèches bénéficient </a:t>
            </a:r>
            <a:r>
              <a:rPr lang="fr-FR" sz="1100" b="1" dirty="0" smtClean="0">
                <a:solidFill>
                  <a:srgbClr val="002060"/>
                </a:solidFill>
              </a:rPr>
              <a:t>du tarif plancher calculé sur la base du RSA</a:t>
            </a:r>
          </a:p>
          <a:p>
            <a:pPr lvl="0" algn="just">
              <a:defRPr/>
            </a:pPr>
            <a:endParaRPr lang="fr-FR" sz="700" b="1" dirty="0">
              <a:solidFill>
                <a:srgbClr val="002060"/>
              </a:solidFill>
            </a:endParaRPr>
          </a:p>
          <a:p>
            <a:pPr lvl="0" algn="just">
              <a:defRPr/>
            </a:pPr>
            <a:r>
              <a:rPr lang="fr-FR" sz="1100" dirty="0">
                <a:solidFill>
                  <a:srgbClr val="002060"/>
                </a:solidFill>
              </a:rPr>
              <a:t>Le projet de refonte du </a:t>
            </a:r>
            <a:r>
              <a:rPr lang="fr-FR" sz="1100" dirty="0" smtClean="0">
                <a:solidFill>
                  <a:srgbClr val="002060"/>
                </a:solidFill>
              </a:rPr>
              <a:t>Protocole </a:t>
            </a:r>
            <a:r>
              <a:rPr lang="fr-FR" sz="1100" dirty="0">
                <a:solidFill>
                  <a:srgbClr val="002060"/>
                </a:solidFill>
              </a:rPr>
              <a:t>RSA de 2009 a été proposé aux deux élus et </a:t>
            </a:r>
            <a:r>
              <a:rPr lang="fr-FR" sz="1100" dirty="0" smtClean="0">
                <a:solidFill>
                  <a:srgbClr val="002060"/>
                </a:solidFill>
              </a:rPr>
              <a:t>validé, mais pas encore proposé aux mairies d’arrondissement. </a:t>
            </a:r>
          </a:p>
          <a:p>
            <a:pPr lvl="0" algn="just">
              <a:defRPr/>
            </a:pPr>
            <a:endParaRPr lang="fr-FR" sz="500" dirty="0">
              <a:solidFill>
                <a:srgbClr val="002060"/>
              </a:solidFill>
            </a:endParaRPr>
          </a:p>
          <a:p>
            <a:pPr lvl="0" algn="just">
              <a:defRPr/>
            </a:pPr>
            <a:r>
              <a:rPr lang="fr-FR" sz="1100" dirty="0" smtClean="0">
                <a:solidFill>
                  <a:srgbClr val="002060"/>
                </a:solidFill>
              </a:rPr>
              <a:t>Avril </a:t>
            </a:r>
            <a:r>
              <a:rPr lang="fr-FR" sz="1100" dirty="0">
                <a:solidFill>
                  <a:srgbClr val="002060"/>
                </a:solidFill>
              </a:rPr>
              <a:t>2022 : visioconférence sur les modes d’accueil petite enfance et les aides financières, en direction des professionnels de l’insertion. Une 2ème édition sera organisée en juin 2023.</a:t>
            </a:r>
          </a:p>
          <a:p>
            <a:pPr lvl="0" algn="just">
              <a:defRPr/>
            </a:pPr>
            <a:endParaRPr lang="fr-FR" sz="500" dirty="0">
              <a:solidFill>
                <a:srgbClr val="002060"/>
              </a:solidFill>
            </a:endParaRPr>
          </a:p>
          <a:p>
            <a:pPr lvl="0" algn="just">
              <a:defRPr/>
            </a:pPr>
            <a:r>
              <a:rPr lang="fr-FR" sz="1100" dirty="0" smtClean="0">
                <a:solidFill>
                  <a:srgbClr val="002060"/>
                </a:solidFill>
              </a:rPr>
              <a:t>Décembre </a:t>
            </a:r>
            <a:r>
              <a:rPr lang="fr-FR" sz="1100" dirty="0">
                <a:solidFill>
                  <a:srgbClr val="002060"/>
                </a:solidFill>
              </a:rPr>
              <a:t>2022 :  Arrivée d’une coordinatrice, référente inclusion sociale au Pôle partenariats et projets au SPAT (DFPE) avec une mission de développement et d’animation de partenariats </a:t>
            </a:r>
            <a:endParaRPr lang="fr-FR" sz="1100" dirty="0" smtClean="0">
              <a:solidFill>
                <a:srgbClr val="002060"/>
              </a:solidFill>
            </a:endParaRPr>
          </a:p>
          <a:p>
            <a:pPr lvl="0" algn="just">
              <a:defRPr/>
            </a:pPr>
            <a:endParaRPr lang="fr-FR" sz="500" dirty="0" smtClean="0">
              <a:solidFill>
                <a:srgbClr val="002060"/>
              </a:solidFill>
            </a:endParaRPr>
          </a:p>
          <a:p>
            <a:pPr lvl="0" algn="just">
              <a:defRPr/>
            </a:pPr>
            <a:r>
              <a:rPr lang="fr-FR" sz="1100" dirty="0" smtClean="0">
                <a:solidFill>
                  <a:srgbClr val="002060"/>
                </a:solidFill>
              </a:rPr>
              <a:t>Avril </a:t>
            </a:r>
            <a:r>
              <a:rPr lang="fr-FR" sz="1100" dirty="0">
                <a:solidFill>
                  <a:srgbClr val="002060"/>
                </a:solidFill>
              </a:rPr>
              <a:t>2023 : rencontre entre les Cheffes de pôle et les responsables des espaces parisiens de solidarités et les espaces parisiens pour l’insertion afin de renforcer la coopération et l’articulation de nos actions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b="1" dirty="0">
                <a:solidFill>
                  <a:srgbClr val="002060"/>
                </a:solidFill>
              </a:rPr>
              <a:t>38 crèches à vocation d’insertion professionnelle (AVIP) labellisées en 2022</a:t>
            </a:r>
            <a:r>
              <a:rPr lang="fr-FR" sz="1100" dirty="0">
                <a:solidFill>
                  <a:srgbClr val="002060"/>
                </a:solidFill>
              </a:rPr>
              <a:t>, </a:t>
            </a:r>
            <a:r>
              <a:rPr lang="fr-FR" sz="1100" dirty="0" smtClean="0">
                <a:solidFill>
                  <a:srgbClr val="002060"/>
                </a:solidFill>
              </a:rPr>
              <a:t>24 enfants accueillis et 21 </a:t>
            </a:r>
            <a:r>
              <a:rPr lang="fr-FR" sz="1100" dirty="0">
                <a:solidFill>
                  <a:srgbClr val="002060"/>
                </a:solidFill>
              </a:rPr>
              <a:t>parents en </a:t>
            </a:r>
            <a:r>
              <a:rPr lang="fr-FR" sz="1100" dirty="0" smtClean="0">
                <a:solidFill>
                  <a:srgbClr val="002060"/>
                </a:solidFill>
              </a:rPr>
              <a:t>difficultés </a:t>
            </a:r>
            <a:r>
              <a:rPr lang="fr-FR" sz="1100" dirty="0">
                <a:solidFill>
                  <a:srgbClr val="002060"/>
                </a:solidFill>
              </a:rPr>
              <a:t>orientés vers Pôle </a:t>
            </a:r>
            <a:r>
              <a:rPr lang="fr-FR" sz="1100" dirty="0" smtClean="0">
                <a:solidFill>
                  <a:srgbClr val="002060"/>
                </a:solidFill>
              </a:rPr>
              <a:t>Emploi. </a:t>
            </a:r>
            <a:endParaRPr lang="fr-FR" sz="1100" dirty="0">
              <a:solidFill>
                <a:srgbClr val="002060"/>
              </a:solidFill>
            </a:endParaRPr>
          </a:p>
          <a:p>
            <a:pPr lvl="0" algn="just">
              <a:defRPr/>
            </a:pPr>
            <a:endParaRPr lang="fr-FR" sz="1100" dirty="0" smtClean="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4800" y="739451"/>
            <a:ext cx="9002973" cy="253916"/>
          </a:xfrm>
          <a:prstGeom prst="rect">
            <a:avLst/>
          </a:prstGeom>
          <a:noFill/>
          <a:ln w="19050">
            <a:noFill/>
          </a:ln>
        </p:spPr>
        <p:txBody>
          <a:bodyPr wrap="square" rtlCol="0">
            <a:spAutoFit/>
          </a:bodyPr>
          <a:lstStyle/>
          <a:p>
            <a:r>
              <a:rPr lang="fr-FR" sz="1050" b="1" dirty="0" smtClean="0">
                <a:solidFill>
                  <a:srgbClr val="126F67"/>
                </a:solidFill>
              </a:rPr>
              <a:t>Pilote d’action :  Sophie </a:t>
            </a:r>
            <a:r>
              <a:rPr lang="fr-FR" sz="1050" b="1" dirty="0" err="1" smtClean="0">
                <a:solidFill>
                  <a:srgbClr val="126F67"/>
                </a:solidFill>
              </a:rPr>
              <a:t>Bonnelle</a:t>
            </a:r>
            <a:r>
              <a:rPr lang="fr-FR" sz="1050" b="1" dirty="0" smtClean="0">
                <a:solidFill>
                  <a:srgbClr val="126F67"/>
                </a:solidFill>
              </a:rPr>
              <a:t> (Ville de Paris)	</a:t>
            </a:r>
            <a:endParaRPr lang="fr-FR" sz="1050" b="1" dirty="0">
              <a:solidFill>
                <a:srgbClr val="126F67"/>
              </a:solidFill>
            </a:endParaRPr>
          </a:p>
        </p:txBody>
      </p:sp>
      <p:sp>
        <p:nvSpPr>
          <p:cNvPr id="19" name="Ellipse 18"/>
          <p:cNvSpPr/>
          <p:nvPr/>
        </p:nvSpPr>
        <p:spPr>
          <a:xfrm>
            <a:off x="5468992" y="185811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468992" y="404118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03460" y="598204"/>
            <a:ext cx="529887" cy="482954"/>
          </a:xfrm>
          <a:prstGeom prst="rect">
            <a:avLst/>
          </a:prstGeom>
        </p:spPr>
      </p:pic>
      <p:sp>
        <p:nvSpPr>
          <p:cNvPr id="18" name="Ellipse 17"/>
          <p:cNvSpPr/>
          <p:nvPr/>
        </p:nvSpPr>
        <p:spPr>
          <a:xfrm>
            <a:off x="5470370" y="317036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27584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3" name="Titre 2"/>
          <p:cNvSpPr>
            <a:spLocks noGrp="1"/>
          </p:cNvSpPr>
          <p:nvPr>
            <p:ph type="ctrTitle"/>
          </p:nvPr>
        </p:nvSpPr>
        <p:spPr>
          <a:xfrm>
            <a:off x="696600" y="2297850"/>
            <a:ext cx="10800000" cy="1020095"/>
          </a:xfrm>
        </p:spPr>
        <p:txBody>
          <a:bodyPr/>
          <a:lstStyle/>
          <a:p>
            <a:pPr algn="ctr"/>
            <a:r>
              <a:rPr lang="fr-FR" dirty="0" smtClean="0">
                <a:solidFill>
                  <a:schemeClr val="tx2">
                    <a:lumMod val="90000"/>
                    <a:lumOff val="10000"/>
                  </a:schemeClr>
                </a:solidFill>
              </a:rPr>
              <a:t>Engagement 4 </a:t>
            </a:r>
            <a:r>
              <a:rPr lang="fr-FR" dirty="0">
                <a:solidFill>
                  <a:schemeClr val="tx2">
                    <a:lumMod val="90000"/>
                    <a:lumOff val="10000"/>
                  </a:schemeClr>
                </a:solidFill>
              </a:rPr>
              <a:t>: </a:t>
            </a:r>
            <a:r>
              <a:rPr lang="fr-FR" dirty="0" smtClean="0">
                <a:solidFill>
                  <a:schemeClr val="tx2">
                    <a:lumMod val="90000"/>
                    <a:lumOff val="10000"/>
                  </a:schemeClr>
                </a:solidFill>
              </a:rPr>
              <a:t>Garantir un accompagnement sans rupture</a:t>
            </a:r>
            <a:endParaRPr lang="fr-FR" dirty="0">
              <a:solidFill>
                <a:schemeClr val="tx2">
                  <a:lumMod val="90000"/>
                  <a:lumOff val="10000"/>
                </a:schemeClr>
              </a:solidFill>
            </a:endParaRPr>
          </a:p>
        </p:txBody>
      </p:sp>
      <p:sp>
        <p:nvSpPr>
          <p:cNvPr id="2" name="ZoneTexte 1"/>
          <p:cNvSpPr txBox="1"/>
          <p:nvPr/>
        </p:nvSpPr>
        <p:spPr>
          <a:xfrm>
            <a:off x="8125909" y="5892795"/>
            <a:ext cx="2722220" cy="646331"/>
          </a:xfrm>
          <a:prstGeom prst="rect">
            <a:avLst/>
          </a:prstGeom>
          <a:noFill/>
        </p:spPr>
        <p:txBody>
          <a:bodyPr wrap="none" rtlCol="0">
            <a:spAutoFit/>
          </a:bodyPr>
          <a:lstStyle/>
          <a:p>
            <a:pPr algn="ctr"/>
            <a:r>
              <a:rPr lang="fr-FR" b="1" dirty="0" smtClean="0">
                <a:solidFill>
                  <a:schemeClr val="tx2">
                    <a:lumMod val="90000"/>
                    <a:lumOff val="10000"/>
                  </a:schemeClr>
                </a:solidFill>
              </a:rPr>
              <a:t>Bilan et perspectives</a:t>
            </a:r>
          </a:p>
          <a:p>
            <a:pPr algn="ctr"/>
            <a:r>
              <a:rPr lang="fr-FR" b="1" dirty="0" smtClean="0">
                <a:solidFill>
                  <a:schemeClr val="tx2">
                    <a:lumMod val="90000"/>
                    <a:lumOff val="10000"/>
                  </a:schemeClr>
                </a:solidFill>
              </a:rPr>
              <a:t>Année 1</a:t>
            </a:r>
            <a:endParaRPr lang="fr-FR" b="1" dirty="0"/>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3276496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11 : Identifier et prévenir précocement les risques d’exclusion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2374741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671166"/>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65 </a:t>
            </a:r>
            <a:r>
              <a:rPr lang="fr-FR" sz="1800" dirty="0">
                <a:solidFill>
                  <a:srgbClr val="ED8B55"/>
                </a:solidFill>
              </a:rPr>
              <a:t>/ </a:t>
            </a:r>
            <a:r>
              <a:rPr lang="fr-FR" sz="1800" dirty="0" smtClean="0">
                <a:solidFill>
                  <a:srgbClr val="ED8B55"/>
                </a:solidFill>
              </a:rPr>
              <a:t>Mieux cibler et simplifier les actions en matière de lutte contre la précarité énergétique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215814"/>
            <a:ext cx="5142689" cy="3308598"/>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Élaborer </a:t>
            </a:r>
            <a:r>
              <a:rPr lang="fr-FR" sz="1100" dirty="0">
                <a:solidFill>
                  <a:srgbClr val="002060"/>
                </a:solidFill>
              </a:rPr>
              <a:t>un plan de communication à destination du grand </a:t>
            </a:r>
            <a:r>
              <a:rPr lang="fr-FR" sz="1100" dirty="0" smtClean="0">
                <a:solidFill>
                  <a:srgbClr val="002060"/>
                </a:solidFill>
              </a:rPr>
              <a:t>public, en </a:t>
            </a:r>
            <a:r>
              <a:rPr lang="fr-FR" sz="1100" dirty="0">
                <a:solidFill>
                  <a:srgbClr val="002060"/>
                </a:solidFill>
              </a:rPr>
              <a:t>s’appuyant sur les outils de communication déployés dans le cadre </a:t>
            </a:r>
            <a:r>
              <a:rPr lang="fr-FR" sz="1100" dirty="0" smtClean="0">
                <a:solidFill>
                  <a:srgbClr val="002060"/>
                </a:solidFill>
              </a:rPr>
              <a:t>des groupes </a:t>
            </a:r>
            <a:r>
              <a:rPr lang="fr-FR" sz="1100" dirty="0">
                <a:solidFill>
                  <a:srgbClr val="002060"/>
                </a:solidFill>
              </a:rPr>
              <a:t>de travail de la Charte.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Poursuivre </a:t>
            </a:r>
            <a:r>
              <a:rPr lang="fr-FR" sz="1100" dirty="0">
                <a:solidFill>
                  <a:srgbClr val="002060"/>
                </a:solidFill>
              </a:rPr>
              <a:t>les actions de formation et d’information sur les </a:t>
            </a:r>
            <a:r>
              <a:rPr lang="fr-FR" sz="1100" dirty="0" smtClean="0">
                <a:solidFill>
                  <a:srgbClr val="002060"/>
                </a:solidFill>
              </a:rPr>
              <a:t>dispositifs et </a:t>
            </a:r>
            <a:r>
              <a:rPr lang="fr-FR" sz="1100" dirty="0">
                <a:solidFill>
                  <a:srgbClr val="002060"/>
                </a:solidFill>
              </a:rPr>
              <a:t>services de prévention des expulsions, à destination des </a:t>
            </a:r>
            <a:r>
              <a:rPr lang="fr-FR" sz="1100" dirty="0" smtClean="0">
                <a:solidFill>
                  <a:srgbClr val="002060"/>
                </a:solidFill>
              </a:rPr>
              <a:t>professionnels, y </a:t>
            </a:r>
            <a:r>
              <a:rPr lang="fr-FR" sz="1100" dirty="0">
                <a:solidFill>
                  <a:srgbClr val="002060"/>
                </a:solidFill>
              </a:rPr>
              <a:t>compris lors des parcours d’intégration.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Partager </a:t>
            </a:r>
            <a:r>
              <a:rPr lang="fr-FR" sz="1100" dirty="0">
                <a:solidFill>
                  <a:srgbClr val="002060"/>
                </a:solidFill>
              </a:rPr>
              <a:t>les données d’observation autour des ménages </a:t>
            </a:r>
            <a:r>
              <a:rPr lang="fr-FR" sz="1100" dirty="0" smtClean="0">
                <a:solidFill>
                  <a:srgbClr val="002060"/>
                </a:solidFill>
              </a:rPr>
              <a:t>en impayés </a:t>
            </a:r>
            <a:r>
              <a:rPr lang="fr-FR" sz="1100" dirty="0">
                <a:solidFill>
                  <a:srgbClr val="002060"/>
                </a:solidFill>
              </a:rPr>
              <a:t>locatifs et développer l’échange d’informations sur les </a:t>
            </a:r>
            <a:r>
              <a:rPr lang="fr-FR" sz="1100" dirty="0" smtClean="0">
                <a:solidFill>
                  <a:srgbClr val="002060"/>
                </a:solidFill>
              </a:rPr>
              <a:t>indicateurs entre </a:t>
            </a:r>
            <a:r>
              <a:rPr lang="fr-FR" sz="1100" dirty="0">
                <a:solidFill>
                  <a:srgbClr val="002060"/>
                </a:solidFill>
              </a:rPr>
              <a:t>acteurs, afin notamment de mesurer les effets de la crise sanitaire</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un lieu rassemblant l’ensemble des services </a:t>
            </a:r>
            <a:r>
              <a:rPr lang="fr-FR" sz="1100" dirty="0" smtClean="0">
                <a:solidFill>
                  <a:srgbClr val="002060"/>
                </a:solidFill>
              </a:rPr>
              <a:t>autour de </a:t>
            </a:r>
            <a:r>
              <a:rPr lang="fr-FR" sz="1100" dirty="0">
                <a:solidFill>
                  <a:srgbClr val="002060"/>
                </a:solidFill>
              </a:rPr>
              <a:t>l’habitat (questions juridiques, salubrité, accès au logement </a:t>
            </a:r>
            <a:r>
              <a:rPr lang="fr-FR" sz="1100" dirty="0" smtClean="0">
                <a:solidFill>
                  <a:srgbClr val="002060"/>
                </a:solidFill>
              </a:rPr>
              <a:t>social, précarité </a:t>
            </a:r>
            <a:r>
              <a:rPr lang="fr-FR" sz="1100" dirty="0">
                <a:solidFill>
                  <a:srgbClr val="002060"/>
                </a:solidFill>
              </a:rPr>
              <a:t>énergétique, etc.).</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580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1073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511618"/>
            <a:ext cx="5493078" cy="1615827"/>
          </a:xfrm>
          <a:prstGeom prst="rect">
            <a:avLst/>
          </a:prstGeom>
        </p:spPr>
        <p:txBody>
          <a:bodyPr wrap="square">
            <a:spAutoFit/>
          </a:bodyPr>
          <a:lstStyle/>
          <a:p>
            <a:pPr lvl="0" algn="just">
              <a:defRPr/>
            </a:pPr>
            <a:r>
              <a:rPr lang="fr-FR" sz="1100" dirty="0">
                <a:solidFill>
                  <a:srgbClr val="002060"/>
                </a:solidFill>
              </a:rPr>
              <a:t>Organiser une journée professionnelle autour de la prévention des expulsions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a:solidFill>
                  <a:srgbClr val="002060"/>
                </a:solidFill>
              </a:rPr>
              <a:t>Relancer les formations autour du dispositif FSL Habitat </a:t>
            </a:r>
            <a:endParaRPr lang="fr-FR" sz="1100" dirty="0" smtClean="0">
              <a:solidFill>
                <a:srgbClr val="002060"/>
              </a:solidFill>
            </a:endParaRPr>
          </a:p>
          <a:p>
            <a:pPr lvl="0" algn="just">
              <a:defRPr/>
            </a:pPr>
            <a:endParaRPr lang="fr-FR" sz="1100" dirty="0">
              <a:solidFill>
                <a:srgbClr val="002060"/>
              </a:solidFill>
            </a:endParaRPr>
          </a:p>
          <a:p>
            <a:pPr lvl="0" algn="just">
              <a:defRPr/>
            </a:pPr>
            <a:r>
              <a:rPr lang="fr-FR" sz="1100" dirty="0">
                <a:solidFill>
                  <a:srgbClr val="002060"/>
                </a:solidFill>
              </a:rPr>
              <a:t>Réalisation d’une session d’information autour des dispositifs de prévention des expulsions à destination des juges.</a:t>
            </a:r>
          </a:p>
          <a:p>
            <a:pPr lvl="0" algn="just">
              <a:defRPr/>
            </a:pPr>
            <a:endParaRPr lang="fr-FR" sz="1100" dirty="0" smtClean="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638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31531"/>
            <a:ext cx="5493078" cy="1954381"/>
          </a:xfrm>
          <a:prstGeom prst="rect">
            <a:avLst/>
          </a:prstGeom>
        </p:spPr>
        <p:txBody>
          <a:bodyPr wrap="square">
            <a:spAutoFit/>
          </a:bodyPr>
          <a:lstStyle/>
          <a:p>
            <a:pPr lvl="0" algn="just">
              <a:defRPr/>
            </a:pPr>
            <a:r>
              <a:rPr lang="fr-FR" sz="1100" dirty="0">
                <a:solidFill>
                  <a:srgbClr val="002060"/>
                </a:solidFill>
              </a:rPr>
              <a:t>U</a:t>
            </a:r>
            <a:r>
              <a:rPr lang="fr-FR" sz="1100" dirty="0" smtClean="0">
                <a:solidFill>
                  <a:srgbClr val="002060"/>
                </a:solidFill>
              </a:rPr>
              <a:t>ne </a:t>
            </a:r>
            <a:r>
              <a:rPr lang="fr-FR" sz="1100" dirty="0">
                <a:solidFill>
                  <a:srgbClr val="002060"/>
                </a:solidFill>
              </a:rPr>
              <a:t>campagne de mise à jour des outils de communication et de diffusion auprès des différents partenaires a été lancée courant 2022. </a:t>
            </a:r>
            <a:endParaRPr lang="fr-FR" sz="1100" dirty="0" smtClean="0">
              <a:solidFill>
                <a:srgbClr val="002060"/>
              </a:solidFill>
            </a:endParaRPr>
          </a:p>
          <a:p>
            <a:pPr marL="171450" lvl="0" indent="-171450" algn="just">
              <a:buFontTx/>
              <a:buChar char="-"/>
              <a:defRPr/>
            </a:pPr>
            <a:endParaRPr lang="fr-FR" sz="1100" dirty="0">
              <a:solidFill>
                <a:srgbClr val="002060"/>
              </a:solidFill>
            </a:endParaRPr>
          </a:p>
          <a:p>
            <a:pPr lvl="0" algn="just">
              <a:defRPr/>
            </a:pPr>
            <a:r>
              <a:rPr lang="fr-FR" sz="1100" dirty="0">
                <a:solidFill>
                  <a:srgbClr val="002060"/>
                </a:solidFill>
              </a:rPr>
              <a:t>100 affiches et 8 000 dépliants ont été réimprimés </a:t>
            </a:r>
            <a:endParaRPr lang="fr-FR" sz="1100" dirty="0" smtClean="0">
              <a:solidFill>
                <a:srgbClr val="002060"/>
              </a:solidFill>
            </a:endParaRPr>
          </a:p>
          <a:p>
            <a:pPr marL="171450" lvl="0" indent="-171450" algn="just">
              <a:buFontTx/>
              <a:buChar char="-"/>
              <a:defRPr/>
            </a:pPr>
            <a:endParaRPr lang="fr-FR" sz="1100" dirty="0" smtClean="0">
              <a:solidFill>
                <a:srgbClr val="002060"/>
              </a:solidFill>
            </a:endParaRPr>
          </a:p>
          <a:p>
            <a:pPr lvl="0" algn="just">
              <a:defRPr/>
            </a:pPr>
            <a:r>
              <a:rPr lang="fr-FR" sz="1100" dirty="0">
                <a:solidFill>
                  <a:srgbClr val="002060"/>
                </a:solidFill>
              </a:rPr>
              <a:t>4 sessions d’information à destination des travailleurs sociaux des services sociaux de proximité (SSP) et des responsables des espaces parisiens pour l’insertion (EPI) </a:t>
            </a:r>
          </a:p>
          <a:p>
            <a:pPr marL="171450" lvl="0" indent="-171450" algn="just">
              <a:buFontTx/>
              <a:buChar char="-"/>
              <a:defRPr/>
            </a:pPr>
            <a:endParaRPr lang="fr-FR" sz="1100" dirty="0" smtClean="0">
              <a:solidFill>
                <a:srgbClr val="002060"/>
              </a:solidFill>
            </a:endParaRPr>
          </a:p>
          <a:p>
            <a:pPr lvl="0" algn="just">
              <a:defRPr/>
            </a:pPr>
            <a:r>
              <a:rPr lang="fr-FR" sz="1100" b="1" dirty="0" smtClean="0">
                <a:solidFill>
                  <a:srgbClr val="002060"/>
                </a:solidFill>
              </a:rPr>
              <a:t>Élaboration </a:t>
            </a:r>
            <a:r>
              <a:rPr lang="fr-FR" sz="1100" b="1" dirty="0">
                <a:solidFill>
                  <a:srgbClr val="002060"/>
                </a:solidFill>
              </a:rPr>
              <a:t>d’un tableau de bord annuel recensant plus de 50 indicateurs collectés auprès d’une dizaine de partenaires.</a:t>
            </a: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4" name="Ellipse 13"/>
          <p:cNvSpPr/>
          <p:nvPr/>
        </p:nvSpPr>
        <p:spPr>
          <a:xfrm>
            <a:off x="5532882" y="312136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32882" y="2289966"/>
            <a:ext cx="371868" cy="350196"/>
          </a:xfrm>
          <a:prstGeom prst="ellipse">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60328" y="1115150"/>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Marion Leloutre et Elodie </a:t>
            </a:r>
            <a:r>
              <a:rPr lang="fr-FR" sz="1050" b="1" dirty="0" err="1" smtClean="0">
                <a:solidFill>
                  <a:srgbClr val="126F67"/>
                </a:solidFill>
              </a:rPr>
              <a:t>Gilabert</a:t>
            </a:r>
            <a:r>
              <a:rPr lang="fr-FR" sz="1050" b="1" dirty="0" smtClean="0">
                <a:solidFill>
                  <a:srgbClr val="126F67"/>
                </a:solidFill>
              </a:rPr>
              <a:t>	               Marie </a:t>
            </a:r>
            <a:r>
              <a:rPr lang="fr-FR" sz="1050" b="1" dirty="0" err="1" smtClean="0">
                <a:solidFill>
                  <a:srgbClr val="126F67"/>
                </a:solidFill>
              </a:rPr>
              <a:t>Duchény</a:t>
            </a:r>
            <a:r>
              <a:rPr lang="fr-FR" sz="1050" b="1" dirty="0" smtClean="0">
                <a:solidFill>
                  <a:srgbClr val="126F67"/>
                </a:solidFill>
              </a:rPr>
              <a:t> et Valentine </a:t>
            </a:r>
            <a:r>
              <a:rPr lang="fr-FR" sz="1050" b="1" dirty="0" err="1" smtClean="0">
                <a:solidFill>
                  <a:srgbClr val="126F67"/>
                </a:solidFill>
              </a:rPr>
              <a:t>Braive</a:t>
            </a:r>
            <a:r>
              <a:rPr lang="fr-FR" sz="1050" b="1" dirty="0" smtClean="0">
                <a:solidFill>
                  <a:srgbClr val="126F67"/>
                </a:solidFill>
              </a:rPr>
              <a:t> (DRIHL)	</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47225" y="978284"/>
            <a:ext cx="529887" cy="482954"/>
          </a:xfrm>
          <a:prstGeom prst="rect">
            <a:avLst/>
          </a:prstGeom>
        </p:spPr>
      </p:pic>
      <p:sp>
        <p:nvSpPr>
          <p:cNvPr id="17" name="Ellipse 16"/>
          <p:cNvSpPr/>
          <p:nvPr/>
        </p:nvSpPr>
        <p:spPr>
          <a:xfrm>
            <a:off x="5532882" y="4064947"/>
            <a:ext cx="371868" cy="350196"/>
          </a:xfrm>
          <a:prstGeom prst="ellipse">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32882" y="500853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137" y="750397"/>
            <a:ext cx="649216" cy="741961"/>
          </a:xfrm>
          <a:prstGeom prst="rect">
            <a:avLst/>
          </a:prstGeom>
        </p:spPr>
      </p:pic>
    </p:spTree>
    <p:extLst>
      <p:ext uri="{BB962C8B-B14F-4D97-AF65-F5344CB8AC3E}">
        <p14:creationId xmlns:p14="http://schemas.microsoft.com/office/powerpoint/2010/main" val="1821263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895847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66 </a:t>
            </a:r>
            <a:r>
              <a:rPr lang="fr-FR" sz="1800" dirty="0">
                <a:solidFill>
                  <a:srgbClr val="ED8B55"/>
                </a:solidFill>
              </a:rPr>
              <a:t>/ Mieux identifier et intervenir auprès des ménages du parc privé en situation d’impayés locatifs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215814"/>
            <a:ext cx="5142689" cy="3308598"/>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Nouer </a:t>
            </a:r>
            <a:r>
              <a:rPr lang="fr-FR" sz="1100" dirty="0">
                <a:solidFill>
                  <a:srgbClr val="002060"/>
                </a:solidFill>
              </a:rPr>
              <a:t>un partenariat avec les représentants des bailleurs </a:t>
            </a:r>
            <a:r>
              <a:rPr lang="fr-FR" sz="1100" dirty="0" smtClean="0">
                <a:solidFill>
                  <a:srgbClr val="002060"/>
                </a:solidFill>
              </a:rPr>
              <a:t>privés afin </a:t>
            </a:r>
            <a:r>
              <a:rPr lang="fr-FR" sz="1100" dirty="0">
                <a:solidFill>
                  <a:srgbClr val="002060"/>
                </a:solidFill>
              </a:rPr>
              <a:t>d’identifier des actions innovantes visant l’aller-vers ce public</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Expertiser </a:t>
            </a:r>
            <a:r>
              <a:rPr lang="fr-FR" sz="1100" dirty="0">
                <a:solidFill>
                  <a:srgbClr val="002060"/>
                </a:solidFill>
              </a:rPr>
              <a:t>juridiquement la faisabilité d’une intervention </a:t>
            </a:r>
            <a:r>
              <a:rPr lang="fr-FR" sz="1100" dirty="0" smtClean="0">
                <a:solidFill>
                  <a:srgbClr val="002060"/>
                </a:solidFill>
              </a:rPr>
              <a:t>du Fonds </a:t>
            </a:r>
            <a:r>
              <a:rPr lang="fr-FR" sz="1100" dirty="0">
                <a:solidFill>
                  <a:srgbClr val="002060"/>
                </a:solidFill>
              </a:rPr>
              <a:t>de solidarité pour le logement (FSL) malgré un refus du bailleur.</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Développer </a:t>
            </a:r>
            <a:r>
              <a:rPr lang="fr-FR" sz="1100" dirty="0">
                <a:solidFill>
                  <a:srgbClr val="002060"/>
                </a:solidFill>
              </a:rPr>
              <a:t>des outils de communication à destination des </a:t>
            </a:r>
            <a:r>
              <a:rPr lang="fr-FR" sz="1100" dirty="0" smtClean="0">
                <a:solidFill>
                  <a:srgbClr val="002060"/>
                </a:solidFill>
              </a:rPr>
              <a:t>bailleurs et </a:t>
            </a:r>
            <a:r>
              <a:rPr lang="fr-FR" sz="1100" dirty="0">
                <a:solidFill>
                  <a:srgbClr val="002060"/>
                </a:solidFill>
              </a:rPr>
              <a:t>locataires du parc privé.</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b="1" dirty="0">
                <a:solidFill>
                  <a:srgbClr val="002060"/>
                </a:solidFill>
              </a:rPr>
              <a:t>Poursuivre les actions d’aller-vers en direction des ménages du parc privé menacés </a:t>
            </a:r>
            <a:r>
              <a:rPr lang="fr-FR" sz="1100" b="1" dirty="0" smtClean="0">
                <a:solidFill>
                  <a:srgbClr val="002060"/>
                </a:solidFill>
              </a:rPr>
              <a:t>d’expulsion*</a:t>
            </a:r>
          </a:p>
          <a:p>
            <a:pPr marL="228600" lvl="0" indent="-228600" algn="just">
              <a:buAutoNum type="arabicPeriod"/>
              <a:defRPr/>
            </a:pPr>
            <a:endParaRPr lang="fr-FR" sz="1100" b="1"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Maintenir </a:t>
            </a:r>
            <a:r>
              <a:rPr lang="fr-FR" sz="1100" dirty="0">
                <a:solidFill>
                  <a:srgbClr val="002060"/>
                </a:solidFill>
              </a:rPr>
              <a:t>une prise en compte renforcée des ménages en </a:t>
            </a:r>
            <a:r>
              <a:rPr lang="fr-FR" sz="1100" dirty="0" smtClean="0">
                <a:solidFill>
                  <a:srgbClr val="002060"/>
                </a:solidFill>
              </a:rPr>
              <a:t>situation d’expulsion </a:t>
            </a:r>
            <a:r>
              <a:rPr lang="fr-FR" sz="1100" dirty="0">
                <a:solidFill>
                  <a:srgbClr val="002060"/>
                </a:solidFill>
              </a:rPr>
              <a:t>dans la cotation générale loi ELAN en cours </a:t>
            </a:r>
            <a:r>
              <a:rPr lang="fr-FR" sz="1100" dirty="0" smtClean="0">
                <a:solidFill>
                  <a:srgbClr val="002060"/>
                </a:solidFill>
              </a:rPr>
              <a:t>d’élaboration, afin </a:t>
            </a:r>
            <a:r>
              <a:rPr lang="fr-FR" sz="1100" dirty="0">
                <a:solidFill>
                  <a:srgbClr val="002060"/>
                </a:solidFill>
              </a:rPr>
              <a:t>de renforcer le relogement de ces publics.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580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504726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5437356"/>
            <a:ext cx="5493078" cy="769441"/>
          </a:xfrm>
          <a:prstGeom prst="rect">
            <a:avLst/>
          </a:prstGeom>
        </p:spPr>
        <p:txBody>
          <a:bodyPr wrap="square">
            <a:spAutoFit/>
          </a:bodyPr>
          <a:lstStyle/>
          <a:p>
            <a:pPr lvl="0" algn="just">
              <a:defRPr/>
            </a:pPr>
            <a:r>
              <a:rPr lang="fr-FR" sz="1100" dirty="0" smtClean="0">
                <a:solidFill>
                  <a:srgbClr val="002060"/>
                </a:solidFill>
              </a:rPr>
              <a:t>Les échanges partenariaux viseront à identifier </a:t>
            </a:r>
            <a:r>
              <a:rPr lang="fr-FR" sz="1100" dirty="0">
                <a:solidFill>
                  <a:srgbClr val="002060"/>
                </a:solidFill>
              </a:rPr>
              <a:t>de nouvelles pistes de travail </a:t>
            </a:r>
            <a:r>
              <a:rPr lang="fr-FR" sz="1100" dirty="0" smtClean="0">
                <a:solidFill>
                  <a:srgbClr val="002060"/>
                </a:solidFill>
              </a:rPr>
              <a:t>pour toucher les ménages du parc privé, notamment les travaux </a:t>
            </a:r>
            <a:r>
              <a:rPr lang="fr-FR" sz="1100" dirty="0">
                <a:solidFill>
                  <a:srgbClr val="002060"/>
                </a:solidFill>
              </a:rPr>
              <a:t>relatifs à la communication. </a:t>
            </a: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638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70469"/>
            <a:ext cx="5493078" cy="3308598"/>
          </a:xfrm>
          <a:prstGeom prst="rect">
            <a:avLst/>
          </a:prstGeom>
        </p:spPr>
        <p:txBody>
          <a:bodyPr wrap="square">
            <a:spAutoFit/>
          </a:bodyPr>
          <a:lstStyle/>
          <a:p>
            <a:pPr lvl="0" algn="just">
              <a:defRPr/>
            </a:pPr>
            <a:r>
              <a:rPr lang="fr-FR" sz="1100" dirty="0" smtClean="0">
                <a:solidFill>
                  <a:srgbClr val="002060"/>
                </a:solidFill>
              </a:rPr>
              <a:t>Trois réunions partenariales avec les </a:t>
            </a:r>
            <a:r>
              <a:rPr lang="fr-FR" sz="1100" dirty="0">
                <a:solidFill>
                  <a:srgbClr val="002060"/>
                </a:solidFill>
              </a:rPr>
              <a:t>bailleurs </a:t>
            </a:r>
            <a:r>
              <a:rPr lang="fr-FR" sz="1100" dirty="0" smtClean="0">
                <a:solidFill>
                  <a:srgbClr val="002060"/>
                </a:solidFill>
              </a:rPr>
              <a:t>privés institutionnels </a:t>
            </a:r>
            <a:r>
              <a:rPr lang="fr-FR" sz="1100" dirty="0">
                <a:solidFill>
                  <a:srgbClr val="002060"/>
                </a:solidFill>
              </a:rPr>
              <a:t>(la FNAIM, Foncia, et le cabinet d’administrateur de bien </a:t>
            </a:r>
            <a:r>
              <a:rPr lang="fr-FR" sz="1100" dirty="0" err="1">
                <a:solidFill>
                  <a:srgbClr val="002060"/>
                </a:solidFill>
              </a:rPr>
              <a:t>Loiselet</a:t>
            </a:r>
            <a:r>
              <a:rPr lang="fr-FR" sz="1100" dirty="0">
                <a:solidFill>
                  <a:srgbClr val="002060"/>
                </a:solidFill>
              </a:rPr>
              <a:t> &amp; </a:t>
            </a:r>
            <a:r>
              <a:rPr lang="fr-FR" sz="1100" dirty="0" err="1">
                <a:solidFill>
                  <a:srgbClr val="002060"/>
                </a:solidFill>
              </a:rPr>
              <a:t>Daigremont</a:t>
            </a:r>
            <a:r>
              <a:rPr lang="fr-FR" sz="1100" dirty="0">
                <a:solidFill>
                  <a:srgbClr val="002060"/>
                </a:solidFill>
              </a:rPr>
              <a:t>) </a:t>
            </a:r>
            <a:r>
              <a:rPr lang="fr-FR" sz="1100" dirty="0" smtClean="0">
                <a:solidFill>
                  <a:srgbClr val="002060"/>
                </a:solidFill>
              </a:rPr>
              <a:t>et une réunion avec le bailleurs privés en gestion directe</a:t>
            </a:r>
          </a:p>
          <a:p>
            <a:pPr lvl="0" algn="just">
              <a:defRPr/>
            </a:pPr>
            <a:endParaRPr lang="fr-FR" sz="1100" dirty="0">
              <a:solidFill>
                <a:srgbClr val="002060"/>
              </a:solidFill>
            </a:endParaRPr>
          </a:p>
          <a:p>
            <a:pPr lvl="0" algn="just">
              <a:defRPr/>
            </a:pPr>
            <a:r>
              <a:rPr lang="fr-FR" sz="1100" dirty="0" smtClean="0">
                <a:solidFill>
                  <a:srgbClr val="002060"/>
                </a:solidFill>
              </a:rPr>
              <a:t>L’expertise juridique sur l’intervention du FSL malgré un refus du bailleur a été menée. Les documents du FSL Habitat vont évoluer conformément aux conclusions de ce groupe. </a:t>
            </a:r>
          </a:p>
          <a:p>
            <a:pPr lvl="0" algn="just">
              <a:defRPr/>
            </a:pPr>
            <a:endParaRPr lang="fr-FR" sz="1100" dirty="0">
              <a:solidFill>
                <a:srgbClr val="002060"/>
              </a:solidFill>
            </a:endParaRPr>
          </a:p>
          <a:p>
            <a:pPr lvl="0" algn="just">
              <a:defRPr/>
            </a:pPr>
            <a:r>
              <a:rPr lang="fr-FR" sz="1100" dirty="0" smtClean="0">
                <a:solidFill>
                  <a:srgbClr val="002060"/>
                </a:solidFill>
              </a:rPr>
              <a:t>Fin 2022, l’ADIL </a:t>
            </a:r>
            <a:r>
              <a:rPr lang="fr-FR" sz="1100" dirty="0">
                <a:solidFill>
                  <a:srgbClr val="002060"/>
                </a:solidFill>
              </a:rPr>
              <a:t>75 a mis en place une action d’information des bailleurs privés en gestion directe à l’origine de la signification de commandements de payer complémentaire de l’action déjà menée à destination des locataires</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b="1" dirty="0" smtClean="0">
                <a:solidFill>
                  <a:srgbClr val="002060"/>
                </a:solidFill>
              </a:rPr>
              <a:t>Première année complète d’expérimentation </a:t>
            </a:r>
            <a:r>
              <a:rPr lang="fr-FR" sz="1100" b="1" dirty="0">
                <a:solidFill>
                  <a:srgbClr val="002060"/>
                </a:solidFill>
              </a:rPr>
              <a:t>des équipes mobiles de prévention des expulsions </a:t>
            </a:r>
            <a:r>
              <a:rPr lang="fr-FR" sz="1100" dirty="0" smtClean="0">
                <a:solidFill>
                  <a:srgbClr val="002060"/>
                </a:solidFill>
              </a:rPr>
              <a:t>: accompagnement </a:t>
            </a:r>
            <a:r>
              <a:rPr lang="fr-FR" sz="1100" dirty="0" err="1">
                <a:solidFill>
                  <a:srgbClr val="002060"/>
                </a:solidFill>
              </a:rPr>
              <a:t>socio-juridique</a:t>
            </a:r>
            <a:r>
              <a:rPr lang="fr-FR" sz="1100" dirty="0">
                <a:solidFill>
                  <a:srgbClr val="002060"/>
                </a:solidFill>
              </a:rPr>
              <a:t> </a:t>
            </a:r>
            <a:r>
              <a:rPr lang="fr-FR" sz="1100" dirty="0" smtClean="0">
                <a:solidFill>
                  <a:srgbClr val="002060"/>
                </a:solidFill>
              </a:rPr>
              <a:t>des </a:t>
            </a:r>
            <a:r>
              <a:rPr lang="fr-FR" sz="1100" dirty="0">
                <a:solidFill>
                  <a:srgbClr val="002060"/>
                </a:solidFill>
              </a:rPr>
              <a:t>ménages du parc privé inconnus des services sociaux et menacés d’expulsion </a:t>
            </a:r>
            <a:endParaRPr lang="fr-FR" sz="1100" dirty="0" smtClean="0">
              <a:solidFill>
                <a:srgbClr val="002060"/>
              </a:solidFill>
            </a:endParaRPr>
          </a:p>
          <a:p>
            <a:pPr lvl="0" algn="just">
              <a:defRPr/>
            </a:pP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4" name="Ellipse 13"/>
          <p:cNvSpPr/>
          <p:nvPr/>
        </p:nvSpPr>
        <p:spPr>
          <a:xfrm>
            <a:off x="5532882" y="229060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60328" y="1115150"/>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Marion Leloutre et Elodie </a:t>
            </a:r>
            <a:r>
              <a:rPr lang="fr-FR" sz="1050" b="1" dirty="0" err="1" smtClean="0">
                <a:solidFill>
                  <a:srgbClr val="126F67"/>
                </a:solidFill>
              </a:rPr>
              <a:t>Gilabert</a:t>
            </a:r>
            <a:r>
              <a:rPr lang="fr-FR" sz="1050" b="1" dirty="0" smtClean="0">
                <a:solidFill>
                  <a:srgbClr val="126F67"/>
                </a:solidFill>
              </a:rPr>
              <a:t> (Ville de Paris)                       Magali </a:t>
            </a:r>
            <a:r>
              <a:rPr lang="fr-FR" sz="1050" b="1" dirty="0" err="1" smtClean="0">
                <a:solidFill>
                  <a:srgbClr val="126F67"/>
                </a:solidFill>
              </a:rPr>
              <a:t>Feroul</a:t>
            </a:r>
            <a:r>
              <a:rPr lang="fr-FR" sz="1050" b="1" dirty="0" smtClean="0">
                <a:solidFill>
                  <a:srgbClr val="126F67"/>
                </a:solidFill>
              </a:rPr>
              <a:t> (DRIHL)	</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38074" y="957036"/>
            <a:ext cx="529887" cy="482954"/>
          </a:xfrm>
          <a:prstGeom prst="rect">
            <a:avLst/>
          </a:prstGeom>
        </p:spPr>
      </p:pic>
      <p:sp>
        <p:nvSpPr>
          <p:cNvPr id="21" name="Ellipse 20"/>
          <p:cNvSpPr/>
          <p:nvPr/>
        </p:nvSpPr>
        <p:spPr>
          <a:xfrm>
            <a:off x="5532882" y="2979964"/>
            <a:ext cx="371868" cy="350196"/>
          </a:xfrm>
          <a:prstGeom prst="ellipse">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532882" y="424844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32882" y="3610661"/>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532882" y="496933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715617" y="5764297"/>
            <a:ext cx="5189133" cy="261610"/>
          </a:xfrm>
          <a:prstGeom prst="rect">
            <a:avLst/>
          </a:prstGeom>
        </p:spPr>
        <p:txBody>
          <a:bodyPr wrap="square">
            <a:spAutoFit/>
          </a:bodyPr>
          <a:lstStyle/>
          <a:p>
            <a:r>
              <a:rPr lang="fr-FR" sz="1100" dirty="0" smtClean="0">
                <a:solidFill>
                  <a:srgbClr val="002060"/>
                </a:solidFill>
              </a:rPr>
              <a:t>* Modification de l’intitulé de la sous-action</a:t>
            </a:r>
            <a:endParaRPr lang="fr-FR" sz="1100" dirty="0">
              <a:solidFill>
                <a:srgbClr val="002060"/>
              </a:solidFill>
            </a:endParaRPr>
          </a:p>
        </p:txBody>
      </p:sp>
      <p:pic>
        <p:nvPicPr>
          <p:cNvPr id="28" name="Imag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3584" y="698029"/>
            <a:ext cx="649216" cy="741961"/>
          </a:xfrm>
          <a:prstGeom prst="rect">
            <a:avLst/>
          </a:prstGeom>
        </p:spPr>
      </p:pic>
    </p:spTree>
    <p:extLst>
      <p:ext uri="{BB962C8B-B14F-4D97-AF65-F5344CB8AC3E}">
        <p14:creationId xmlns:p14="http://schemas.microsoft.com/office/powerpoint/2010/main" val="18420569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68 </a:t>
            </a:r>
            <a:r>
              <a:rPr lang="fr-FR" sz="1800" dirty="0">
                <a:solidFill>
                  <a:srgbClr val="ED8B55"/>
                </a:solidFill>
              </a:rPr>
              <a:t>/ </a:t>
            </a:r>
            <a:r>
              <a:rPr lang="fr-FR" sz="1800" dirty="0" smtClean="0">
                <a:solidFill>
                  <a:srgbClr val="ED8B55"/>
                </a:solidFill>
              </a:rPr>
              <a:t>Améliorer le fonctionnement de la CCAPEX</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215814"/>
            <a:ext cx="5142689" cy="1785104"/>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Faire </a:t>
            </a:r>
            <a:r>
              <a:rPr lang="fr-FR" sz="1100" dirty="0">
                <a:solidFill>
                  <a:srgbClr val="002060"/>
                </a:solidFill>
              </a:rPr>
              <a:t>une étude sur le fonctionnement de l’instance afin </a:t>
            </a:r>
            <a:r>
              <a:rPr lang="fr-FR" sz="1100" dirty="0" smtClean="0">
                <a:solidFill>
                  <a:srgbClr val="002060"/>
                </a:solidFill>
              </a:rPr>
              <a:t>d’identifier des </a:t>
            </a:r>
            <a:r>
              <a:rPr lang="fr-FR" sz="1100" dirty="0">
                <a:solidFill>
                  <a:srgbClr val="002060"/>
                </a:solidFill>
              </a:rPr>
              <a:t>pistes d’amélioration à moyens constants.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Expérimenter </a:t>
            </a:r>
            <a:r>
              <a:rPr lang="fr-FR" sz="1100" dirty="0">
                <a:solidFill>
                  <a:srgbClr val="002060"/>
                </a:solidFill>
              </a:rPr>
              <a:t>des instances locales en charge de la prévention </a:t>
            </a:r>
            <a:r>
              <a:rPr lang="fr-FR" sz="1100" dirty="0" smtClean="0">
                <a:solidFill>
                  <a:srgbClr val="002060"/>
                </a:solidFill>
              </a:rPr>
              <a:t>des expulsions</a:t>
            </a:r>
            <a:r>
              <a:rPr lang="fr-FR" sz="1100" dirty="0">
                <a:solidFill>
                  <a:srgbClr val="002060"/>
                </a:solidFill>
              </a:rPr>
              <a:t>, dans une démarche de renforcement de la territorialisation</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Remobiliser </a:t>
            </a:r>
            <a:r>
              <a:rPr lang="fr-FR" sz="1100" dirty="0">
                <a:solidFill>
                  <a:srgbClr val="002060"/>
                </a:solidFill>
              </a:rPr>
              <a:t>les partenaires de la CCAPEX.</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3691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6896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392652" y="5079894"/>
            <a:ext cx="5493078" cy="1107996"/>
          </a:xfrm>
          <a:prstGeom prst="rect">
            <a:avLst/>
          </a:prstGeom>
        </p:spPr>
        <p:txBody>
          <a:bodyPr wrap="square">
            <a:spAutoFit/>
          </a:bodyPr>
          <a:lstStyle/>
          <a:p>
            <a:pPr lvl="0" algn="just">
              <a:defRPr/>
            </a:pPr>
            <a:r>
              <a:rPr lang="fr-FR" sz="1100" dirty="0" smtClean="0">
                <a:solidFill>
                  <a:srgbClr val="002060"/>
                </a:solidFill>
              </a:rPr>
              <a:t>Organisation </a:t>
            </a:r>
            <a:r>
              <a:rPr lang="fr-FR" sz="1100" dirty="0">
                <a:solidFill>
                  <a:srgbClr val="002060"/>
                </a:solidFill>
              </a:rPr>
              <a:t>d’une </a:t>
            </a:r>
            <a:r>
              <a:rPr lang="fr-FR" sz="1100" dirty="0" smtClean="0">
                <a:solidFill>
                  <a:srgbClr val="002060"/>
                </a:solidFill>
              </a:rPr>
              <a:t>journée professionnelle </a:t>
            </a:r>
            <a:r>
              <a:rPr lang="fr-FR" sz="1100" dirty="0">
                <a:solidFill>
                  <a:srgbClr val="002060"/>
                </a:solidFill>
              </a:rPr>
              <a:t>sur la prévention des expulsions</a:t>
            </a:r>
          </a:p>
          <a:p>
            <a:pPr lvl="0">
              <a:defRPr/>
            </a:pPr>
            <a:endParaRPr lang="fr-FR" sz="1100" dirty="0" smtClean="0">
              <a:solidFill>
                <a:srgbClr val="002060"/>
              </a:solidFill>
            </a:endParaRPr>
          </a:p>
          <a:p>
            <a:pPr lvl="0">
              <a:defRPr/>
            </a:pPr>
            <a:r>
              <a:rPr lang="fr-FR" sz="1100" dirty="0" smtClean="0">
                <a:solidFill>
                  <a:srgbClr val="002060"/>
                </a:solidFill>
              </a:rPr>
              <a:t>Réflexion autour d’un élargissement de l’expérimentation dans le 12</a:t>
            </a:r>
            <a:r>
              <a:rPr lang="fr-FR" sz="1100" baseline="30000" dirty="0" smtClean="0">
                <a:solidFill>
                  <a:srgbClr val="002060"/>
                </a:solidFill>
              </a:rPr>
              <a:t>e</a:t>
            </a:r>
            <a:r>
              <a:rPr lang="fr-FR" sz="1100" dirty="0" smtClean="0">
                <a:solidFill>
                  <a:srgbClr val="002060"/>
                </a:solidFill>
              </a:rPr>
              <a:t> arrondissement </a:t>
            </a:r>
          </a:p>
          <a:p>
            <a:pPr lvl="0">
              <a:defRPr/>
            </a:pPr>
            <a:endParaRPr lang="fr-FR" sz="1100" dirty="0">
              <a:solidFill>
                <a:srgbClr val="002060"/>
              </a:solidFill>
            </a:endParaRPr>
          </a:p>
          <a:p>
            <a:pPr lvl="0">
              <a:defRPr/>
            </a:pPr>
            <a:r>
              <a:rPr lang="fr-FR" sz="1100" dirty="0" smtClean="0">
                <a:solidFill>
                  <a:srgbClr val="002060"/>
                </a:solidFill>
              </a:rPr>
              <a:t>Réflexion autour d’un nouveau règlement intérieur de la CCAPEX</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37502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361754" y="1806474"/>
            <a:ext cx="5493078" cy="2800767"/>
          </a:xfrm>
          <a:prstGeom prst="rect">
            <a:avLst/>
          </a:prstGeom>
        </p:spPr>
        <p:txBody>
          <a:bodyPr wrap="square">
            <a:spAutoFit/>
          </a:bodyPr>
          <a:lstStyle/>
          <a:p>
            <a:pPr lvl="0" algn="just">
              <a:defRPr/>
            </a:pPr>
            <a:r>
              <a:rPr lang="fr-FR" sz="1100" dirty="0">
                <a:solidFill>
                  <a:srgbClr val="002060"/>
                </a:solidFill>
              </a:rPr>
              <a:t>Afin de renforcer l’efficacité et la visibilité de l’instance de coordination partenariale des acteurs de la prévention des expulsions (CCAPEX), plusieurs </a:t>
            </a:r>
            <a:r>
              <a:rPr lang="fr-FR" sz="1100" b="1" dirty="0">
                <a:solidFill>
                  <a:srgbClr val="002060"/>
                </a:solidFill>
              </a:rPr>
              <a:t>groupes de travail</a:t>
            </a:r>
            <a:r>
              <a:rPr lang="fr-FR" sz="1100" dirty="0">
                <a:solidFill>
                  <a:srgbClr val="002060"/>
                </a:solidFill>
              </a:rPr>
              <a:t> se sont tenus en 2023 </a:t>
            </a:r>
            <a:r>
              <a:rPr lang="fr-FR" sz="1100" dirty="0" smtClean="0">
                <a:solidFill>
                  <a:srgbClr val="002060"/>
                </a:solidFill>
              </a:rPr>
              <a:t>visant à i</a:t>
            </a:r>
            <a:r>
              <a:rPr lang="fr-FR" sz="1100" dirty="0">
                <a:solidFill>
                  <a:srgbClr val="002060"/>
                </a:solidFill>
              </a:rPr>
              <a:t>) revoir le contenu et les modalités de saisine de l’instance, avec l’appui d’un groupe ressources constitués de professionnels de terrain, ii) identifier des pistes d’amélioration du fonctionnement de l’instance, iii) remobiliser les partenaires autour des préconisations</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dirty="0" smtClean="0">
                <a:solidFill>
                  <a:srgbClr val="002060"/>
                </a:solidFill>
              </a:rPr>
              <a:t>Production de </a:t>
            </a:r>
            <a:r>
              <a:rPr lang="fr-FR" sz="1100" dirty="0">
                <a:solidFill>
                  <a:srgbClr val="002060"/>
                </a:solidFill>
              </a:rPr>
              <a:t>différents documents permettant d’améliorer la visibilité de la CCAPEX et ses modalités de </a:t>
            </a:r>
            <a:r>
              <a:rPr lang="fr-FR" sz="1100" dirty="0" smtClean="0">
                <a:solidFill>
                  <a:srgbClr val="002060"/>
                </a:solidFill>
              </a:rPr>
              <a:t>saisine : fiche de saisine, brochure d’informations, fiche « réflexes » </a:t>
            </a:r>
          </a:p>
          <a:p>
            <a:pPr lvl="0" algn="just">
              <a:defRPr/>
            </a:pPr>
            <a:endParaRPr lang="fr-FR" sz="1100" dirty="0">
              <a:solidFill>
                <a:srgbClr val="002060"/>
              </a:solidFill>
            </a:endParaRPr>
          </a:p>
          <a:p>
            <a:pPr lvl="0" algn="just">
              <a:defRPr/>
            </a:pPr>
            <a:r>
              <a:rPr lang="fr-FR" sz="1100" b="1" dirty="0">
                <a:solidFill>
                  <a:srgbClr val="002060"/>
                </a:solidFill>
              </a:rPr>
              <a:t>Environ 180 situations ont pu </a:t>
            </a:r>
            <a:r>
              <a:rPr lang="fr-FR" sz="1100" b="1" dirty="0" smtClean="0">
                <a:solidFill>
                  <a:srgbClr val="002060"/>
                </a:solidFill>
              </a:rPr>
              <a:t>être examinées dans le cadre de l’expérimentation d’une instance locale de prévention des expulsions dans le 14</a:t>
            </a:r>
            <a:r>
              <a:rPr lang="fr-FR" sz="1100" b="1" baseline="30000" dirty="0" smtClean="0">
                <a:solidFill>
                  <a:srgbClr val="002060"/>
                </a:solidFill>
              </a:rPr>
              <a:t>e</a:t>
            </a:r>
            <a:r>
              <a:rPr lang="fr-FR" sz="1100" b="1" dirty="0" smtClean="0">
                <a:solidFill>
                  <a:srgbClr val="002060"/>
                </a:solidFill>
              </a:rPr>
              <a:t> arrondissement </a:t>
            </a:r>
            <a:r>
              <a:rPr lang="fr-FR" sz="1100" dirty="0" smtClean="0">
                <a:solidFill>
                  <a:srgbClr val="002060"/>
                </a:solidFill>
              </a:rPr>
              <a:t>(Mairie d’arrondissement, EPS et Commissariat du 14</a:t>
            </a:r>
            <a:r>
              <a:rPr lang="fr-FR" sz="1100" baseline="30000" dirty="0" smtClean="0">
                <a:solidFill>
                  <a:srgbClr val="002060"/>
                </a:solidFill>
              </a:rPr>
              <a:t>e</a:t>
            </a:r>
            <a:r>
              <a:rPr lang="fr-FR" sz="1100" dirty="0" smtClean="0">
                <a:solidFill>
                  <a:srgbClr val="002060"/>
                </a:solidFill>
              </a:rPr>
              <a:t>).</a:t>
            </a: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60329" y="764051"/>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Marion Leloutre et Elodie </a:t>
            </a:r>
            <a:r>
              <a:rPr lang="fr-FR" sz="1050" b="1" dirty="0" err="1" smtClean="0">
                <a:solidFill>
                  <a:srgbClr val="126F67"/>
                </a:solidFill>
              </a:rPr>
              <a:t>Gilabert</a:t>
            </a:r>
            <a:r>
              <a:rPr lang="fr-FR" sz="1050" b="1" dirty="0" smtClean="0">
                <a:solidFill>
                  <a:srgbClr val="126F67"/>
                </a:solidFill>
              </a:rPr>
              <a:t> (Ville de Paris)</a:t>
            </a:r>
            <a:r>
              <a:rPr lang="fr-FR" sz="1050" b="1" dirty="0">
                <a:solidFill>
                  <a:srgbClr val="126F67"/>
                </a:solidFill>
              </a:rPr>
              <a:t> </a:t>
            </a:r>
            <a:r>
              <a:rPr lang="fr-FR" sz="1050" b="1" dirty="0" smtClean="0">
                <a:solidFill>
                  <a:srgbClr val="126F67"/>
                </a:solidFill>
              </a:rPr>
              <a:t>                Magali </a:t>
            </a:r>
            <a:r>
              <a:rPr lang="fr-FR" sz="1050" b="1" dirty="0" err="1" smtClean="0">
                <a:solidFill>
                  <a:srgbClr val="126F67"/>
                </a:solidFill>
              </a:rPr>
              <a:t>Feroul</a:t>
            </a:r>
            <a:r>
              <a:rPr lang="fr-FR" sz="1050" b="1" dirty="0" smtClean="0">
                <a:solidFill>
                  <a:srgbClr val="126F67"/>
                </a:solidFill>
              </a:rPr>
              <a:t> (DRIHL)	</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97451" y="617954"/>
            <a:ext cx="529887" cy="482954"/>
          </a:xfrm>
          <a:prstGeom prst="rect">
            <a:avLst/>
          </a:prstGeom>
        </p:spPr>
      </p:pic>
      <p:sp>
        <p:nvSpPr>
          <p:cNvPr id="21" name="Ellipse 20"/>
          <p:cNvSpPr/>
          <p:nvPr/>
        </p:nvSpPr>
        <p:spPr>
          <a:xfrm>
            <a:off x="5532882" y="2215814"/>
            <a:ext cx="371868" cy="350196"/>
          </a:xfrm>
          <a:prstGeom prst="ellipse">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532882" y="365072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32882" y="293326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1642" y="480461"/>
            <a:ext cx="649216" cy="741961"/>
          </a:xfrm>
          <a:prstGeom prst="rect">
            <a:avLst/>
          </a:prstGeom>
        </p:spPr>
      </p:pic>
    </p:spTree>
    <p:extLst>
      <p:ext uri="{BB962C8B-B14F-4D97-AF65-F5344CB8AC3E}">
        <p14:creationId xmlns:p14="http://schemas.microsoft.com/office/powerpoint/2010/main" val="969310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69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69 </a:t>
            </a:r>
            <a:r>
              <a:rPr lang="fr-FR" sz="1800" dirty="0">
                <a:solidFill>
                  <a:srgbClr val="ED8B55"/>
                </a:solidFill>
              </a:rPr>
              <a:t>/ Étendre les dispositifs dédiés aux personnes souffrant de troubles psychiques ou en difficulté psycho-sociales en lien avec une problématique logement</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306273"/>
            <a:ext cx="5142689" cy="2123658"/>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Étendre </a:t>
            </a:r>
            <a:r>
              <a:rPr lang="fr-FR" sz="1100" dirty="0">
                <a:solidFill>
                  <a:srgbClr val="002060"/>
                </a:solidFill>
              </a:rPr>
              <a:t>le nombre d’arrondissements couverts par le </a:t>
            </a:r>
            <a:r>
              <a:rPr lang="fr-FR" sz="1100" dirty="0" smtClean="0">
                <a:solidFill>
                  <a:srgbClr val="002060"/>
                </a:solidFill>
              </a:rPr>
              <a:t>dispositif ELIAHS </a:t>
            </a:r>
            <a:r>
              <a:rPr lang="fr-FR" sz="1100" dirty="0">
                <a:solidFill>
                  <a:srgbClr val="002060"/>
                </a:solidFill>
              </a:rPr>
              <a:t>(Équipe de Liaison Intersectorielle Habitat et Soins) et </a:t>
            </a:r>
            <a:r>
              <a:rPr lang="fr-FR" sz="1100" dirty="0" smtClean="0">
                <a:solidFill>
                  <a:srgbClr val="002060"/>
                </a:solidFill>
              </a:rPr>
              <a:t>l’étendre dans </a:t>
            </a:r>
            <a:r>
              <a:rPr lang="fr-FR" sz="1100" dirty="0">
                <a:solidFill>
                  <a:srgbClr val="002060"/>
                </a:solidFill>
              </a:rPr>
              <a:t>le parc privé, dans le cadre d›une expérimentation, en lien avec </a:t>
            </a:r>
            <a:r>
              <a:rPr lang="fr-FR" sz="1100" dirty="0" smtClean="0">
                <a:solidFill>
                  <a:srgbClr val="002060"/>
                </a:solidFill>
              </a:rPr>
              <a:t>la candidature </a:t>
            </a:r>
            <a:r>
              <a:rPr lang="fr-FR" sz="1100" dirty="0">
                <a:solidFill>
                  <a:srgbClr val="002060"/>
                </a:solidFill>
              </a:rPr>
              <a:t>de la Ville de Paris à l’AMI Logement d’abord.</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Engager </a:t>
            </a:r>
            <a:r>
              <a:rPr lang="fr-FR" sz="1100" dirty="0">
                <a:solidFill>
                  <a:srgbClr val="002060"/>
                </a:solidFill>
              </a:rPr>
              <a:t>une réflexion autour du passage à l’échelle sur tout </a:t>
            </a:r>
            <a:r>
              <a:rPr lang="fr-FR" sz="1100" dirty="0" smtClean="0">
                <a:solidFill>
                  <a:srgbClr val="002060"/>
                </a:solidFill>
              </a:rPr>
              <a:t>le territoire </a:t>
            </a:r>
            <a:r>
              <a:rPr lang="fr-FR" sz="1100" dirty="0">
                <a:solidFill>
                  <a:srgbClr val="002060"/>
                </a:solidFill>
              </a:rPr>
              <a:t>parisien d’ELIAHS, en lien avec l’ensemble des </a:t>
            </a:r>
            <a:r>
              <a:rPr lang="fr-FR" sz="1100" dirty="0" smtClean="0">
                <a:solidFill>
                  <a:srgbClr val="002060"/>
                </a:solidFill>
              </a:rPr>
              <a:t>financements (ARS</a:t>
            </a:r>
            <a:r>
              <a:rPr lang="fr-FR" sz="1100" dirty="0">
                <a:solidFill>
                  <a:srgbClr val="002060"/>
                </a:solidFill>
              </a:rPr>
              <a:t>, « HLM accompagnés », AMI Logement d’abord).</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6769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56955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959649"/>
            <a:ext cx="5493078" cy="600164"/>
          </a:xfrm>
          <a:prstGeom prst="rect">
            <a:avLst/>
          </a:prstGeom>
        </p:spPr>
        <p:txBody>
          <a:bodyPr wrap="square">
            <a:spAutoFit/>
          </a:bodyPr>
          <a:lstStyle/>
          <a:p>
            <a:pPr lvl="0" algn="just">
              <a:defRPr/>
            </a:pPr>
            <a:r>
              <a:rPr lang="fr-FR" sz="1100" b="1" dirty="0" smtClean="0">
                <a:solidFill>
                  <a:srgbClr val="002060"/>
                </a:solidFill>
              </a:rPr>
              <a:t>Création d’une équipe ELIAHS dans le 17</a:t>
            </a:r>
            <a:r>
              <a:rPr lang="fr-FR" sz="1100" b="1" baseline="30000" dirty="0" smtClean="0">
                <a:solidFill>
                  <a:srgbClr val="002060"/>
                </a:solidFill>
              </a:rPr>
              <a:t>e</a:t>
            </a:r>
            <a:r>
              <a:rPr lang="fr-FR" sz="1100" b="1" dirty="0" smtClean="0">
                <a:solidFill>
                  <a:srgbClr val="002060"/>
                </a:solidFill>
              </a:rPr>
              <a:t> </a:t>
            </a:r>
            <a:r>
              <a:rPr lang="fr-FR" sz="1100" b="1" dirty="0">
                <a:solidFill>
                  <a:srgbClr val="002060"/>
                </a:solidFill>
              </a:rPr>
              <a:t>arrondissement </a:t>
            </a:r>
          </a:p>
          <a:p>
            <a:pPr lvl="0" algn="just">
              <a:defRPr/>
            </a:pPr>
            <a:endParaRPr lang="fr-FR" sz="1100" dirty="0">
              <a:solidFill>
                <a:srgbClr val="002060"/>
              </a:solidFill>
            </a:endParaRPr>
          </a:p>
          <a:p>
            <a:pPr lvl="0" algn="just">
              <a:defRPr/>
            </a:pPr>
            <a:r>
              <a:rPr lang="fr-FR" sz="1100" b="1" dirty="0">
                <a:solidFill>
                  <a:srgbClr val="002060"/>
                </a:solidFill>
              </a:rPr>
              <a:t>Recruter un Chargé de mission ELIAHS parc privé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6827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136996"/>
            <a:ext cx="5493078" cy="1785104"/>
          </a:xfrm>
          <a:prstGeom prst="rect">
            <a:avLst/>
          </a:prstGeom>
        </p:spPr>
        <p:txBody>
          <a:bodyPr wrap="square">
            <a:spAutoFit/>
          </a:bodyPr>
          <a:lstStyle/>
          <a:p>
            <a:pPr lvl="0" algn="just">
              <a:defRPr/>
            </a:pPr>
            <a:r>
              <a:rPr lang="fr-FR" sz="1100" dirty="0" smtClean="0">
                <a:solidFill>
                  <a:srgbClr val="002060"/>
                </a:solidFill>
              </a:rPr>
              <a:t>Fin 2021 : création d’une équipe ELIAHS dans le 18</a:t>
            </a:r>
            <a:r>
              <a:rPr lang="fr-FR" sz="1100" baseline="30000" dirty="0" smtClean="0">
                <a:solidFill>
                  <a:srgbClr val="002060"/>
                </a:solidFill>
              </a:rPr>
              <a:t>e</a:t>
            </a:r>
            <a:r>
              <a:rPr lang="fr-FR" sz="1100" dirty="0" smtClean="0">
                <a:solidFill>
                  <a:srgbClr val="002060"/>
                </a:solidFill>
              </a:rPr>
              <a:t> </a:t>
            </a:r>
          </a:p>
          <a:p>
            <a:pPr lvl="0" algn="just">
              <a:defRPr/>
            </a:pPr>
            <a:endParaRPr lang="fr-FR" sz="1100" dirty="0" smtClean="0">
              <a:solidFill>
                <a:srgbClr val="002060"/>
              </a:solidFill>
            </a:endParaRPr>
          </a:p>
          <a:p>
            <a:pPr lvl="0" algn="just">
              <a:defRPr/>
            </a:pPr>
            <a:r>
              <a:rPr lang="fr-FR" sz="1100" b="1" dirty="0" smtClean="0">
                <a:solidFill>
                  <a:srgbClr val="002060"/>
                </a:solidFill>
              </a:rPr>
              <a:t>En 2022 : signalements de </a:t>
            </a:r>
            <a:r>
              <a:rPr lang="fr-FR" sz="1100" b="1" dirty="0">
                <a:solidFill>
                  <a:srgbClr val="002060"/>
                </a:solidFill>
              </a:rPr>
              <a:t>43 </a:t>
            </a:r>
            <a:r>
              <a:rPr lang="fr-FR" sz="1100" b="1" dirty="0" smtClean="0">
                <a:solidFill>
                  <a:srgbClr val="002060"/>
                </a:solidFill>
              </a:rPr>
              <a:t>ménages dans le 18</a:t>
            </a:r>
            <a:r>
              <a:rPr lang="fr-FR" sz="1100" b="1" baseline="30000" dirty="0" smtClean="0">
                <a:solidFill>
                  <a:srgbClr val="002060"/>
                </a:solidFill>
              </a:rPr>
              <a:t>e</a:t>
            </a:r>
            <a:r>
              <a:rPr lang="fr-FR" sz="1100" b="1" dirty="0" smtClean="0">
                <a:solidFill>
                  <a:srgbClr val="002060"/>
                </a:solidFill>
              </a:rPr>
              <a:t>, </a:t>
            </a:r>
            <a:r>
              <a:rPr lang="fr-FR" sz="1100" b="1" dirty="0">
                <a:solidFill>
                  <a:srgbClr val="002060"/>
                </a:solidFill>
              </a:rPr>
              <a:t>dont 36 ont intégré la file active de l’équipe (7 ont refusé). </a:t>
            </a:r>
          </a:p>
          <a:p>
            <a:pPr lvl="0" algn="just">
              <a:defRPr/>
            </a:pPr>
            <a:endParaRPr lang="fr-FR" sz="1100" b="1" dirty="0" smtClean="0">
              <a:solidFill>
                <a:srgbClr val="002060"/>
              </a:solidFill>
            </a:endParaRPr>
          </a:p>
          <a:p>
            <a:pPr lvl="0" algn="just">
              <a:defRPr/>
            </a:pPr>
            <a:r>
              <a:rPr lang="fr-FR" sz="1100" b="1" dirty="0" smtClean="0">
                <a:solidFill>
                  <a:srgbClr val="002060"/>
                </a:solidFill>
              </a:rPr>
              <a:t>Au global (13</a:t>
            </a:r>
            <a:r>
              <a:rPr lang="fr-FR" sz="1100" b="1" baseline="30000" dirty="0" smtClean="0">
                <a:solidFill>
                  <a:srgbClr val="002060"/>
                </a:solidFill>
              </a:rPr>
              <a:t>e</a:t>
            </a:r>
            <a:r>
              <a:rPr lang="fr-FR" sz="1100" b="1" dirty="0" smtClean="0">
                <a:solidFill>
                  <a:srgbClr val="002060"/>
                </a:solidFill>
              </a:rPr>
              <a:t>, 18</a:t>
            </a:r>
            <a:r>
              <a:rPr lang="fr-FR" sz="1100" b="1" baseline="30000" dirty="0" smtClean="0">
                <a:solidFill>
                  <a:srgbClr val="002060"/>
                </a:solidFill>
              </a:rPr>
              <a:t>e</a:t>
            </a:r>
            <a:r>
              <a:rPr lang="fr-FR" sz="1100" b="1" dirty="0" smtClean="0">
                <a:solidFill>
                  <a:srgbClr val="002060"/>
                </a:solidFill>
              </a:rPr>
              <a:t>, 19</a:t>
            </a:r>
            <a:r>
              <a:rPr lang="fr-FR" sz="1100" b="1" baseline="30000" dirty="0" smtClean="0">
                <a:solidFill>
                  <a:srgbClr val="002060"/>
                </a:solidFill>
              </a:rPr>
              <a:t>e</a:t>
            </a:r>
            <a:r>
              <a:rPr lang="fr-FR" sz="1100" b="1" dirty="0" smtClean="0">
                <a:solidFill>
                  <a:srgbClr val="002060"/>
                </a:solidFill>
              </a:rPr>
              <a:t>, 20</a:t>
            </a:r>
            <a:r>
              <a:rPr lang="fr-FR" sz="1100" b="1" baseline="30000" dirty="0" smtClean="0">
                <a:solidFill>
                  <a:srgbClr val="002060"/>
                </a:solidFill>
              </a:rPr>
              <a:t>e</a:t>
            </a:r>
            <a:r>
              <a:rPr lang="fr-FR" sz="1100" b="1" dirty="0">
                <a:solidFill>
                  <a:srgbClr val="002060"/>
                </a:solidFill>
              </a:rPr>
              <a:t>) : 370 locataires en file active en 2022</a:t>
            </a:r>
          </a:p>
          <a:p>
            <a:pPr lvl="0" algn="just">
              <a:defRPr/>
            </a:pPr>
            <a:endParaRPr lang="fr-FR" sz="1100" dirty="0" smtClean="0">
              <a:solidFill>
                <a:srgbClr val="002060"/>
              </a:solidFill>
            </a:endParaRPr>
          </a:p>
          <a:p>
            <a:pPr lvl="0" algn="just">
              <a:defRPr/>
            </a:pPr>
            <a:r>
              <a:rPr lang="fr-FR" sz="1100" b="1" dirty="0" smtClean="0">
                <a:solidFill>
                  <a:srgbClr val="002060"/>
                </a:solidFill>
              </a:rPr>
              <a:t>Déploiement </a:t>
            </a:r>
            <a:r>
              <a:rPr lang="fr-FR" sz="1100" b="1" dirty="0">
                <a:solidFill>
                  <a:srgbClr val="002060"/>
                </a:solidFill>
              </a:rPr>
              <a:t>d’ELIAHS auprès des locataires du parc privé ayant des problèmes de santé mentale dans le 19e arrondissement</a:t>
            </a:r>
            <a:r>
              <a:rPr lang="fr-FR" sz="1100" b="1" dirty="0" smtClean="0">
                <a:solidFill>
                  <a:srgbClr val="002060"/>
                </a:solidFill>
              </a:rPr>
              <a:t>.</a:t>
            </a:r>
            <a:endParaRPr lang="fr-FR" sz="1100" b="1"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60329" y="1306383"/>
            <a:ext cx="11629405" cy="253916"/>
          </a:xfrm>
          <a:prstGeom prst="rect">
            <a:avLst/>
          </a:prstGeom>
          <a:noFill/>
          <a:ln w="19050">
            <a:noFill/>
          </a:ln>
        </p:spPr>
        <p:txBody>
          <a:bodyPr wrap="square" rtlCol="0">
            <a:spAutoFit/>
          </a:bodyPr>
          <a:lstStyle/>
          <a:p>
            <a:r>
              <a:rPr lang="fr-FR" sz="1050" b="1" dirty="0" smtClean="0">
                <a:solidFill>
                  <a:srgbClr val="126F67"/>
                </a:solidFill>
              </a:rPr>
              <a:t>Pilotes d’action : Ben Rickey et Nacer </a:t>
            </a:r>
            <a:r>
              <a:rPr lang="fr-FR" sz="1050" b="1" dirty="0" err="1" smtClean="0">
                <a:solidFill>
                  <a:srgbClr val="126F67"/>
                </a:solidFill>
              </a:rPr>
              <a:t>Leshaf</a:t>
            </a:r>
            <a:r>
              <a:rPr lang="fr-FR" sz="1050" b="1" dirty="0" smtClean="0">
                <a:solidFill>
                  <a:srgbClr val="126F67"/>
                </a:solidFill>
              </a:rPr>
              <a:t> (Ville de Paris)</a:t>
            </a:r>
            <a:r>
              <a:rPr lang="fr-FR" sz="1050" b="1" dirty="0">
                <a:solidFill>
                  <a:srgbClr val="126F67"/>
                </a:solidFill>
              </a:rPr>
              <a:t> </a:t>
            </a:r>
            <a:r>
              <a:rPr lang="fr-FR" sz="1050" b="1" dirty="0" smtClean="0">
                <a:solidFill>
                  <a:srgbClr val="126F67"/>
                </a:solidFill>
              </a:rPr>
              <a:t>	      Alexandre Janin (DRIHL)</a:t>
            </a:r>
            <a:r>
              <a:rPr lang="fr-FR" sz="1050" b="1" dirty="0">
                <a:solidFill>
                  <a:srgbClr val="126F67"/>
                </a:solidFill>
              </a:rPr>
              <a:t>	 </a:t>
            </a:r>
            <a:r>
              <a:rPr lang="fr-FR" sz="1050" b="1" dirty="0" smtClean="0">
                <a:solidFill>
                  <a:srgbClr val="126F67"/>
                </a:solidFill>
              </a:rPr>
              <a:t>  </a:t>
            </a:r>
            <a:r>
              <a:rPr lang="fr-FR" sz="1050" b="1" dirty="0" err="1" smtClean="0">
                <a:solidFill>
                  <a:srgbClr val="126F67"/>
                </a:solidFill>
              </a:rPr>
              <a:t>Corrine</a:t>
            </a:r>
            <a:r>
              <a:rPr lang="fr-FR" sz="1050" b="1" dirty="0" smtClean="0">
                <a:solidFill>
                  <a:srgbClr val="126F67"/>
                </a:solidFill>
              </a:rPr>
              <a:t> </a:t>
            </a:r>
            <a:r>
              <a:rPr lang="fr-FR" sz="1050" b="1" dirty="0" err="1" smtClean="0">
                <a:solidFill>
                  <a:srgbClr val="126F67"/>
                </a:solidFill>
              </a:rPr>
              <a:t>Chouraqui</a:t>
            </a:r>
            <a:r>
              <a:rPr lang="fr-FR" sz="1050" b="1" dirty="0" smtClean="0">
                <a:solidFill>
                  <a:srgbClr val="126F67"/>
                </a:solidFill>
              </a:rPr>
              <a:t> et Maryse </a:t>
            </a:r>
            <a:r>
              <a:rPr lang="fr-FR" sz="1050" b="1" dirty="0" err="1" smtClean="0">
                <a:solidFill>
                  <a:srgbClr val="126F67"/>
                </a:solidFill>
              </a:rPr>
              <a:t>Vallery</a:t>
            </a:r>
            <a:r>
              <a:rPr lang="fr-FR" sz="1050" b="1" dirty="0" smtClean="0">
                <a:solidFill>
                  <a:srgbClr val="126F67"/>
                </a:solidFill>
              </a:rPr>
              <a:t> (ARS)	</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98297" y="1164551"/>
            <a:ext cx="529887" cy="482954"/>
          </a:xfrm>
          <a:prstGeom prst="rect">
            <a:avLst/>
          </a:prstGeom>
        </p:spPr>
      </p:pic>
      <p:sp>
        <p:nvSpPr>
          <p:cNvPr id="23" name="Ellipse 22"/>
          <p:cNvSpPr/>
          <p:nvPr/>
        </p:nvSpPr>
        <p:spPr>
          <a:xfrm>
            <a:off x="5532882" y="3747002"/>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32882" y="2603720"/>
            <a:ext cx="371868" cy="329009"/>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10514" y="1282302"/>
            <a:ext cx="582382" cy="336325"/>
          </a:xfrm>
          <a:prstGeom prst="rect">
            <a:avLst/>
          </a:prstGeom>
        </p:spPr>
      </p:pic>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4291" y="858863"/>
            <a:ext cx="649216" cy="741961"/>
          </a:xfrm>
          <a:prstGeom prst="rect">
            <a:avLst/>
          </a:prstGeom>
        </p:spPr>
      </p:pic>
    </p:spTree>
    <p:extLst>
      <p:ext uri="{BB962C8B-B14F-4D97-AF65-F5344CB8AC3E}">
        <p14:creationId xmlns:p14="http://schemas.microsoft.com/office/powerpoint/2010/main" val="34283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a:solidFill>
                  <a:srgbClr val="ED8B55"/>
                </a:solidFill>
                <a:latin typeface="Montserrat"/>
              </a:rPr>
              <a:t>2</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Organiser une semaine de la Solidarité</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095815"/>
            <a:ext cx="5501012" cy="1107996"/>
          </a:xfrm>
          <a:prstGeom prst="rect">
            <a:avLst/>
          </a:prstGeom>
        </p:spPr>
        <p:txBody>
          <a:bodyPr wrap="square">
            <a:spAutoFit/>
          </a:bodyPr>
          <a:lstStyle/>
          <a:p>
            <a:pPr marL="228600" lvl="0" indent="-228600" algn="just">
              <a:buAutoNum type="arabicPeriod"/>
              <a:defRPr/>
            </a:pPr>
            <a:r>
              <a:rPr lang="fr-FR" sz="1100" dirty="0">
                <a:solidFill>
                  <a:srgbClr val="002060"/>
                </a:solidFill>
              </a:rPr>
              <a:t>Organiser une semaine de la solidarité au cours de laquelle se </a:t>
            </a:r>
            <a:r>
              <a:rPr lang="fr-FR" sz="1100" dirty="0" smtClean="0">
                <a:solidFill>
                  <a:srgbClr val="002060"/>
                </a:solidFill>
              </a:rPr>
              <a:t>tiendront divers </a:t>
            </a:r>
            <a:r>
              <a:rPr lang="fr-FR" sz="1100" dirty="0">
                <a:solidFill>
                  <a:srgbClr val="002060"/>
                </a:solidFill>
              </a:rPr>
              <a:t>événements en lien avec la lutte contre l’exclusion </a:t>
            </a:r>
            <a:r>
              <a:rPr lang="fr-FR" sz="1100" dirty="0" smtClean="0">
                <a:solidFill>
                  <a:srgbClr val="002060"/>
                </a:solidFill>
              </a:rPr>
              <a:t>avec l’ensemble des </a:t>
            </a:r>
            <a:r>
              <a:rPr lang="fr-FR" sz="1100" dirty="0">
                <a:solidFill>
                  <a:srgbClr val="002060"/>
                </a:solidFill>
              </a:rPr>
              <a:t>partenaires du Pacte : portes ouvertes de structures, rencontres avec </a:t>
            </a:r>
            <a:r>
              <a:rPr lang="fr-FR" sz="1100" dirty="0" smtClean="0">
                <a:solidFill>
                  <a:srgbClr val="002060"/>
                </a:solidFill>
              </a:rPr>
              <a:t>le tissu </a:t>
            </a:r>
            <a:r>
              <a:rPr lang="fr-FR" sz="1100" dirty="0">
                <a:solidFill>
                  <a:srgbClr val="002060"/>
                </a:solidFill>
              </a:rPr>
              <a:t>associatif, expositions, tables rondes, soirées culinaires et festives, </a:t>
            </a:r>
            <a:r>
              <a:rPr lang="fr-FR" sz="1100" dirty="0" smtClean="0">
                <a:solidFill>
                  <a:srgbClr val="002060"/>
                </a:solidFill>
              </a:rPr>
              <a:t>etc. Ces </a:t>
            </a:r>
            <a:r>
              <a:rPr lang="fr-FR" sz="1100" dirty="0">
                <a:solidFill>
                  <a:srgbClr val="002060"/>
                </a:solidFill>
              </a:rPr>
              <a:t>différents évènements pourraient s’inscrire dans le cadre de la </a:t>
            </a:r>
            <a:r>
              <a:rPr lang="fr-FR" sz="1100" dirty="0" smtClean="0">
                <a:solidFill>
                  <a:srgbClr val="002060"/>
                </a:solidFill>
              </a:rPr>
              <a:t>semaine de </a:t>
            </a:r>
            <a:r>
              <a:rPr lang="fr-FR" sz="1100" dirty="0">
                <a:solidFill>
                  <a:srgbClr val="002060"/>
                </a:solidFill>
              </a:rPr>
              <a:t>l’engagement. </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261610"/>
          </a:xfrm>
          <a:prstGeom prst="rect">
            <a:avLst/>
          </a:prstGeom>
        </p:spPr>
        <p:txBody>
          <a:bodyPr wrap="square">
            <a:spAutoFit/>
          </a:bodyPr>
          <a:lstStyle/>
          <a:p>
            <a:pPr lvl="0" algn="just">
              <a:defRPr/>
            </a:pPr>
            <a:r>
              <a:rPr lang="fr-FR" sz="1100" dirty="0" smtClean="0">
                <a:solidFill>
                  <a:srgbClr val="002060"/>
                </a:solidFill>
              </a:rPr>
              <a:t>Informations </a:t>
            </a:r>
            <a:r>
              <a:rPr lang="fr-FR" sz="1100" dirty="0">
                <a:solidFill>
                  <a:srgbClr val="002060"/>
                </a:solidFill>
              </a:rPr>
              <a:t>à venir.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600164"/>
          </a:xfrm>
          <a:prstGeom prst="rect">
            <a:avLst/>
          </a:prstGeom>
        </p:spPr>
        <p:txBody>
          <a:bodyPr wrap="square">
            <a:spAutoFit/>
          </a:bodyPr>
          <a:lstStyle/>
          <a:p>
            <a:pPr lvl="0">
              <a:defRPr/>
            </a:pPr>
            <a:endParaRPr lang="fr-FR" sz="1100" dirty="0">
              <a:solidFill>
                <a:srgbClr val="071F32">
                  <a:lumMod val="90000"/>
                  <a:lumOff val="10000"/>
                </a:srgbClr>
              </a:solidFill>
            </a:endParaRPr>
          </a:p>
          <a:p>
            <a:pPr lvl="0" algn="just">
              <a:defRPr/>
            </a:pPr>
            <a:r>
              <a:rPr lang="fr-FR" sz="1100" dirty="0" smtClean="0">
                <a:solidFill>
                  <a:srgbClr val="002060"/>
                </a:solidFill>
              </a:rPr>
              <a:t>Informations à venir. </a:t>
            </a: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02021"/>
            <a:ext cx="8550609" cy="253916"/>
          </a:xfrm>
          <a:prstGeom prst="rect">
            <a:avLst/>
          </a:prstGeom>
          <a:noFill/>
          <a:ln w="19050">
            <a:noFill/>
          </a:ln>
        </p:spPr>
        <p:txBody>
          <a:bodyPr wrap="square" rtlCol="0">
            <a:spAutoFit/>
          </a:bodyPr>
          <a:lstStyle/>
          <a:p>
            <a:r>
              <a:rPr lang="fr-FR" sz="1050" b="1" dirty="0" smtClean="0">
                <a:solidFill>
                  <a:srgbClr val="126F67"/>
                </a:solidFill>
              </a:rPr>
              <a:t>Pilotes d’action : Soraya </a:t>
            </a:r>
            <a:r>
              <a:rPr lang="fr-FR" sz="1050" b="1" dirty="0" err="1" smtClean="0">
                <a:solidFill>
                  <a:srgbClr val="126F67"/>
                </a:solidFill>
              </a:rPr>
              <a:t>Ouferoukh</a:t>
            </a:r>
            <a:r>
              <a:rPr lang="fr-FR" sz="1050" b="1" dirty="0" smtClean="0">
                <a:solidFill>
                  <a:srgbClr val="126F67"/>
                </a:solidFill>
              </a:rPr>
              <a:t>, Sasha </a:t>
            </a:r>
            <a:r>
              <a:rPr lang="fr-FR" sz="1050" b="1" dirty="0">
                <a:solidFill>
                  <a:srgbClr val="126F67"/>
                </a:solidFill>
              </a:rPr>
              <a:t>Riffard (</a:t>
            </a:r>
            <a:r>
              <a:rPr lang="fr-FR" sz="1050" b="1" dirty="0" smtClean="0">
                <a:solidFill>
                  <a:srgbClr val="126F67"/>
                </a:solidFill>
              </a:rPr>
              <a:t>Ville de Paris)                  Marie </a:t>
            </a:r>
            <a:r>
              <a:rPr lang="fr-FR" sz="1050" b="1" dirty="0">
                <a:solidFill>
                  <a:srgbClr val="126F67"/>
                </a:solidFill>
              </a:rPr>
              <a:t>Rolland (FAS)</a:t>
            </a:r>
          </a:p>
        </p:txBody>
      </p:sp>
      <p:pic>
        <p:nvPicPr>
          <p:cNvPr id="13" name="Imag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68612" y="847201"/>
            <a:ext cx="529887" cy="482954"/>
          </a:xfrm>
          <a:prstGeom prst="rect">
            <a:avLst/>
          </a:prstGeom>
        </p:spPr>
      </p:pic>
      <p:pic>
        <p:nvPicPr>
          <p:cNvPr id="14" name="Imag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98659" y="806046"/>
            <a:ext cx="841585" cy="524109"/>
          </a:xfrm>
          <a:prstGeom prst="rect">
            <a:avLst/>
          </a:prstGeom>
        </p:spPr>
      </p:pic>
      <p:pic>
        <p:nvPicPr>
          <p:cNvPr id="21" name="Image 20"/>
          <p:cNvPicPr>
            <a:picLocks noChangeAspect="1"/>
          </p:cNvPicPr>
          <p:nvPr/>
        </p:nvPicPr>
        <p:blipFill rotWithShape="1">
          <a:blip r:embed="rId5">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spTree>
    <p:extLst>
      <p:ext uri="{BB962C8B-B14F-4D97-AF65-F5344CB8AC3E}">
        <p14:creationId xmlns:p14="http://schemas.microsoft.com/office/powerpoint/2010/main" val="1565875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28825"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70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 Créer et animer un réseau de partenaires autour des questions de santé et de l'insertion professionnelle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41717" y="1927112"/>
            <a:ext cx="5142689" cy="2462213"/>
          </a:xfrm>
          <a:prstGeom prst="rect">
            <a:avLst/>
          </a:prstGeom>
        </p:spPr>
        <p:txBody>
          <a:bodyPr wrap="square">
            <a:spAutoFit/>
          </a:bodyPr>
          <a:lstStyle/>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Créer </a:t>
            </a:r>
            <a:r>
              <a:rPr lang="fr-FR" sz="1100" dirty="0">
                <a:solidFill>
                  <a:srgbClr val="002060"/>
                </a:solidFill>
              </a:rPr>
              <a:t>et piloter un réseau de partenaires impliqués dans la santé, dont les Services de Santé au travail, avec pour objectifs de </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628650" lvl="1" indent="-171450" algn="just">
              <a:buFontTx/>
              <a:buChar char="-"/>
              <a:defRPr/>
            </a:pPr>
            <a:r>
              <a:rPr lang="fr-FR" sz="1100" dirty="0" smtClean="0">
                <a:solidFill>
                  <a:srgbClr val="002060"/>
                </a:solidFill>
              </a:rPr>
              <a:t>Anticiper </a:t>
            </a:r>
            <a:r>
              <a:rPr lang="fr-FR" sz="1100" dirty="0">
                <a:solidFill>
                  <a:srgbClr val="002060"/>
                </a:solidFill>
              </a:rPr>
              <a:t>les problématiques de santé en pouvant les identifier en amont de l’insertion, lors des formations et pendant le parcours socioprofessionnel, lors de la visite médicale </a:t>
            </a:r>
            <a:r>
              <a:rPr lang="fr-FR" sz="1100" dirty="0" smtClean="0">
                <a:solidFill>
                  <a:srgbClr val="002060"/>
                </a:solidFill>
              </a:rPr>
              <a:t>initiale.</a:t>
            </a:r>
          </a:p>
          <a:p>
            <a:pPr marL="628650" lvl="1" indent="-171450" algn="just">
              <a:buFontTx/>
              <a:buChar char="-"/>
              <a:defRPr/>
            </a:pPr>
            <a:r>
              <a:rPr lang="fr-FR" sz="1100" dirty="0" smtClean="0">
                <a:solidFill>
                  <a:srgbClr val="002060"/>
                </a:solidFill>
              </a:rPr>
              <a:t>Former </a:t>
            </a:r>
            <a:r>
              <a:rPr lang="fr-FR" sz="1100" dirty="0">
                <a:solidFill>
                  <a:srgbClr val="002060"/>
                </a:solidFill>
              </a:rPr>
              <a:t>les conseillers et travailleurs sociaux de l’insertion socioprofessionnelle à l’identification des problématiques de </a:t>
            </a:r>
            <a:r>
              <a:rPr lang="fr-FR" sz="1100" dirty="0" smtClean="0">
                <a:solidFill>
                  <a:srgbClr val="002060"/>
                </a:solidFill>
              </a:rPr>
              <a:t>santé.</a:t>
            </a:r>
          </a:p>
          <a:p>
            <a:pPr marL="628650" lvl="1" indent="-171450" algn="just">
              <a:buFontTx/>
              <a:buChar char="-"/>
              <a:defRPr/>
            </a:pPr>
            <a:r>
              <a:rPr lang="fr-FR" sz="1100" dirty="0" smtClean="0">
                <a:solidFill>
                  <a:srgbClr val="002060"/>
                </a:solidFill>
              </a:rPr>
              <a:t>Développer </a:t>
            </a:r>
            <a:r>
              <a:rPr lang="fr-FR" sz="1100" dirty="0">
                <a:solidFill>
                  <a:srgbClr val="002060"/>
                </a:solidFill>
              </a:rPr>
              <a:t>les dispositifs de prévention de la désinsertion professionnelle, notamment sur les aspects addiction et santé mentale.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5580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30849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87481" y="4663271"/>
            <a:ext cx="5684468" cy="1708160"/>
          </a:xfrm>
          <a:prstGeom prst="rect">
            <a:avLst/>
          </a:prstGeom>
        </p:spPr>
        <p:txBody>
          <a:bodyPr wrap="square">
            <a:spAutoFit/>
          </a:bodyPr>
          <a:lstStyle/>
          <a:p>
            <a:pPr algn="just">
              <a:defRPr/>
            </a:pPr>
            <a:r>
              <a:rPr lang="fr-FR" sz="1100" dirty="0">
                <a:solidFill>
                  <a:srgbClr val="002060"/>
                </a:solidFill>
              </a:rPr>
              <a:t>Déploiement de la formation d’identification des problématiques de santé</a:t>
            </a:r>
          </a:p>
          <a:p>
            <a:pPr lvl="0" algn="just">
              <a:defRPr/>
            </a:pPr>
            <a:endParaRPr lang="fr-FR" sz="600" dirty="0" smtClean="0">
              <a:solidFill>
                <a:srgbClr val="002060"/>
              </a:solidFill>
            </a:endParaRPr>
          </a:p>
          <a:p>
            <a:pPr lvl="0" algn="just">
              <a:defRPr/>
            </a:pPr>
            <a:r>
              <a:rPr lang="fr-FR" sz="1100" dirty="0" smtClean="0">
                <a:solidFill>
                  <a:srgbClr val="002060"/>
                </a:solidFill>
              </a:rPr>
              <a:t>Création </a:t>
            </a:r>
            <a:r>
              <a:rPr lang="fr-FR" sz="1100" dirty="0">
                <a:solidFill>
                  <a:srgbClr val="002060"/>
                </a:solidFill>
              </a:rPr>
              <a:t>des réseaux et 1ères </a:t>
            </a:r>
            <a:r>
              <a:rPr lang="fr-FR" sz="1100" dirty="0" smtClean="0">
                <a:solidFill>
                  <a:srgbClr val="002060"/>
                </a:solidFill>
              </a:rPr>
              <a:t>réunions</a:t>
            </a:r>
          </a:p>
          <a:p>
            <a:pPr lvl="0" algn="just">
              <a:defRPr/>
            </a:pPr>
            <a:endParaRPr lang="fr-FR" sz="400" dirty="0">
              <a:solidFill>
                <a:srgbClr val="002060"/>
              </a:solidFill>
            </a:endParaRPr>
          </a:p>
          <a:p>
            <a:pPr lvl="0" algn="just">
              <a:defRPr/>
            </a:pPr>
            <a:r>
              <a:rPr lang="fr-FR" sz="1100" dirty="0" smtClean="0">
                <a:solidFill>
                  <a:srgbClr val="002060"/>
                </a:solidFill>
              </a:rPr>
              <a:t>Elaboration </a:t>
            </a:r>
            <a:r>
              <a:rPr lang="fr-FR" sz="1100" dirty="0">
                <a:solidFill>
                  <a:srgbClr val="002060"/>
                </a:solidFill>
              </a:rPr>
              <a:t>du guide </a:t>
            </a:r>
            <a:r>
              <a:rPr lang="fr-FR" sz="1100" dirty="0" smtClean="0">
                <a:solidFill>
                  <a:srgbClr val="002060"/>
                </a:solidFill>
              </a:rPr>
              <a:t>d’identification</a:t>
            </a:r>
          </a:p>
          <a:p>
            <a:pPr lvl="0" algn="just">
              <a:defRPr/>
            </a:pPr>
            <a:endParaRPr lang="fr-FR" sz="600" dirty="0">
              <a:solidFill>
                <a:srgbClr val="002060"/>
              </a:solidFill>
            </a:endParaRPr>
          </a:p>
          <a:p>
            <a:pPr lvl="0" algn="just">
              <a:defRPr/>
            </a:pPr>
            <a:r>
              <a:rPr lang="fr-FR" sz="1100" dirty="0" smtClean="0">
                <a:solidFill>
                  <a:srgbClr val="002060"/>
                </a:solidFill>
              </a:rPr>
              <a:t>Déploiement </a:t>
            </a:r>
            <a:r>
              <a:rPr lang="fr-FR" sz="1100" dirty="0">
                <a:solidFill>
                  <a:srgbClr val="002060"/>
                </a:solidFill>
              </a:rPr>
              <a:t>accompagné du guide vers les acteurs </a:t>
            </a:r>
            <a:r>
              <a:rPr lang="fr-FR" sz="1100" dirty="0" smtClean="0">
                <a:solidFill>
                  <a:srgbClr val="002060"/>
                </a:solidFill>
              </a:rPr>
              <a:t>concernés</a:t>
            </a:r>
          </a:p>
          <a:p>
            <a:pPr lvl="0" algn="just">
              <a:defRPr/>
            </a:pPr>
            <a:endParaRPr lang="fr-FR" sz="600" dirty="0">
              <a:solidFill>
                <a:srgbClr val="002060"/>
              </a:solidFill>
            </a:endParaRPr>
          </a:p>
          <a:p>
            <a:pPr lvl="0" algn="just">
              <a:defRPr/>
            </a:pPr>
            <a:r>
              <a:rPr lang="fr-FR" sz="1100" dirty="0" smtClean="0">
                <a:solidFill>
                  <a:srgbClr val="002060"/>
                </a:solidFill>
              </a:rPr>
              <a:t>Formations </a:t>
            </a:r>
            <a:r>
              <a:rPr lang="fr-FR" sz="1100" dirty="0">
                <a:solidFill>
                  <a:srgbClr val="002060"/>
                </a:solidFill>
              </a:rPr>
              <a:t>aux dispositifs d’accompagnement vers les droits et les soins vers les partenaires et aux outils </a:t>
            </a:r>
            <a:r>
              <a:rPr lang="fr-FR" sz="1100" dirty="0" smtClean="0">
                <a:solidFill>
                  <a:srgbClr val="002060"/>
                </a:solidFill>
              </a:rPr>
              <a:t>associés</a:t>
            </a:r>
          </a:p>
          <a:p>
            <a:pPr lvl="0" algn="just">
              <a:defRPr/>
            </a:pPr>
            <a:endParaRPr lang="fr-FR" sz="600"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638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066906"/>
            <a:ext cx="5493078" cy="2292935"/>
          </a:xfrm>
          <a:prstGeom prst="rect">
            <a:avLst/>
          </a:prstGeom>
        </p:spPr>
        <p:txBody>
          <a:bodyPr wrap="square">
            <a:spAutoFit/>
          </a:bodyPr>
          <a:lstStyle/>
          <a:p>
            <a:pPr lvl="0" algn="just">
              <a:defRPr/>
            </a:pPr>
            <a:r>
              <a:rPr lang="fr-FR" sz="1100" dirty="0" smtClean="0">
                <a:solidFill>
                  <a:srgbClr val="002060"/>
                </a:solidFill>
              </a:rPr>
              <a:t>Test d’une </a:t>
            </a:r>
            <a:r>
              <a:rPr lang="fr-FR" sz="1100" dirty="0">
                <a:solidFill>
                  <a:srgbClr val="002060"/>
                </a:solidFill>
              </a:rPr>
              <a:t>formation par l’Ecole de Service Social de la CRAMIF « Comment identifier et aborder les questions de santé lors d’un entretien social concernant l’insertion professionnel </a:t>
            </a:r>
            <a:r>
              <a:rPr lang="fr-FR" sz="1100" dirty="0" smtClean="0">
                <a:solidFill>
                  <a:srgbClr val="002060"/>
                </a:solidFill>
              </a:rPr>
              <a:t>». Révision </a:t>
            </a:r>
            <a:r>
              <a:rPr lang="fr-FR" sz="1100" dirty="0">
                <a:solidFill>
                  <a:srgbClr val="002060"/>
                </a:solidFill>
              </a:rPr>
              <a:t>en cours pour pouvoir proposer deux </a:t>
            </a:r>
            <a:r>
              <a:rPr lang="fr-FR" sz="1100" dirty="0" smtClean="0">
                <a:solidFill>
                  <a:srgbClr val="002060"/>
                </a:solidFill>
              </a:rPr>
              <a:t>formules. </a:t>
            </a:r>
          </a:p>
          <a:p>
            <a:pPr lvl="0" algn="just">
              <a:defRPr/>
            </a:pPr>
            <a:endParaRPr lang="fr-FR" sz="1100" dirty="0">
              <a:solidFill>
                <a:srgbClr val="002060"/>
              </a:solidFill>
            </a:endParaRPr>
          </a:p>
          <a:p>
            <a:pPr lvl="0" algn="just">
              <a:defRPr/>
            </a:pPr>
            <a:r>
              <a:rPr lang="fr-FR" sz="1100" dirty="0" smtClean="0">
                <a:solidFill>
                  <a:srgbClr val="002060"/>
                </a:solidFill>
              </a:rPr>
              <a:t>Identification </a:t>
            </a:r>
            <a:r>
              <a:rPr lang="fr-FR" sz="1100" dirty="0">
                <a:solidFill>
                  <a:srgbClr val="002060"/>
                </a:solidFill>
              </a:rPr>
              <a:t>des partenaires en santé à mobiliser. Deux groupes </a:t>
            </a:r>
            <a:r>
              <a:rPr lang="fr-FR" sz="1100" dirty="0" smtClean="0">
                <a:solidFill>
                  <a:srgbClr val="002060"/>
                </a:solidFill>
              </a:rPr>
              <a:t>distincts: Les </a:t>
            </a:r>
            <a:r>
              <a:rPr lang="fr-FR" sz="1100" dirty="0">
                <a:solidFill>
                  <a:srgbClr val="002060"/>
                </a:solidFill>
              </a:rPr>
              <a:t>détecteurs et les organismes d’accompagnement vers l’accès aux </a:t>
            </a:r>
            <a:r>
              <a:rPr lang="fr-FR" sz="1100" dirty="0" smtClean="0">
                <a:solidFill>
                  <a:srgbClr val="002060"/>
                </a:solidFill>
              </a:rPr>
              <a:t>droits ; Les </a:t>
            </a:r>
            <a:r>
              <a:rPr lang="fr-FR" sz="1100" dirty="0">
                <a:solidFill>
                  <a:srgbClr val="002060"/>
                </a:solidFill>
              </a:rPr>
              <a:t>acteurs du soin et les acteurs de la prévention en santé</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dirty="0" smtClean="0">
                <a:solidFill>
                  <a:srgbClr val="002060"/>
                </a:solidFill>
              </a:rPr>
              <a:t>Formation </a:t>
            </a:r>
            <a:r>
              <a:rPr lang="fr-FR" sz="1100" dirty="0">
                <a:solidFill>
                  <a:srgbClr val="002060"/>
                </a:solidFill>
              </a:rPr>
              <a:t>de conseillers Pôle Emploi (Accompagnement global, Jeunes et Handicap) sur la saisine de la Mission Accompagnement Santé de la CPAM et des dispositifs 100%Santé, Complémentaire Santé Solidaire et </a:t>
            </a:r>
            <a:r>
              <a:rPr lang="fr-FR" sz="1100" dirty="0" err="1">
                <a:solidFill>
                  <a:srgbClr val="002060"/>
                </a:solidFill>
              </a:rPr>
              <a:t>MonPsy</a:t>
            </a:r>
            <a:endParaRPr lang="fr-FR" sz="1100" dirty="0">
              <a:solidFill>
                <a:srgbClr val="002060"/>
              </a:solidFill>
            </a:endParaRPr>
          </a:p>
          <a:p>
            <a:pPr lvl="0" algn="just">
              <a:defRPr/>
            </a:pP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4" name="Ellipse 13"/>
          <p:cNvSpPr/>
          <p:nvPr/>
        </p:nvSpPr>
        <p:spPr>
          <a:xfrm>
            <a:off x="5532882" y="271842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60329" y="1071118"/>
            <a:ext cx="4716638"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Samuel Laurier (CPAM)</a:t>
            </a:r>
          </a:p>
        </p:txBody>
      </p:sp>
      <p:sp>
        <p:nvSpPr>
          <p:cNvPr id="17" name="Ellipse 16"/>
          <p:cNvSpPr/>
          <p:nvPr/>
        </p:nvSpPr>
        <p:spPr>
          <a:xfrm>
            <a:off x="5532882" y="3839510"/>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32882" y="325044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88890" y="986752"/>
            <a:ext cx="900343" cy="419785"/>
          </a:xfrm>
          <a:prstGeom prst="rect">
            <a:avLst/>
          </a:prstGeom>
        </p:spPr>
      </p:pic>
    </p:spTree>
    <p:extLst>
      <p:ext uri="{BB962C8B-B14F-4D97-AF65-F5344CB8AC3E}">
        <p14:creationId xmlns:p14="http://schemas.microsoft.com/office/powerpoint/2010/main" val="3720149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71</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875755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71</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a:solidFill>
                  <a:srgbClr val="ED8B55"/>
                </a:solidFill>
              </a:rPr>
              <a:t>/ Développer la démarche de réduction des risques dans le champ de la lutte contre l’exclusion</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366992"/>
            <a:ext cx="5142689" cy="2462213"/>
          </a:xfrm>
          <a:prstGeom prst="rect">
            <a:avLst/>
          </a:prstGeom>
        </p:spPr>
        <p:txBody>
          <a:bodyPr wrap="square">
            <a:spAutoFit/>
          </a:bodyPr>
          <a:lstStyle/>
          <a:p>
            <a:pPr marL="228600" lvl="0" indent="-228600" algn="just">
              <a:buAutoNum type="arabicPeriod"/>
              <a:defRPr/>
            </a:pPr>
            <a:r>
              <a:rPr lang="fr-FR" sz="1100" dirty="0">
                <a:solidFill>
                  <a:srgbClr val="002060"/>
                </a:solidFill>
              </a:rPr>
              <a:t>Réaliser une Charte de la réduction des risques et des dommages (RDRD) spécifique au secteur accueil, hébergement, insertion (AHI</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Sensibiliser </a:t>
            </a:r>
            <a:r>
              <a:rPr lang="fr-FR" sz="1100" dirty="0">
                <a:solidFill>
                  <a:srgbClr val="002060"/>
                </a:solidFill>
              </a:rPr>
              <a:t>et former les professionnels de la filière AHI aux </a:t>
            </a:r>
            <a:r>
              <a:rPr lang="fr-FR" sz="1100" dirty="0" smtClean="0">
                <a:solidFill>
                  <a:srgbClr val="002060"/>
                </a:solidFill>
              </a:rPr>
              <a:t>thématiques </a:t>
            </a:r>
            <a:r>
              <a:rPr lang="fr-FR" sz="1100" dirty="0">
                <a:solidFill>
                  <a:srgbClr val="002060"/>
                </a:solidFill>
              </a:rPr>
              <a:t>de conduites addictives et de la réduction des </a:t>
            </a:r>
            <a:r>
              <a:rPr lang="fr-FR" sz="1100" dirty="0" smtClean="0">
                <a:solidFill>
                  <a:srgbClr val="002060"/>
                </a:solidFill>
              </a:rPr>
              <a:t>risques (</a:t>
            </a:r>
            <a:r>
              <a:rPr lang="fr-FR" sz="1100" dirty="0">
                <a:solidFill>
                  <a:srgbClr val="002060"/>
                </a:solidFill>
              </a:rPr>
              <a:t>alcool, tabac, substances psychoactives), notamment par la présence et le recours à des équipes mobiles en </a:t>
            </a:r>
            <a:r>
              <a:rPr lang="fr-FR" sz="1100" dirty="0" smtClean="0">
                <a:solidFill>
                  <a:srgbClr val="002060"/>
                </a:solidFill>
              </a:rPr>
              <a:t>addictologie.</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Déployer </a:t>
            </a:r>
            <a:r>
              <a:rPr lang="fr-FR" sz="1100" dirty="0">
                <a:solidFill>
                  <a:srgbClr val="002060"/>
                </a:solidFill>
              </a:rPr>
              <a:t>la pair-</a:t>
            </a:r>
            <a:r>
              <a:rPr lang="fr-FR" sz="1100" dirty="0" err="1">
                <a:solidFill>
                  <a:srgbClr val="002060"/>
                </a:solidFill>
              </a:rPr>
              <a:t>aidance</a:t>
            </a:r>
            <a:r>
              <a:rPr lang="fr-FR" sz="1100" dirty="0">
                <a:solidFill>
                  <a:srgbClr val="002060"/>
                </a:solidFill>
              </a:rPr>
              <a:t> ou le recrutement de médiateurs de </a:t>
            </a:r>
            <a:r>
              <a:rPr lang="fr-FR" sz="1100" dirty="0" smtClean="0">
                <a:solidFill>
                  <a:srgbClr val="002060"/>
                </a:solidFill>
              </a:rPr>
              <a:t>santé </a:t>
            </a:r>
            <a:r>
              <a:rPr lang="fr-FR" sz="1100" dirty="0">
                <a:solidFill>
                  <a:srgbClr val="002060"/>
                </a:solidFill>
              </a:rPr>
              <a:t>pairs dans le secteur de l’AHI en lien avec les problématiques addictives.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6769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56955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959649"/>
            <a:ext cx="5493078" cy="938719"/>
          </a:xfrm>
          <a:prstGeom prst="rect">
            <a:avLst/>
          </a:prstGeom>
        </p:spPr>
        <p:txBody>
          <a:bodyPr wrap="square">
            <a:spAutoFit/>
          </a:bodyPr>
          <a:lstStyle/>
          <a:p>
            <a:pPr lvl="0" algn="just">
              <a:defRPr/>
            </a:pPr>
            <a:r>
              <a:rPr lang="fr-FR" sz="1100" b="1" dirty="0" smtClean="0">
                <a:solidFill>
                  <a:srgbClr val="002060"/>
                </a:solidFill>
              </a:rPr>
              <a:t>Extension de la démarche à d’autres centres du pôles Rosa Luxembourg, inscription de la démarche dans les documents institutionnels du pôle et évaluation périodique de la démarche.</a:t>
            </a:r>
          </a:p>
          <a:p>
            <a:pPr lvl="0" algn="just">
              <a:defRPr/>
            </a:pPr>
            <a:endParaRPr lang="fr-FR" sz="1100" b="1" dirty="0">
              <a:solidFill>
                <a:srgbClr val="002060"/>
              </a:solidFill>
            </a:endParaRPr>
          </a:p>
          <a:p>
            <a:pPr lvl="0" algn="just">
              <a:defRPr/>
            </a:pPr>
            <a:endParaRPr lang="fr-FR" sz="1100" b="1"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6827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136996"/>
            <a:ext cx="5493078" cy="2123658"/>
          </a:xfrm>
          <a:prstGeom prst="rect">
            <a:avLst/>
          </a:prstGeom>
        </p:spPr>
        <p:txBody>
          <a:bodyPr wrap="square">
            <a:spAutoFit/>
          </a:bodyPr>
          <a:lstStyle/>
          <a:p>
            <a:pPr lvl="0" algn="just">
              <a:defRPr/>
            </a:pPr>
            <a:r>
              <a:rPr lang="fr-FR" sz="1100" dirty="0" smtClean="0">
                <a:solidFill>
                  <a:srgbClr val="002060"/>
                </a:solidFill>
              </a:rPr>
              <a:t>Déploiement d’une expérimentation de démarche de réduction des risques alcool dans les centres d’hébergement du pôle Rosa Luxembourg, avec la réalisation d’un diagnostic, la formation de l’ensemble des professionnels du centre d’expérimentation, des séances de supervision et des ateliers collectifs auprès des résidents. </a:t>
            </a:r>
            <a:r>
              <a:rPr lang="fr-FR" sz="1100" b="1" dirty="0" smtClean="0">
                <a:solidFill>
                  <a:srgbClr val="002060"/>
                </a:solidFill>
              </a:rPr>
              <a:t>Bilan positif avec un climat plus apaisé. </a:t>
            </a:r>
          </a:p>
          <a:p>
            <a:pPr lvl="0" algn="just">
              <a:defRPr/>
            </a:pPr>
            <a:endParaRPr lang="fr-FR" sz="1100" b="1" dirty="0">
              <a:solidFill>
                <a:srgbClr val="002060"/>
              </a:solidFill>
            </a:endParaRPr>
          </a:p>
          <a:p>
            <a:pPr lvl="0" algn="just">
              <a:defRPr/>
            </a:pPr>
            <a:r>
              <a:rPr lang="fr-FR" sz="1100" dirty="0" smtClean="0">
                <a:solidFill>
                  <a:srgbClr val="002060"/>
                </a:solidFill>
              </a:rPr>
              <a:t>Pour accompagner les usagers en termes de réduction des risques, le pôle Joséphine Baker travaille avec le CSAPA Ménilmontant et avec ESMAR. </a:t>
            </a:r>
          </a:p>
          <a:p>
            <a:pPr lvl="0" algn="just">
              <a:defRPr/>
            </a:pPr>
            <a:endParaRPr lang="fr-FR" sz="1100" dirty="0">
              <a:solidFill>
                <a:srgbClr val="002060"/>
              </a:solidFill>
            </a:endParaRPr>
          </a:p>
          <a:p>
            <a:pPr lvl="0" algn="just">
              <a:defRPr/>
            </a:pPr>
            <a:r>
              <a:rPr lang="fr-FR" sz="1100" dirty="0" smtClean="0">
                <a:solidFill>
                  <a:srgbClr val="002060"/>
                </a:solidFill>
              </a:rPr>
              <a:t>Chiffre clé : 3 CHRS Ville de Paris ont mis en place une démarche de réduction des risques. </a:t>
            </a: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60329" y="1101517"/>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Corinne </a:t>
            </a:r>
            <a:r>
              <a:rPr lang="fr-FR" sz="1050" b="1" dirty="0" err="1">
                <a:solidFill>
                  <a:srgbClr val="126F67"/>
                </a:solidFill>
              </a:rPr>
              <a:t>Chouraqui</a:t>
            </a:r>
            <a:r>
              <a:rPr lang="fr-FR" sz="1050" b="1" dirty="0">
                <a:solidFill>
                  <a:srgbClr val="126F67"/>
                </a:solidFill>
              </a:rPr>
              <a:t> et Maryse </a:t>
            </a:r>
            <a:r>
              <a:rPr lang="fr-FR" sz="1050" b="1" dirty="0" err="1">
                <a:solidFill>
                  <a:srgbClr val="126F67"/>
                </a:solidFill>
              </a:rPr>
              <a:t>Vallery</a:t>
            </a:r>
            <a:r>
              <a:rPr lang="fr-FR" sz="1050" b="1" dirty="0">
                <a:solidFill>
                  <a:srgbClr val="126F67"/>
                </a:solidFill>
              </a:rPr>
              <a:t> (</a:t>
            </a:r>
            <a:r>
              <a:rPr lang="fr-FR" sz="1050" b="1" dirty="0" smtClean="0">
                <a:solidFill>
                  <a:srgbClr val="126F67"/>
                </a:solidFill>
              </a:rPr>
              <a:t>ARS</a:t>
            </a:r>
            <a:r>
              <a:rPr lang="fr-FR" sz="1050" b="1" dirty="0">
                <a:solidFill>
                  <a:srgbClr val="126F67"/>
                </a:solidFill>
              </a:rPr>
              <a:t>), Catherine Duprat (DRIHL), </a:t>
            </a:r>
            <a:r>
              <a:rPr lang="fr-FR" sz="1050" b="1" dirty="0" smtClean="0">
                <a:solidFill>
                  <a:srgbClr val="126F67"/>
                </a:solidFill>
              </a:rPr>
              <a:t>Marie </a:t>
            </a:r>
            <a:r>
              <a:rPr lang="fr-FR" sz="1050" b="1" dirty="0">
                <a:solidFill>
                  <a:srgbClr val="126F67"/>
                </a:solidFill>
              </a:rPr>
              <a:t>Lafont (</a:t>
            </a:r>
            <a:r>
              <a:rPr lang="fr-FR" sz="1050" b="1" dirty="0" smtClean="0">
                <a:solidFill>
                  <a:srgbClr val="126F67"/>
                </a:solidFill>
              </a:rPr>
              <a:t>Ville de Paris)</a:t>
            </a:r>
            <a:endParaRPr lang="fr-FR" sz="1050" b="1" dirty="0">
              <a:solidFill>
                <a:srgbClr val="126F67"/>
              </a:solidFill>
            </a:endParaRPr>
          </a:p>
        </p:txBody>
      </p:sp>
      <p:pic>
        <p:nvPicPr>
          <p:cNvPr id="22" name="Imag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33338" y="905475"/>
            <a:ext cx="631780" cy="575823"/>
          </a:xfrm>
          <a:prstGeom prst="rect">
            <a:avLst/>
          </a:prstGeom>
        </p:spPr>
      </p:pic>
      <p:sp>
        <p:nvSpPr>
          <p:cNvPr id="23" name="Ellipse 22"/>
          <p:cNvSpPr/>
          <p:nvPr/>
        </p:nvSpPr>
        <p:spPr>
          <a:xfrm>
            <a:off x="5609281" y="2468915"/>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609281" y="3447536"/>
            <a:ext cx="371868" cy="329009"/>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73928" y="1068278"/>
            <a:ext cx="499855" cy="288666"/>
          </a:xfrm>
          <a:prstGeom prst="rect">
            <a:avLst/>
          </a:prstGeom>
        </p:spPr>
      </p:pic>
      <p:sp>
        <p:nvSpPr>
          <p:cNvPr id="18" name="Ellipse 17"/>
          <p:cNvSpPr/>
          <p:nvPr/>
        </p:nvSpPr>
        <p:spPr>
          <a:xfrm>
            <a:off x="5609281" y="421935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6507" y="863609"/>
            <a:ext cx="532777" cy="608888"/>
          </a:xfrm>
          <a:prstGeom prst="rect">
            <a:avLst/>
          </a:prstGeom>
        </p:spPr>
      </p:pic>
    </p:spTree>
    <p:extLst>
      <p:ext uri="{BB962C8B-B14F-4D97-AF65-F5344CB8AC3E}">
        <p14:creationId xmlns:p14="http://schemas.microsoft.com/office/powerpoint/2010/main" val="42610126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67410" y="5892795"/>
            <a:ext cx="6075758" cy="646331"/>
          </a:xfrm>
          <a:prstGeom prst="rect">
            <a:avLst/>
          </a:prstGeom>
          <a:noFill/>
        </p:spPr>
        <p:txBody>
          <a:bodyPr wrap="square" rtlCol="0">
            <a:spAutoFit/>
          </a:bodyPr>
          <a:lstStyle/>
          <a:p>
            <a:pPr algn="ctr"/>
            <a:r>
              <a:rPr lang="fr-FR" b="1" dirty="0">
                <a:solidFill>
                  <a:schemeClr val="tx2">
                    <a:lumMod val="90000"/>
                    <a:lumOff val="10000"/>
                  </a:schemeClr>
                </a:solidFill>
              </a:rPr>
              <a:t>Objectif 12 : Renforcer les logiques de parcours pour prévenir les ruptures et faciliter l’insertion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11297816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73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 Adopter un plan de sortie de trêve chaque année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602845"/>
            <a:ext cx="5142689" cy="1277273"/>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Décliner </a:t>
            </a:r>
            <a:r>
              <a:rPr lang="fr-FR" sz="1100" dirty="0">
                <a:solidFill>
                  <a:srgbClr val="002060"/>
                </a:solidFill>
              </a:rPr>
              <a:t>et recenser l’ensemble des actions réalisées par les </a:t>
            </a:r>
            <a:r>
              <a:rPr lang="fr-FR" sz="1100" dirty="0" smtClean="0">
                <a:solidFill>
                  <a:srgbClr val="002060"/>
                </a:solidFill>
              </a:rPr>
              <a:t>partenaires de </a:t>
            </a:r>
            <a:r>
              <a:rPr lang="fr-FR" sz="1100" dirty="0">
                <a:solidFill>
                  <a:srgbClr val="002060"/>
                </a:solidFill>
              </a:rPr>
              <a:t>la Charte parisienne de prévention des expulsions </a:t>
            </a:r>
            <a:r>
              <a:rPr lang="fr-FR" sz="1100" dirty="0" smtClean="0">
                <a:solidFill>
                  <a:srgbClr val="002060"/>
                </a:solidFill>
              </a:rPr>
              <a:t>locatives au </a:t>
            </a:r>
            <a:r>
              <a:rPr lang="fr-FR" sz="1100" dirty="0">
                <a:solidFill>
                  <a:srgbClr val="002060"/>
                </a:solidFill>
              </a:rPr>
              <a:t>sein d’un document annuel, le plan de sortie de trêve.</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des réunions de travail et déterminer des </a:t>
            </a:r>
            <a:r>
              <a:rPr lang="fr-FR" sz="1100" dirty="0" smtClean="0">
                <a:solidFill>
                  <a:srgbClr val="002060"/>
                </a:solidFill>
              </a:rPr>
              <a:t>modalités de </a:t>
            </a:r>
            <a:r>
              <a:rPr lang="fr-FR" sz="1100" dirty="0">
                <a:solidFill>
                  <a:srgbClr val="002060"/>
                </a:solidFill>
              </a:rPr>
              <a:t>suivi des actions du plan de sortie de trêve.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6769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56955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959649"/>
            <a:ext cx="5493078" cy="261610"/>
          </a:xfrm>
          <a:prstGeom prst="rect">
            <a:avLst/>
          </a:prstGeom>
        </p:spPr>
        <p:txBody>
          <a:bodyPr wrap="square">
            <a:spAutoFit/>
          </a:bodyPr>
          <a:lstStyle/>
          <a:p>
            <a:pPr lvl="0" algn="just">
              <a:defRPr/>
            </a:pPr>
            <a:r>
              <a:rPr lang="fr-FR" sz="1100" dirty="0" smtClean="0">
                <a:solidFill>
                  <a:srgbClr val="002060"/>
                </a:solidFill>
              </a:rPr>
              <a:t>Réalisation d’un bilan du plan 2023 et préparation du plan 2024</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6827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136996"/>
            <a:ext cx="5493078" cy="1785104"/>
          </a:xfrm>
          <a:prstGeom prst="rect">
            <a:avLst/>
          </a:prstGeom>
        </p:spPr>
        <p:txBody>
          <a:bodyPr wrap="square">
            <a:spAutoFit/>
          </a:bodyPr>
          <a:lstStyle/>
          <a:p>
            <a:pPr lvl="0" algn="just">
              <a:defRPr/>
            </a:pPr>
            <a:r>
              <a:rPr lang="fr-FR" sz="1100" dirty="0" smtClean="0">
                <a:solidFill>
                  <a:srgbClr val="002060"/>
                </a:solidFill>
              </a:rPr>
              <a:t>A l’automne, mise en place d’un plan d’actions autour de 3 axes :</a:t>
            </a:r>
          </a:p>
          <a:p>
            <a:pPr lvl="0" algn="just">
              <a:defRPr/>
            </a:pPr>
            <a:endParaRPr lang="fr-FR" sz="1100" dirty="0" smtClean="0">
              <a:solidFill>
                <a:srgbClr val="002060"/>
              </a:solidFill>
            </a:endParaRPr>
          </a:p>
          <a:p>
            <a:pPr marL="228600" lvl="0" indent="-228600" algn="just">
              <a:buFont typeface="+mj-lt"/>
              <a:buAutoNum type="arabicPeriod"/>
              <a:defRPr/>
            </a:pPr>
            <a:r>
              <a:rPr lang="fr-FR" sz="1100" dirty="0" smtClean="0">
                <a:solidFill>
                  <a:srgbClr val="002060"/>
                </a:solidFill>
              </a:rPr>
              <a:t>réduire </a:t>
            </a:r>
            <a:r>
              <a:rPr lang="fr-FR" sz="1100" dirty="0">
                <a:solidFill>
                  <a:srgbClr val="002060"/>
                </a:solidFill>
              </a:rPr>
              <a:t>le nombre de dossiers de concours de la force publique (CFP) accumulés à exécuter à l’issue de la trêve hivernale ;</a:t>
            </a:r>
          </a:p>
          <a:p>
            <a:pPr marL="228600" lvl="0" indent="-228600" algn="just">
              <a:buFont typeface="+mj-lt"/>
              <a:buAutoNum type="arabicPeriod"/>
              <a:defRPr/>
            </a:pPr>
            <a:r>
              <a:rPr lang="fr-FR" sz="1100" dirty="0" smtClean="0">
                <a:solidFill>
                  <a:srgbClr val="002060"/>
                </a:solidFill>
              </a:rPr>
              <a:t>prioriser </a:t>
            </a:r>
            <a:r>
              <a:rPr lang="fr-FR" sz="1100" dirty="0">
                <a:solidFill>
                  <a:srgbClr val="002060"/>
                </a:solidFill>
              </a:rPr>
              <a:t>et échelonner la reprise de l’exécution des CFP en fonction des capacités de relogement et d’hébergement du territoire ;</a:t>
            </a:r>
          </a:p>
          <a:p>
            <a:pPr marL="228600" lvl="0" indent="-228600" algn="just">
              <a:buFont typeface="+mj-lt"/>
              <a:buAutoNum type="arabicPeriod"/>
              <a:defRPr/>
            </a:pPr>
            <a:r>
              <a:rPr lang="fr-FR" sz="1100" dirty="0" smtClean="0">
                <a:solidFill>
                  <a:srgbClr val="002060"/>
                </a:solidFill>
              </a:rPr>
              <a:t>limiter </a:t>
            </a:r>
            <a:r>
              <a:rPr lang="fr-FR" sz="1100" dirty="0">
                <a:solidFill>
                  <a:srgbClr val="002060"/>
                </a:solidFill>
              </a:rPr>
              <a:t>l’afflux de nouvelles réquisitions de CFP susceptibles d’être octroyées par une politique de prévention plus active.</a:t>
            </a:r>
          </a:p>
          <a:p>
            <a:pPr lvl="0" algn="just">
              <a:defRPr/>
            </a:pPr>
            <a:endParaRPr lang="fr-FR" sz="1100" b="1" dirty="0" smtClean="0">
              <a:solidFill>
                <a:srgbClr val="002060"/>
              </a:solidFill>
            </a:endParaRPr>
          </a:p>
          <a:p>
            <a:pPr lvl="0" algn="just">
              <a:defRPr/>
            </a:pPr>
            <a:endParaRPr lang="fr-FR" sz="1100"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9926" y="1108331"/>
            <a:ext cx="10564345" cy="253916"/>
          </a:xfrm>
          <a:prstGeom prst="rect">
            <a:avLst/>
          </a:prstGeom>
          <a:noFill/>
          <a:ln w="19050">
            <a:noFill/>
          </a:ln>
        </p:spPr>
        <p:txBody>
          <a:bodyPr wrap="square" rtlCol="0">
            <a:spAutoFit/>
          </a:bodyPr>
          <a:lstStyle/>
          <a:p>
            <a:r>
              <a:rPr lang="fr-FR" sz="1050" b="1" dirty="0" smtClean="0">
                <a:solidFill>
                  <a:srgbClr val="126F67"/>
                </a:solidFill>
              </a:rPr>
              <a:t>Pilote d’action : Valentine </a:t>
            </a:r>
            <a:r>
              <a:rPr lang="fr-FR" sz="1050" b="1" dirty="0" err="1" smtClean="0">
                <a:solidFill>
                  <a:srgbClr val="126F67"/>
                </a:solidFill>
              </a:rPr>
              <a:t>Braive</a:t>
            </a:r>
            <a:r>
              <a:rPr lang="fr-FR" sz="1050" b="1" dirty="0" smtClean="0">
                <a:solidFill>
                  <a:srgbClr val="126F67"/>
                </a:solidFill>
              </a:rPr>
              <a:t> (DRIHL)	</a:t>
            </a:r>
            <a:endParaRPr lang="fr-FR" sz="1050" b="1" dirty="0">
              <a:solidFill>
                <a:srgbClr val="126F67"/>
              </a:solidFill>
            </a:endParaRPr>
          </a:p>
        </p:txBody>
      </p:sp>
      <p:sp>
        <p:nvSpPr>
          <p:cNvPr id="23" name="Ellipse 22"/>
          <p:cNvSpPr/>
          <p:nvPr/>
        </p:nvSpPr>
        <p:spPr>
          <a:xfrm>
            <a:off x="5592099" y="3449801"/>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92099" y="2684959"/>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3"/>
          <a:stretch>
            <a:fillRect/>
          </a:stretch>
        </p:blipFill>
        <p:spPr>
          <a:xfrm>
            <a:off x="9573155" y="539159"/>
            <a:ext cx="2416579" cy="438301"/>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936" y="810197"/>
            <a:ext cx="649216" cy="741961"/>
          </a:xfrm>
          <a:prstGeom prst="rect">
            <a:avLst/>
          </a:prstGeom>
        </p:spPr>
      </p:pic>
    </p:spTree>
    <p:extLst>
      <p:ext uri="{BB962C8B-B14F-4D97-AF65-F5344CB8AC3E}">
        <p14:creationId xmlns:p14="http://schemas.microsoft.com/office/powerpoint/2010/main" val="21026307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74</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Faciliter l’accès aux Examens de Prévention Santé (EPS) de la CPAM et aux consultations en Centre de Santé des personnes précaires </a:t>
            </a:r>
          </a:p>
        </p:txBody>
      </p:sp>
      <p:sp>
        <p:nvSpPr>
          <p:cNvPr id="3" name="Rectangle 2"/>
          <p:cNvSpPr/>
          <p:nvPr/>
        </p:nvSpPr>
        <p:spPr>
          <a:xfrm>
            <a:off x="304800" y="1942084"/>
            <a:ext cx="5142689" cy="4255011"/>
          </a:xfrm>
          <a:prstGeom prst="rect">
            <a:avLst/>
          </a:prstGeom>
        </p:spPr>
        <p:txBody>
          <a:bodyPr wrap="square">
            <a:spAutoFit/>
          </a:bodyPr>
          <a:lstStyle/>
          <a:p>
            <a:pPr marL="228600" lvl="0" indent="-228600">
              <a:buAutoNum type="arabicPeriod"/>
              <a:defRPr/>
            </a:pPr>
            <a:r>
              <a:rPr lang="fr-FR" sz="1050" dirty="0">
                <a:solidFill>
                  <a:srgbClr val="002060"/>
                </a:solidFill>
              </a:rPr>
              <a:t>Identifier les filières d’orientation existantes et opérationnelles et confirmer leur efficacité. </a:t>
            </a:r>
            <a:endParaRPr lang="fr-FR" sz="1050" dirty="0" smtClean="0">
              <a:solidFill>
                <a:srgbClr val="002060"/>
              </a:solidFill>
            </a:endParaRPr>
          </a:p>
          <a:p>
            <a:pPr marL="228600" lvl="0" indent="-228600">
              <a:buAutoNum type="arabicPeriod"/>
              <a:defRPr/>
            </a:pPr>
            <a:endParaRPr lang="fr-FR" sz="400" dirty="0">
              <a:solidFill>
                <a:srgbClr val="002060"/>
              </a:solidFill>
            </a:endParaRPr>
          </a:p>
          <a:p>
            <a:pPr marL="228600" lvl="0" indent="-228600">
              <a:buAutoNum type="arabicPeriod"/>
              <a:defRPr/>
            </a:pPr>
            <a:r>
              <a:rPr lang="fr-FR" sz="1050" dirty="0">
                <a:solidFill>
                  <a:srgbClr val="002060"/>
                </a:solidFill>
              </a:rPr>
              <a:t>Mettre en place de nouvelles filières au regard de l’expérience de l’existant.</a:t>
            </a:r>
          </a:p>
          <a:p>
            <a:pPr marL="228600" lvl="0" indent="-228600">
              <a:buAutoNum type="arabicPeriod"/>
              <a:defRPr/>
            </a:pPr>
            <a:endParaRPr lang="fr-FR" sz="500" dirty="0" smtClean="0">
              <a:solidFill>
                <a:srgbClr val="002060"/>
              </a:solidFill>
            </a:endParaRPr>
          </a:p>
          <a:p>
            <a:pPr marL="228600" lvl="0" indent="-228600">
              <a:buAutoNum type="arabicPeriod"/>
              <a:defRPr/>
            </a:pPr>
            <a:r>
              <a:rPr lang="fr-FR" sz="1050" dirty="0" smtClean="0">
                <a:solidFill>
                  <a:srgbClr val="002060"/>
                </a:solidFill>
              </a:rPr>
              <a:t>Mettre </a:t>
            </a:r>
            <a:r>
              <a:rPr lang="fr-FR" sz="1050" dirty="0">
                <a:solidFill>
                  <a:srgbClr val="002060"/>
                </a:solidFill>
              </a:rPr>
              <a:t>en place un questionnaire support faisant le lien entre l’usager demandeur et la CPAM </a:t>
            </a:r>
            <a:endParaRPr lang="fr-FR" sz="1050" dirty="0" smtClean="0">
              <a:solidFill>
                <a:srgbClr val="002060"/>
              </a:solidFill>
            </a:endParaRPr>
          </a:p>
          <a:p>
            <a:pPr marL="228600" lvl="0" indent="-228600">
              <a:buAutoNum type="arabicPeriod"/>
              <a:defRPr/>
            </a:pPr>
            <a:endParaRPr lang="fr-FR" sz="500" dirty="0">
              <a:solidFill>
                <a:srgbClr val="002060"/>
              </a:solidFill>
            </a:endParaRPr>
          </a:p>
          <a:p>
            <a:pPr marL="228600" lvl="0" indent="-228600" algn="just">
              <a:buAutoNum type="arabicPeriod"/>
              <a:defRPr/>
            </a:pPr>
            <a:r>
              <a:rPr lang="fr-FR" sz="1050" dirty="0">
                <a:solidFill>
                  <a:srgbClr val="002060"/>
                </a:solidFill>
              </a:rPr>
              <a:t>Étalonner les dispositifs, sur des secteurs pilotes et avec des acteurs pilotes, avant d’envisager une orientation à large échelle par les travailleurs sociaux</a:t>
            </a:r>
            <a:r>
              <a:rPr lang="fr-FR" sz="1050" dirty="0" smtClean="0">
                <a:solidFill>
                  <a:srgbClr val="002060"/>
                </a:solidFill>
              </a:rPr>
              <a:t>.</a:t>
            </a:r>
          </a:p>
          <a:p>
            <a:pPr marL="228600" lvl="0" indent="-228600" algn="just">
              <a:buAutoNum type="arabicPeriod"/>
              <a:defRPr/>
            </a:pPr>
            <a:endParaRPr lang="fr-FR" sz="600" dirty="0">
              <a:solidFill>
                <a:srgbClr val="002060"/>
              </a:solidFill>
            </a:endParaRPr>
          </a:p>
          <a:p>
            <a:pPr marL="228600" lvl="0" indent="-228600">
              <a:buAutoNum type="arabicPeriod"/>
              <a:defRPr/>
            </a:pPr>
            <a:r>
              <a:rPr lang="fr-FR" sz="1050" dirty="0">
                <a:solidFill>
                  <a:srgbClr val="002060"/>
                </a:solidFill>
              </a:rPr>
              <a:t>Mettre à disposition des structures sociales un compte </a:t>
            </a:r>
            <a:r>
              <a:rPr lang="fr-FR" sz="1050" dirty="0" err="1">
                <a:solidFill>
                  <a:srgbClr val="002060"/>
                </a:solidFill>
              </a:rPr>
              <a:t>Doctolib</a:t>
            </a:r>
            <a:r>
              <a:rPr lang="fr-FR" sz="1050" dirty="0">
                <a:solidFill>
                  <a:srgbClr val="002060"/>
                </a:solidFill>
              </a:rPr>
              <a:t> « partenaire » pour les Examens de prévention </a:t>
            </a:r>
            <a:r>
              <a:rPr lang="fr-FR" sz="1050" dirty="0" smtClean="0">
                <a:solidFill>
                  <a:srgbClr val="002060"/>
                </a:solidFill>
              </a:rPr>
              <a:t>santé</a:t>
            </a:r>
          </a:p>
          <a:p>
            <a:pPr marL="228600" lvl="0" indent="-228600">
              <a:buAutoNum type="arabicPeriod"/>
              <a:defRPr/>
            </a:pPr>
            <a:endParaRPr lang="fr-FR" sz="700" dirty="0">
              <a:solidFill>
                <a:srgbClr val="002060"/>
              </a:solidFill>
            </a:endParaRPr>
          </a:p>
          <a:p>
            <a:pPr marL="228600" lvl="0" indent="-228600">
              <a:buAutoNum type="arabicPeriod"/>
              <a:defRPr/>
            </a:pPr>
            <a:r>
              <a:rPr lang="fr-FR" sz="1050" dirty="0" smtClean="0">
                <a:solidFill>
                  <a:srgbClr val="002060"/>
                </a:solidFill>
              </a:rPr>
              <a:t>Établir </a:t>
            </a:r>
            <a:r>
              <a:rPr lang="fr-FR" sz="1050" dirty="0">
                <a:solidFill>
                  <a:srgbClr val="002060"/>
                </a:solidFill>
              </a:rPr>
              <a:t>une convention type de partenariat entre la CPAM 75 et les structures sociales pour l’accès aux ressources mis en place par la CPAM. </a:t>
            </a:r>
            <a:endParaRPr lang="fr-FR" sz="1050" dirty="0" smtClean="0">
              <a:solidFill>
                <a:srgbClr val="002060"/>
              </a:solidFill>
            </a:endParaRPr>
          </a:p>
          <a:p>
            <a:pPr marL="228600" lvl="0" indent="-228600">
              <a:buAutoNum type="arabicPeriod"/>
              <a:defRPr/>
            </a:pPr>
            <a:endParaRPr lang="fr-FR" sz="800" dirty="0">
              <a:solidFill>
                <a:srgbClr val="002060"/>
              </a:solidFill>
            </a:endParaRPr>
          </a:p>
          <a:p>
            <a:pPr marL="228600" lvl="0" indent="-228600">
              <a:buAutoNum type="arabicPeriod"/>
              <a:defRPr/>
            </a:pPr>
            <a:r>
              <a:rPr lang="fr-FR" sz="1050" dirty="0" smtClean="0">
                <a:solidFill>
                  <a:srgbClr val="002060"/>
                </a:solidFill>
              </a:rPr>
              <a:t>Étudier </a:t>
            </a:r>
            <a:r>
              <a:rPr lang="fr-FR" sz="1050" dirty="0">
                <a:solidFill>
                  <a:srgbClr val="002060"/>
                </a:solidFill>
              </a:rPr>
              <a:t>les modalités de suivi du bilan réalisé par un médecin référent dans le cadre du dispositif </a:t>
            </a:r>
            <a:r>
              <a:rPr lang="fr-FR" sz="1050" dirty="0" smtClean="0">
                <a:solidFill>
                  <a:srgbClr val="002060"/>
                </a:solidFill>
              </a:rPr>
              <a:t>passerelle</a:t>
            </a:r>
          </a:p>
          <a:p>
            <a:pPr marL="228600" lvl="0" indent="-228600">
              <a:buAutoNum type="arabicPeriod"/>
              <a:defRPr/>
            </a:pPr>
            <a:endParaRPr lang="fr-FR" sz="800" dirty="0">
              <a:solidFill>
                <a:srgbClr val="002060"/>
              </a:solidFill>
            </a:endParaRPr>
          </a:p>
          <a:p>
            <a:pPr marL="228600" lvl="0" indent="-228600">
              <a:buAutoNum type="arabicPeriod"/>
              <a:defRPr/>
            </a:pPr>
            <a:r>
              <a:rPr lang="fr-FR" sz="1050" dirty="0" smtClean="0">
                <a:solidFill>
                  <a:srgbClr val="002060"/>
                </a:solidFill>
              </a:rPr>
              <a:t>Établir </a:t>
            </a:r>
            <a:r>
              <a:rPr lang="fr-FR" sz="1050" dirty="0">
                <a:solidFill>
                  <a:srgbClr val="002060"/>
                </a:solidFill>
              </a:rPr>
              <a:t>une cartographie intégrant l’adressage dynamique vers les structures répertoriées. </a:t>
            </a:r>
            <a:endParaRPr lang="fr-FR" sz="1050" dirty="0" smtClean="0">
              <a:solidFill>
                <a:srgbClr val="002060"/>
              </a:solidFill>
            </a:endParaRPr>
          </a:p>
          <a:p>
            <a:pPr marL="228600" lvl="0" indent="-228600">
              <a:buAutoNum type="arabicPeriod"/>
              <a:defRPr/>
            </a:pPr>
            <a:endParaRPr lang="fr-FR" sz="800" dirty="0">
              <a:solidFill>
                <a:srgbClr val="002060"/>
              </a:solidFill>
            </a:endParaRPr>
          </a:p>
          <a:p>
            <a:pPr marL="228600" lvl="0" indent="-228600">
              <a:buAutoNum type="arabicPeriod"/>
              <a:defRPr/>
            </a:pPr>
            <a:r>
              <a:rPr lang="fr-FR" sz="1050" dirty="0" smtClean="0">
                <a:solidFill>
                  <a:srgbClr val="002060"/>
                </a:solidFill>
              </a:rPr>
              <a:t>Promouvoir </a:t>
            </a:r>
            <a:r>
              <a:rPr lang="fr-FR" sz="1050" dirty="0">
                <a:solidFill>
                  <a:srgbClr val="002060"/>
                </a:solidFill>
              </a:rPr>
              <a:t>des accès aux soins accompagnés dans des structures de ville en lien avec le Samusocial (Équipe mobile de jour).</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02409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4534854"/>
            <a:ext cx="5216616" cy="1107996"/>
          </a:xfrm>
          <a:prstGeom prst="rect">
            <a:avLst/>
          </a:prstGeom>
        </p:spPr>
        <p:txBody>
          <a:bodyPr wrap="square">
            <a:spAutoFit/>
          </a:bodyPr>
          <a:lstStyle/>
          <a:p>
            <a:pPr lvl="0" algn="just">
              <a:defRPr/>
            </a:pPr>
            <a:endParaRPr lang="fr-FR" sz="1100" dirty="0">
              <a:solidFill>
                <a:srgbClr val="002060"/>
              </a:solidFill>
            </a:endParaRPr>
          </a:p>
          <a:p>
            <a:pPr algn="just"/>
            <a:r>
              <a:rPr lang="fr-FR" sz="1100" dirty="0">
                <a:solidFill>
                  <a:srgbClr val="002060"/>
                </a:solidFill>
              </a:rPr>
              <a:t>Le dispositif a été </a:t>
            </a:r>
            <a:r>
              <a:rPr lang="fr-FR" sz="1100" dirty="0" err="1">
                <a:solidFill>
                  <a:srgbClr val="002060"/>
                </a:solidFill>
              </a:rPr>
              <a:t>procéduré</a:t>
            </a:r>
            <a:r>
              <a:rPr lang="fr-FR" sz="1100" dirty="0">
                <a:solidFill>
                  <a:srgbClr val="002060"/>
                </a:solidFill>
              </a:rPr>
              <a:t> tant pour l’accès aux examens de santé de la </a:t>
            </a:r>
            <a:r>
              <a:rPr lang="fr-FR" sz="1100" dirty="0" err="1">
                <a:solidFill>
                  <a:srgbClr val="002060"/>
                </a:solidFill>
              </a:rPr>
              <a:t>Cpam</a:t>
            </a:r>
            <a:r>
              <a:rPr lang="fr-FR" sz="1100" dirty="0">
                <a:solidFill>
                  <a:srgbClr val="002060"/>
                </a:solidFill>
              </a:rPr>
              <a:t> que pour l’accès aux consultations de soins au Centre Stalingrad sur le territoire du </a:t>
            </a:r>
            <a:r>
              <a:rPr lang="fr-FR" sz="1100" dirty="0" smtClean="0">
                <a:solidFill>
                  <a:srgbClr val="002060"/>
                </a:solidFill>
              </a:rPr>
              <a:t>19</a:t>
            </a:r>
            <a:r>
              <a:rPr lang="fr-FR" sz="1100" baseline="30000" dirty="0" smtClean="0">
                <a:solidFill>
                  <a:srgbClr val="002060"/>
                </a:solidFill>
              </a:rPr>
              <a:t>ème</a:t>
            </a:r>
            <a:r>
              <a:rPr lang="fr-FR" sz="1100" dirty="0" smtClean="0">
                <a:solidFill>
                  <a:srgbClr val="002060"/>
                </a:solidFill>
              </a:rPr>
              <a:t>. Le dispositif reste </a:t>
            </a:r>
            <a:r>
              <a:rPr lang="fr-FR" sz="1100" dirty="0">
                <a:solidFill>
                  <a:srgbClr val="002060"/>
                </a:solidFill>
              </a:rPr>
              <a:t>à activer dans les faits. </a:t>
            </a:r>
            <a:endParaRPr lang="fr-FR" sz="1100" baseline="30000" dirty="0">
              <a:solidFill>
                <a:srgbClr val="002060"/>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11025"/>
            <a:ext cx="5493078" cy="1615827"/>
          </a:xfrm>
          <a:prstGeom prst="rect">
            <a:avLst/>
          </a:prstGeom>
        </p:spPr>
        <p:txBody>
          <a:bodyPr wrap="square">
            <a:spAutoFit/>
          </a:bodyPr>
          <a:lstStyle/>
          <a:p>
            <a:pPr algn="just"/>
            <a:r>
              <a:rPr lang="fr-FR" sz="1100" dirty="0">
                <a:solidFill>
                  <a:srgbClr val="002060"/>
                </a:solidFill>
              </a:rPr>
              <a:t>S’agissant des EPS, présentation d’une procédure opérationnelle par la CPAM de Paris avec mise à disposition du module </a:t>
            </a:r>
            <a:r>
              <a:rPr lang="fr-FR" sz="1100" dirty="0" err="1">
                <a:solidFill>
                  <a:srgbClr val="002060"/>
                </a:solidFill>
              </a:rPr>
              <a:t>Doctolib</a:t>
            </a:r>
            <a:r>
              <a:rPr lang="fr-FR" sz="1100" dirty="0">
                <a:solidFill>
                  <a:srgbClr val="002060"/>
                </a:solidFill>
              </a:rPr>
              <a:t> d’inscription aux Bilans de santé de la CPAM. </a:t>
            </a:r>
          </a:p>
          <a:p>
            <a:pPr marL="171450" indent="-171450">
              <a:buFontTx/>
              <a:buChar char="-"/>
            </a:pPr>
            <a:endParaRPr lang="fr-FR" sz="1100" dirty="0">
              <a:solidFill>
                <a:srgbClr val="002060"/>
              </a:solidFill>
            </a:endParaRPr>
          </a:p>
          <a:p>
            <a:pPr algn="just"/>
            <a:r>
              <a:rPr lang="fr-FR" sz="1100" dirty="0">
                <a:solidFill>
                  <a:srgbClr val="002060"/>
                </a:solidFill>
              </a:rPr>
              <a:t>Travail sur un point d’</a:t>
            </a:r>
            <a:r>
              <a:rPr lang="fr-FR" sz="1100" b="1" dirty="0">
                <a:solidFill>
                  <a:srgbClr val="002060"/>
                </a:solidFill>
              </a:rPr>
              <a:t>expérimentation sur le territoire du 19</a:t>
            </a:r>
            <a:r>
              <a:rPr lang="fr-FR" sz="1100" b="1" baseline="30000" dirty="0">
                <a:solidFill>
                  <a:srgbClr val="002060"/>
                </a:solidFill>
              </a:rPr>
              <a:t>ème</a:t>
            </a:r>
            <a:r>
              <a:rPr lang="fr-FR" sz="1100" b="1" dirty="0">
                <a:solidFill>
                  <a:srgbClr val="002060"/>
                </a:solidFill>
              </a:rPr>
              <a:t> arrondissement avec la CPTS, l’Espace parisien pour l’Insertion et le Centre de Santé Stalingrad/ Antenne de Bilans </a:t>
            </a:r>
            <a:r>
              <a:rPr lang="fr-FR" sz="1100" b="1" dirty="0" smtClean="0">
                <a:solidFill>
                  <a:srgbClr val="002060"/>
                </a:solidFill>
              </a:rPr>
              <a:t>Maroc. </a:t>
            </a:r>
            <a:endParaRPr lang="fr-FR" sz="1100" b="1" dirty="0">
              <a:solidFill>
                <a:srgbClr val="002060"/>
              </a:solidFill>
            </a:endParaRPr>
          </a:p>
          <a:p>
            <a:pPr marL="171450" indent="-171450">
              <a:buFontTx/>
              <a:buChar char="-"/>
            </a:pPr>
            <a:endParaRPr lang="fr-FR" sz="1100" dirty="0">
              <a:solidFill>
                <a:srgbClr val="002060"/>
              </a:solidFill>
            </a:endParaRPr>
          </a:p>
          <a:p>
            <a:r>
              <a:rPr lang="fr-FR" sz="1100" dirty="0">
                <a:solidFill>
                  <a:srgbClr val="002060"/>
                </a:solidFill>
              </a:rPr>
              <a:t>Pas de passage à l’acte sur cette action </a:t>
            </a:r>
            <a:r>
              <a:rPr lang="fr-FR" sz="1100" dirty="0" smtClean="0">
                <a:solidFill>
                  <a:srgbClr val="002060"/>
                </a:solidFill>
              </a:rPr>
              <a:t>réalisé.</a:t>
            </a: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51757" y="1864785"/>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51757" y="370524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51757" y="3203623"/>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11613196" cy="415498"/>
          </a:xfrm>
          <a:prstGeom prst="rect">
            <a:avLst/>
          </a:prstGeom>
          <a:noFill/>
          <a:ln w="19050">
            <a:noFill/>
          </a:ln>
        </p:spPr>
        <p:txBody>
          <a:bodyPr wrap="square" rtlCol="0">
            <a:spAutoFit/>
          </a:bodyPr>
          <a:lstStyle/>
          <a:p>
            <a:r>
              <a:rPr lang="fr-FR" sz="1050" b="1" dirty="0" smtClean="0">
                <a:solidFill>
                  <a:srgbClr val="126F67"/>
                </a:solidFill>
              </a:rPr>
              <a:t>Pilotes d’action : Docteur Fiorentino (CPAM)		Vanessa Benoît (Samusocial de Paris)		Marie-Claire L’</a:t>
            </a:r>
            <a:r>
              <a:rPr lang="fr-FR" sz="1050" b="1" dirty="0" err="1" smtClean="0">
                <a:solidFill>
                  <a:srgbClr val="126F67"/>
                </a:solidFill>
              </a:rPr>
              <a:t>hour</a:t>
            </a:r>
            <a:r>
              <a:rPr lang="fr-FR" sz="1050" b="1" dirty="0" smtClean="0">
                <a:solidFill>
                  <a:srgbClr val="126F67"/>
                </a:solidFill>
              </a:rPr>
              <a:t> (Ville de Paris)		  </a:t>
            </a:r>
            <a:endParaRPr lang="fr-FR" sz="1050" b="1" dirty="0">
              <a:solidFill>
                <a:srgbClr val="126F67"/>
              </a:solidFill>
            </a:endParaRPr>
          </a:p>
        </p:txBody>
      </p:sp>
      <p:sp>
        <p:nvSpPr>
          <p:cNvPr id="22" name="Ellipse 21"/>
          <p:cNvSpPr/>
          <p:nvPr/>
        </p:nvSpPr>
        <p:spPr>
          <a:xfrm>
            <a:off x="5551757" y="232473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51757" y="5171926"/>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551757" y="2744814"/>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551757" y="4156774"/>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5551757" y="4703302"/>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551757" y="567152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11647" y="946008"/>
            <a:ext cx="529887" cy="482954"/>
          </a:xfrm>
          <a:prstGeom prst="rect">
            <a:avLst/>
          </a:prstGeom>
        </p:spPr>
      </p:pic>
      <p:pic>
        <p:nvPicPr>
          <p:cNvPr id="23" name="Image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09562" y="926218"/>
            <a:ext cx="509008" cy="509008"/>
          </a:xfrm>
          <a:prstGeom prst="rect">
            <a:avLst/>
          </a:prstGeom>
        </p:spPr>
      </p:pic>
      <p:pic>
        <p:nvPicPr>
          <p:cNvPr id="28" name="Image 2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60838" y="946008"/>
            <a:ext cx="900343" cy="419785"/>
          </a:xfrm>
          <a:prstGeom prst="rect">
            <a:avLst/>
          </a:prstGeom>
        </p:spPr>
      </p:pic>
    </p:spTree>
    <p:extLst>
      <p:ext uri="{BB962C8B-B14F-4D97-AF65-F5344CB8AC3E}">
        <p14:creationId xmlns:p14="http://schemas.microsoft.com/office/powerpoint/2010/main" val="24887296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75</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7469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78</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 </a:t>
            </a:r>
            <a:r>
              <a:rPr lang="fr-FR" sz="1800" dirty="0">
                <a:solidFill>
                  <a:srgbClr val="ED8B55"/>
                </a:solidFill>
              </a:rPr>
              <a:t>Elaborer la nouvelle grille de cotation des demandes de logement social dans une logique de Logement d'abord et pour fluidifier les dispositifs d'hébergement</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602845"/>
            <a:ext cx="5142689" cy="1785104"/>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Élaborer </a:t>
            </a:r>
            <a:r>
              <a:rPr lang="fr-FR" sz="1100" dirty="0">
                <a:solidFill>
                  <a:srgbClr val="002060"/>
                </a:solidFill>
              </a:rPr>
              <a:t>la nouvelle grille de cotation des demandes de </a:t>
            </a:r>
            <a:r>
              <a:rPr lang="fr-FR" sz="1100" dirty="0" smtClean="0">
                <a:solidFill>
                  <a:srgbClr val="002060"/>
                </a:solidFill>
              </a:rPr>
              <a:t>logement social </a:t>
            </a:r>
            <a:r>
              <a:rPr lang="fr-FR" sz="1100" dirty="0">
                <a:solidFill>
                  <a:srgbClr val="002060"/>
                </a:solidFill>
              </a:rPr>
              <a:t>en maintenant une priorisation effective des publics </a:t>
            </a:r>
            <a:r>
              <a:rPr lang="fr-FR" sz="1100" dirty="0" smtClean="0">
                <a:solidFill>
                  <a:srgbClr val="002060"/>
                </a:solidFill>
              </a:rPr>
              <a:t>à la </a:t>
            </a:r>
            <a:r>
              <a:rPr lang="fr-FR" sz="1100" dirty="0">
                <a:solidFill>
                  <a:srgbClr val="002060"/>
                </a:solidFill>
              </a:rPr>
              <a:t>rue, de manière articulée à l’impératif d’assurer une meilleure </a:t>
            </a:r>
            <a:r>
              <a:rPr lang="fr-FR" sz="1100" dirty="0" smtClean="0">
                <a:solidFill>
                  <a:srgbClr val="002060"/>
                </a:solidFill>
              </a:rPr>
              <a:t>fluidité des </a:t>
            </a:r>
            <a:r>
              <a:rPr lang="fr-FR" sz="1100" dirty="0">
                <a:solidFill>
                  <a:srgbClr val="002060"/>
                </a:solidFill>
              </a:rPr>
              <a:t>dispositifs d’hébergement.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des ateliers de travail pour travailler sur </a:t>
            </a:r>
            <a:r>
              <a:rPr lang="fr-FR" sz="1100" dirty="0" smtClean="0">
                <a:solidFill>
                  <a:srgbClr val="002060"/>
                </a:solidFill>
              </a:rPr>
              <a:t>l’articulation et </a:t>
            </a:r>
            <a:r>
              <a:rPr lang="fr-FR" sz="1100" dirty="0">
                <a:solidFill>
                  <a:srgbClr val="002060"/>
                </a:solidFill>
              </a:rPr>
              <a:t>la priorisation des critères entre eux et définir les justificatifs </a:t>
            </a:r>
            <a:r>
              <a:rPr lang="fr-FR" sz="1100" dirty="0" smtClean="0">
                <a:solidFill>
                  <a:srgbClr val="002060"/>
                </a:solidFill>
              </a:rPr>
              <a:t>nécessaires pour </a:t>
            </a:r>
            <a:r>
              <a:rPr lang="fr-FR" sz="1100" dirty="0">
                <a:solidFill>
                  <a:srgbClr val="002060"/>
                </a:solidFill>
              </a:rPr>
              <a:t>attester de la situation des personnes.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6769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386966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259754"/>
            <a:ext cx="5493078" cy="1277273"/>
          </a:xfrm>
          <a:prstGeom prst="rect">
            <a:avLst/>
          </a:prstGeom>
        </p:spPr>
        <p:txBody>
          <a:bodyPr wrap="square">
            <a:spAutoFit/>
          </a:bodyPr>
          <a:lstStyle/>
          <a:p>
            <a:pPr lvl="0" algn="just">
              <a:defRPr/>
            </a:pPr>
            <a:r>
              <a:rPr lang="fr-FR" sz="1100" b="1" dirty="0">
                <a:solidFill>
                  <a:srgbClr val="002060"/>
                </a:solidFill>
              </a:rPr>
              <a:t>Adoption par les instances territoriales : avis consultatif de la Conférence parisienne du logement et adoption par le conseil de Paris de juillet 2023</a:t>
            </a:r>
          </a:p>
          <a:p>
            <a:pPr lvl="0" algn="just">
              <a:defRPr/>
            </a:pPr>
            <a:endParaRPr lang="fr-FR" sz="1100" b="1" dirty="0">
              <a:solidFill>
                <a:srgbClr val="002060"/>
              </a:solidFill>
            </a:endParaRPr>
          </a:p>
          <a:p>
            <a:pPr lvl="0" algn="just">
              <a:defRPr/>
            </a:pPr>
            <a:r>
              <a:rPr lang="fr-FR" sz="1100" b="1" dirty="0" smtClean="0">
                <a:solidFill>
                  <a:srgbClr val="002060"/>
                </a:solidFill>
              </a:rPr>
              <a:t>Évolution </a:t>
            </a:r>
            <a:r>
              <a:rPr lang="fr-FR" sz="1100" b="1" dirty="0">
                <a:solidFill>
                  <a:srgbClr val="002060"/>
                </a:solidFill>
              </a:rPr>
              <a:t>informatique du système de cotation</a:t>
            </a:r>
          </a:p>
          <a:p>
            <a:pPr lvl="0" algn="just">
              <a:defRPr/>
            </a:pPr>
            <a:endParaRPr lang="fr-FR" sz="1100" b="1" dirty="0" smtClean="0">
              <a:solidFill>
                <a:srgbClr val="002060"/>
              </a:solidFill>
            </a:endParaRPr>
          </a:p>
          <a:p>
            <a:pPr lvl="0" algn="just">
              <a:defRPr/>
            </a:pPr>
            <a:r>
              <a:rPr lang="fr-FR" sz="1100" b="1" dirty="0" smtClean="0">
                <a:solidFill>
                  <a:srgbClr val="002060"/>
                </a:solidFill>
              </a:rPr>
              <a:t>Communication </a:t>
            </a:r>
            <a:r>
              <a:rPr lang="fr-FR" sz="1100" b="1" dirty="0">
                <a:solidFill>
                  <a:srgbClr val="002060"/>
                </a:solidFill>
              </a:rPr>
              <a:t>auprès des demandeurs.</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6827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136996"/>
            <a:ext cx="5493078" cy="769441"/>
          </a:xfrm>
          <a:prstGeom prst="rect">
            <a:avLst/>
          </a:prstGeom>
        </p:spPr>
        <p:txBody>
          <a:bodyPr wrap="square">
            <a:spAutoFit/>
          </a:bodyPr>
          <a:lstStyle/>
          <a:p>
            <a:pPr lvl="0" algn="just">
              <a:defRPr/>
            </a:pPr>
            <a:r>
              <a:rPr lang="fr-FR" sz="1100" dirty="0" smtClean="0">
                <a:solidFill>
                  <a:srgbClr val="002060"/>
                </a:solidFill>
              </a:rPr>
              <a:t>Concertation des partenaires et travailleurs qui interviennent sur ce sujet</a:t>
            </a:r>
          </a:p>
          <a:p>
            <a:pPr lvl="0" algn="just">
              <a:defRPr/>
            </a:pPr>
            <a:endParaRPr lang="fr-FR" sz="1100" dirty="0">
              <a:solidFill>
                <a:srgbClr val="002060"/>
              </a:solidFill>
            </a:endParaRPr>
          </a:p>
          <a:p>
            <a:pPr lvl="0" algn="just">
              <a:defRPr/>
            </a:pPr>
            <a:r>
              <a:rPr lang="fr-FR" sz="1100" dirty="0" smtClean="0">
                <a:solidFill>
                  <a:srgbClr val="002060"/>
                </a:solidFill>
              </a:rPr>
              <a:t> </a:t>
            </a:r>
          </a:p>
          <a:p>
            <a:pPr lvl="0" algn="just">
              <a:defRPr/>
            </a:pPr>
            <a:endParaRPr lang="fr-FR" sz="1100"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9926" y="1281612"/>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Christelle </a:t>
            </a:r>
            <a:r>
              <a:rPr lang="fr-FR" sz="1050" b="1" dirty="0" err="1" smtClean="0">
                <a:solidFill>
                  <a:srgbClr val="126F67"/>
                </a:solidFill>
              </a:rPr>
              <a:t>Verinnes</a:t>
            </a:r>
            <a:r>
              <a:rPr lang="fr-FR" sz="1050" b="1" dirty="0" smtClean="0">
                <a:solidFill>
                  <a:srgbClr val="126F67"/>
                </a:solidFill>
              </a:rPr>
              <a:t> et Anne-Laure Sabatier (Ville de Paris) 	</a:t>
            </a:r>
            <a:r>
              <a:rPr lang="fr-FR" sz="1050" b="1" dirty="0">
                <a:solidFill>
                  <a:srgbClr val="126F67"/>
                </a:solidFill>
              </a:rPr>
              <a:t> </a:t>
            </a:r>
            <a:r>
              <a:rPr lang="fr-FR" sz="1050" b="1" dirty="0" smtClean="0">
                <a:solidFill>
                  <a:srgbClr val="126F67"/>
                </a:solidFill>
              </a:rPr>
              <a:t>        Gustave </a:t>
            </a:r>
            <a:r>
              <a:rPr lang="fr-FR" sz="1050" b="1" dirty="0" err="1" smtClean="0">
                <a:solidFill>
                  <a:srgbClr val="126F67"/>
                </a:solidFill>
              </a:rPr>
              <a:t>Enezian</a:t>
            </a:r>
            <a:r>
              <a:rPr lang="fr-FR" sz="1050" b="1" dirty="0" smtClean="0">
                <a:solidFill>
                  <a:srgbClr val="126F67"/>
                </a:solidFill>
              </a:rPr>
              <a:t> (DRIHL) 	</a:t>
            </a:r>
            <a:endParaRPr lang="fr-FR" sz="1050" b="1" dirty="0">
              <a:solidFill>
                <a:srgbClr val="126F67"/>
              </a:solidFill>
            </a:endParaRPr>
          </a:p>
        </p:txBody>
      </p:sp>
      <p:sp>
        <p:nvSpPr>
          <p:cNvPr id="23" name="Ellipse 22"/>
          <p:cNvSpPr/>
          <p:nvPr/>
        </p:nvSpPr>
        <p:spPr>
          <a:xfrm>
            <a:off x="5592099" y="3930265"/>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92099" y="268495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60202" y="1145551"/>
            <a:ext cx="529887" cy="482954"/>
          </a:xfrm>
          <a:prstGeom prst="rect">
            <a:avLst/>
          </a:prstGeom>
        </p:spPr>
      </p:pic>
      <p:pic>
        <p:nvPicPr>
          <p:cNvPr id="18" name="Image 17"/>
          <p:cNvPicPr>
            <a:picLocks noChangeAspect="1"/>
          </p:cNvPicPr>
          <p:nvPr/>
        </p:nvPicPr>
        <p:blipFill>
          <a:blip r:embed="rId4"/>
          <a:stretch>
            <a:fillRect/>
          </a:stretch>
        </p:blipFill>
        <p:spPr>
          <a:xfrm>
            <a:off x="9426232" y="536892"/>
            <a:ext cx="2753109" cy="743054"/>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978" y="903866"/>
            <a:ext cx="649216" cy="741961"/>
          </a:xfrm>
          <a:prstGeom prst="rect">
            <a:avLst/>
          </a:prstGeom>
        </p:spPr>
      </p:pic>
    </p:spTree>
    <p:extLst>
      <p:ext uri="{BB962C8B-B14F-4D97-AF65-F5344CB8AC3E}">
        <p14:creationId xmlns:p14="http://schemas.microsoft.com/office/powerpoint/2010/main" val="22749192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a:noFill/>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79</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 </a:t>
            </a:r>
            <a:r>
              <a:rPr lang="fr-FR" sz="1800" dirty="0">
                <a:solidFill>
                  <a:srgbClr val="ED8B55"/>
                </a:solidFill>
              </a:rPr>
              <a:t>Favoriser l’accès au logement des personnes sortant d’hébergement</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8" y="2076715"/>
            <a:ext cx="5231770" cy="3139321"/>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Favoriser </a:t>
            </a:r>
            <a:r>
              <a:rPr lang="fr-FR" sz="1100" dirty="0">
                <a:solidFill>
                  <a:srgbClr val="002060"/>
                </a:solidFill>
              </a:rPr>
              <a:t>et faciliter l’accès à tout l’éventail de solutions de </a:t>
            </a:r>
            <a:r>
              <a:rPr lang="fr-FR" sz="1100" dirty="0" smtClean="0">
                <a:solidFill>
                  <a:srgbClr val="002060"/>
                </a:solidFill>
              </a:rPr>
              <a:t>logement </a:t>
            </a:r>
            <a:r>
              <a:rPr lang="fr-FR" sz="1100" dirty="0">
                <a:solidFill>
                  <a:srgbClr val="002060"/>
                </a:solidFill>
              </a:rPr>
              <a:t>afin de répondre au mieux aux projets de vie des personnes </a:t>
            </a:r>
            <a:r>
              <a:rPr lang="fr-FR" sz="1100" dirty="0" smtClean="0">
                <a:solidFill>
                  <a:srgbClr val="002060"/>
                </a:solidFill>
              </a:rPr>
              <a:t>:</a:t>
            </a:r>
          </a:p>
          <a:p>
            <a:pPr marL="628650" lvl="1" indent="-171450" algn="just">
              <a:buFontTx/>
              <a:buChar char="-"/>
              <a:defRPr/>
            </a:pPr>
            <a:r>
              <a:rPr lang="fr-FR" sz="1100" dirty="0" smtClean="0">
                <a:solidFill>
                  <a:srgbClr val="002060"/>
                </a:solidFill>
              </a:rPr>
              <a:t>L’accès </a:t>
            </a:r>
            <a:r>
              <a:rPr lang="fr-FR" sz="1100" dirty="0">
                <a:solidFill>
                  <a:srgbClr val="002060"/>
                </a:solidFill>
              </a:rPr>
              <a:t>au parc social </a:t>
            </a:r>
            <a:r>
              <a:rPr lang="fr-FR" sz="1100" dirty="0" smtClean="0">
                <a:solidFill>
                  <a:srgbClr val="002060"/>
                </a:solidFill>
              </a:rPr>
              <a:t>parisien</a:t>
            </a:r>
          </a:p>
          <a:p>
            <a:pPr marL="628650" lvl="1" indent="-171450" algn="just">
              <a:buFontTx/>
              <a:buChar char="-"/>
              <a:defRPr/>
            </a:pPr>
            <a:r>
              <a:rPr lang="fr-FR" sz="1100" dirty="0" smtClean="0">
                <a:solidFill>
                  <a:srgbClr val="002060"/>
                </a:solidFill>
              </a:rPr>
              <a:t>L’accès </a:t>
            </a:r>
            <a:r>
              <a:rPr lang="fr-FR" sz="1100" dirty="0">
                <a:solidFill>
                  <a:srgbClr val="002060"/>
                </a:solidFill>
              </a:rPr>
              <a:t>au parc social francilien </a:t>
            </a:r>
            <a:endParaRPr lang="fr-FR" sz="1100" dirty="0" smtClean="0">
              <a:solidFill>
                <a:srgbClr val="002060"/>
              </a:solidFill>
            </a:endParaRPr>
          </a:p>
          <a:p>
            <a:pPr marL="628650" lvl="1" indent="-171450" algn="just">
              <a:buFontTx/>
              <a:buChar char="-"/>
              <a:defRPr/>
            </a:pPr>
            <a:r>
              <a:rPr lang="fr-FR" sz="1100" dirty="0" smtClean="0">
                <a:solidFill>
                  <a:srgbClr val="002060"/>
                </a:solidFill>
              </a:rPr>
              <a:t>L’accès </a:t>
            </a:r>
            <a:r>
              <a:rPr lang="fr-FR" sz="1100" dirty="0">
                <a:solidFill>
                  <a:srgbClr val="002060"/>
                </a:solidFill>
              </a:rPr>
              <a:t>à d’autres solutions de logement </a:t>
            </a:r>
            <a:endParaRPr lang="fr-FR" sz="1100" dirty="0" smtClean="0">
              <a:solidFill>
                <a:srgbClr val="002060"/>
              </a:solidFill>
            </a:endParaRPr>
          </a:p>
          <a:p>
            <a:pPr marL="628650" lvl="1" indent="-171450" algn="just">
              <a:buFontTx/>
              <a:buChar char="-"/>
              <a:defRPr/>
            </a:pPr>
            <a:r>
              <a:rPr lang="fr-FR" sz="1100" dirty="0" smtClean="0">
                <a:solidFill>
                  <a:srgbClr val="002060"/>
                </a:solidFill>
              </a:rPr>
              <a:t>L’intermédiation </a:t>
            </a:r>
            <a:r>
              <a:rPr lang="fr-FR" sz="1100" dirty="0">
                <a:solidFill>
                  <a:srgbClr val="002060"/>
                </a:solidFill>
              </a:rPr>
              <a:t>locative, dont Louez Solidaire, </a:t>
            </a:r>
            <a:endParaRPr lang="fr-FR" sz="1100" dirty="0" smtClean="0">
              <a:solidFill>
                <a:srgbClr val="002060"/>
              </a:solidFill>
            </a:endParaRPr>
          </a:p>
          <a:p>
            <a:pPr marL="628650" lvl="1" indent="-171450" algn="just">
              <a:buFontTx/>
              <a:buChar char="-"/>
              <a:defRPr/>
            </a:pPr>
            <a:r>
              <a:rPr lang="fr-FR" sz="1100" dirty="0" smtClean="0">
                <a:solidFill>
                  <a:srgbClr val="002060"/>
                </a:solidFill>
              </a:rPr>
              <a:t>Le </a:t>
            </a:r>
            <a:r>
              <a:rPr lang="fr-FR" sz="1100" dirty="0">
                <a:solidFill>
                  <a:srgbClr val="002060"/>
                </a:solidFill>
              </a:rPr>
              <a:t>logement </a:t>
            </a:r>
            <a:r>
              <a:rPr lang="fr-FR" sz="1100" dirty="0" smtClean="0">
                <a:solidFill>
                  <a:srgbClr val="002060"/>
                </a:solidFill>
              </a:rPr>
              <a:t>d’insertion</a:t>
            </a:r>
          </a:p>
          <a:p>
            <a:pPr marL="628650" lvl="1" indent="-171450" algn="just">
              <a:buFontTx/>
              <a:buChar char="-"/>
              <a:defRPr/>
            </a:pPr>
            <a:r>
              <a:rPr lang="fr-FR" sz="1100" dirty="0" smtClean="0">
                <a:solidFill>
                  <a:srgbClr val="002060"/>
                </a:solidFill>
              </a:rPr>
              <a:t>La mobilité</a:t>
            </a:r>
          </a:p>
          <a:p>
            <a:pPr lvl="0" algn="just">
              <a:defRPr/>
            </a:pPr>
            <a:endParaRPr lang="fr-FR" sz="1100" dirty="0">
              <a:solidFill>
                <a:srgbClr val="002060"/>
              </a:solidFill>
            </a:endParaRPr>
          </a:p>
          <a:p>
            <a:pPr lvl="0" algn="just">
              <a:defRPr/>
            </a:pPr>
            <a:r>
              <a:rPr lang="fr-FR" sz="1100" dirty="0" smtClean="0">
                <a:solidFill>
                  <a:srgbClr val="002060"/>
                </a:solidFill>
              </a:rPr>
              <a:t>2. Mobiliser </a:t>
            </a:r>
            <a:r>
              <a:rPr lang="fr-FR" sz="1100" dirty="0">
                <a:solidFill>
                  <a:srgbClr val="002060"/>
                </a:solidFill>
              </a:rPr>
              <a:t>trois leviers pour faciliter l’accès à ces solutions de logement </a:t>
            </a:r>
            <a:r>
              <a:rPr lang="fr-FR" sz="1100" dirty="0" smtClean="0">
                <a:solidFill>
                  <a:srgbClr val="002060"/>
                </a:solidFill>
              </a:rPr>
              <a:t>:</a:t>
            </a:r>
          </a:p>
          <a:p>
            <a:pPr marL="628650" lvl="1" indent="-171450" algn="just">
              <a:buFontTx/>
              <a:buChar char="-"/>
              <a:defRPr/>
            </a:pPr>
            <a:r>
              <a:rPr lang="fr-FR" sz="1100" dirty="0" smtClean="0">
                <a:solidFill>
                  <a:srgbClr val="002060"/>
                </a:solidFill>
              </a:rPr>
              <a:t>L’attribution </a:t>
            </a:r>
            <a:r>
              <a:rPr lang="fr-FR" sz="1100" dirty="0">
                <a:solidFill>
                  <a:srgbClr val="002060"/>
                </a:solidFill>
              </a:rPr>
              <a:t>: favoriser l’accès à ces dispositifs par une priorisation accrue des personnes sans domicile, dont les personnes </a:t>
            </a:r>
            <a:r>
              <a:rPr lang="fr-FR" sz="1100" dirty="0" smtClean="0">
                <a:solidFill>
                  <a:srgbClr val="002060"/>
                </a:solidFill>
              </a:rPr>
              <a:t>hébergées</a:t>
            </a:r>
          </a:p>
          <a:p>
            <a:pPr marL="628650" lvl="1" indent="-171450" algn="just">
              <a:buFontTx/>
              <a:buChar char="-"/>
              <a:defRPr/>
            </a:pPr>
            <a:r>
              <a:rPr lang="fr-FR" sz="1100" dirty="0" smtClean="0">
                <a:solidFill>
                  <a:srgbClr val="002060"/>
                </a:solidFill>
              </a:rPr>
              <a:t>La </a:t>
            </a:r>
            <a:r>
              <a:rPr lang="fr-FR" sz="1100" dirty="0">
                <a:solidFill>
                  <a:srgbClr val="002060"/>
                </a:solidFill>
              </a:rPr>
              <a:t>communication : promouvoir tout l’éventail de solutions de logement </a:t>
            </a:r>
            <a:endParaRPr lang="fr-FR" sz="1100" dirty="0" smtClean="0">
              <a:solidFill>
                <a:srgbClr val="002060"/>
              </a:solidFill>
            </a:endParaRPr>
          </a:p>
          <a:p>
            <a:pPr marL="628650" lvl="1" indent="-171450" algn="just">
              <a:buFontTx/>
              <a:buChar char="-"/>
              <a:defRPr/>
            </a:pPr>
            <a:r>
              <a:rPr lang="fr-FR" sz="1100" dirty="0" smtClean="0">
                <a:solidFill>
                  <a:srgbClr val="002060"/>
                </a:solidFill>
              </a:rPr>
              <a:t>Le </a:t>
            </a:r>
            <a:r>
              <a:rPr lang="fr-FR" sz="1100" dirty="0">
                <a:solidFill>
                  <a:srgbClr val="002060"/>
                </a:solidFill>
              </a:rPr>
              <a:t>développement : étendre les dispositifs, y compris par le renforcement des partenariats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389047" y="148361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60786" y="469132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60786" y="5045694"/>
            <a:ext cx="5493078" cy="1123384"/>
          </a:xfrm>
          <a:prstGeom prst="rect">
            <a:avLst/>
          </a:prstGeom>
        </p:spPr>
        <p:txBody>
          <a:bodyPr wrap="square">
            <a:spAutoFit/>
          </a:bodyPr>
          <a:lstStyle/>
          <a:p>
            <a:pPr lvl="0" algn="just">
              <a:defRPr/>
            </a:pPr>
            <a:r>
              <a:rPr lang="fr-FR" sz="1050" dirty="0">
                <a:solidFill>
                  <a:srgbClr val="002060"/>
                </a:solidFill>
              </a:rPr>
              <a:t>Drihl : </a:t>
            </a:r>
            <a:r>
              <a:rPr lang="fr-FR" sz="1050" b="1" dirty="0">
                <a:solidFill>
                  <a:srgbClr val="002060"/>
                </a:solidFill>
              </a:rPr>
              <a:t>Expérimentation AVDL avec Héneo : </a:t>
            </a:r>
            <a:r>
              <a:rPr lang="fr-FR" sz="1050" dirty="0">
                <a:solidFill>
                  <a:srgbClr val="002060"/>
                </a:solidFill>
              </a:rPr>
              <a:t>A titre expérimental sollicitation de prescriptions de diagnostic AVDL par le SIAO75 à compter du 1er septembre prochain pour un total de 20 </a:t>
            </a:r>
            <a:r>
              <a:rPr lang="fr-FR" sz="1050" dirty="0" smtClean="0">
                <a:solidFill>
                  <a:srgbClr val="002060"/>
                </a:solidFill>
              </a:rPr>
              <a:t>ménages</a:t>
            </a:r>
          </a:p>
          <a:p>
            <a:pPr lvl="0" algn="just">
              <a:defRPr/>
            </a:pPr>
            <a:endParaRPr lang="fr-FR" sz="400" dirty="0" smtClean="0">
              <a:solidFill>
                <a:srgbClr val="002060"/>
              </a:solidFill>
            </a:endParaRPr>
          </a:p>
          <a:p>
            <a:pPr lvl="0" algn="just">
              <a:defRPr/>
            </a:pPr>
            <a:r>
              <a:rPr lang="fr-FR" sz="1050" dirty="0">
                <a:solidFill>
                  <a:srgbClr val="002060"/>
                </a:solidFill>
              </a:rPr>
              <a:t>S</a:t>
            </a:r>
            <a:r>
              <a:rPr lang="fr-FR" sz="1050" dirty="0" smtClean="0">
                <a:solidFill>
                  <a:srgbClr val="002060"/>
                </a:solidFill>
              </a:rPr>
              <a:t>ignature </a:t>
            </a:r>
            <a:r>
              <a:rPr lang="fr-FR" sz="1050" dirty="0">
                <a:solidFill>
                  <a:srgbClr val="002060"/>
                </a:solidFill>
              </a:rPr>
              <a:t>d’un </a:t>
            </a:r>
            <a:r>
              <a:rPr lang="fr-FR" sz="1050" b="1" dirty="0">
                <a:solidFill>
                  <a:srgbClr val="002060"/>
                </a:solidFill>
              </a:rPr>
              <a:t>protocole avec l’URHAJ et l’UNAFO et de conventions avec tous les gestionnaires de FJT </a:t>
            </a:r>
            <a:r>
              <a:rPr lang="fr-FR" sz="1050" dirty="0">
                <a:solidFill>
                  <a:srgbClr val="002060"/>
                </a:solidFill>
              </a:rPr>
              <a:t>afin de mieux mobiliser les logements du contingent de la Ville .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8361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60786" y="1903560"/>
            <a:ext cx="5493078" cy="3139321"/>
          </a:xfrm>
          <a:prstGeom prst="rect">
            <a:avLst/>
          </a:prstGeom>
        </p:spPr>
        <p:txBody>
          <a:bodyPr wrap="square">
            <a:spAutoFit/>
          </a:bodyPr>
          <a:lstStyle/>
          <a:p>
            <a:pPr lvl="0" algn="just">
              <a:defRPr/>
            </a:pPr>
            <a:r>
              <a:rPr lang="fr-FR" sz="1100" dirty="0">
                <a:solidFill>
                  <a:srgbClr val="002060"/>
                </a:solidFill>
              </a:rPr>
              <a:t>L’équipe du </a:t>
            </a:r>
            <a:r>
              <a:rPr lang="fr-FR" sz="1100" b="1" dirty="0">
                <a:solidFill>
                  <a:srgbClr val="002060"/>
                </a:solidFill>
              </a:rPr>
              <a:t>BRIL a organisé des formations dédiées à ARPP</a:t>
            </a:r>
            <a:r>
              <a:rPr lang="fr-FR" sz="1100" dirty="0">
                <a:solidFill>
                  <a:srgbClr val="002060"/>
                </a:solidFill>
              </a:rPr>
              <a:t>, et a participé aux </a:t>
            </a:r>
            <a:r>
              <a:rPr lang="fr-FR" sz="1100" b="1" dirty="0">
                <a:solidFill>
                  <a:srgbClr val="002060"/>
                </a:solidFill>
              </a:rPr>
              <a:t>formations Logement d’abord </a:t>
            </a:r>
            <a:r>
              <a:rPr lang="fr-FR" sz="1100" dirty="0">
                <a:solidFill>
                  <a:srgbClr val="002060"/>
                </a:solidFill>
              </a:rPr>
              <a:t>qui a bénéficié à 295 professionnels</a:t>
            </a:r>
            <a:r>
              <a:rPr lang="fr-FR" sz="1100" dirty="0" smtClean="0">
                <a:solidFill>
                  <a:srgbClr val="002060"/>
                </a:solidFill>
              </a:rPr>
              <a:t>.</a:t>
            </a:r>
          </a:p>
          <a:p>
            <a:pPr lvl="0" algn="just">
              <a:defRPr/>
            </a:pPr>
            <a:endParaRPr lang="fr-FR" sz="400" dirty="0">
              <a:solidFill>
                <a:srgbClr val="002060"/>
              </a:solidFill>
            </a:endParaRPr>
          </a:p>
          <a:p>
            <a:pPr lvl="0" algn="just">
              <a:defRPr/>
            </a:pPr>
            <a:r>
              <a:rPr lang="fr-FR" sz="1100" dirty="0">
                <a:solidFill>
                  <a:srgbClr val="002060"/>
                </a:solidFill>
              </a:rPr>
              <a:t>Le logiciel ACD 75 est devenu ARPP, avec plusieurs améliorations permettant de mieux identifier les ménages relevant du premier </a:t>
            </a:r>
            <a:r>
              <a:rPr lang="fr-FR" sz="1100" dirty="0" smtClean="0">
                <a:solidFill>
                  <a:srgbClr val="002060"/>
                </a:solidFill>
              </a:rPr>
              <a:t>quartile</a:t>
            </a:r>
          </a:p>
          <a:p>
            <a:pPr lvl="0" algn="just">
              <a:defRPr/>
            </a:pPr>
            <a:endParaRPr lang="fr-FR" sz="500" dirty="0">
              <a:solidFill>
                <a:srgbClr val="002060"/>
              </a:solidFill>
            </a:endParaRPr>
          </a:p>
          <a:p>
            <a:pPr lvl="0" algn="just">
              <a:defRPr/>
            </a:pPr>
            <a:r>
              <a:rPr lang="fr-FR" sz="1100" dirty="0">
                <a:solidFill>
                  <a:srgbClr val="002060"/>
                </a:solidFill>
              </a:rPr>
              <a:t>Captation de 73 </a:t>
            </a:r>
            <a:r>
              <a:rPr lang="fr-FR" sz="1100" dirty="0" smtClean="0">
                <a:solidFill>
                  <a:srgbClr val="002060"/>
                </a:solidFill>
              </a:rPr>
              <a:t>logements</a:t>
            </a:r>
            <a:r>
              <a:rPr lang="fr-FR" sz="1100" dirty="0">
                <a:solidFill>
                  <a:srgbClr val="002060"/>
                </a:solidFill>
              </a:rPr>
              <a:t> </a:t>
            </a:r>
            <a:r>
              <a:rPr lang="fr-FR" sz="1100" dirty="0" smtClean="0">
                <a:solidFill>
                  <a:srgbClr val="002060"/>
                </a:solidFill>
              </a:rPr>
              <a:t>dans le cadre de Louez Solidaire </a:t>
            </a:r>
          </a:p>
          <a:p>
            <a:pPr lvl="0" algn="just">
              <a:defRPr/>
            </a:pPr>
            <a:endParaRPr lang="fr-FR" sz="700" dirty="0">
              <a:solidFill>
                <a:srgbClr val="002060"/>
              </a:solidFill>
            </a:endParaRPr>
          </a:p>
          <a:p>
            <a:pPr lvl="0" algn="just">
              <a:defRPr/>
            </a:pPr>
            <a:r>
              <a:rPr lang="fr-FR" sz="1100" dirty="0" smtClean="0">
                <a:solidFill>
                  <a:srgbClr val="002060"/>
                </a:solidFill>
              </a:rPr>
              <a:t>La Ville </a:t>
            </a:r>
            <a:r>
              <a:rPr lang="fr-FR" sz="1100" dirty="0">
                <a:solidFill>
                  <a:srgbClr val="002060"/>
                </a:solidFill>
              </a:rPr>
              <a:t>de Paris a renouvelé son financement </a:t>
            </a:r>
            <a:r>
              <a:rPr lang="fr-FR" sz="1100" b="1" dirty="0" smtClean="0">
                <a:solidFill>
                  <a:srgbClr val="002060"/>
                </a:solidFill>
              </a:rPr>
              <a:t>Nouvelle </a:t>
            </a:r>
            <a:r>
              <a:rPr lang="fr-FR" sz="1100" b="1" dirty="0">
                <a:solidFill>
                  <a:srgbClr val="002060"/>
                </a:solidFill>
              </a:rPr>
              <a:t>Ville Vie Nouvelle </a:t>
            </a:r>
            <a:r>
              <a:rPr lang="fr-FR" sz="1100" b="1" dirty="0" smtClean="0">
                <a:solidFill>
                  <a:srgbClr val="002060"/>
                </a:solidFill>
              </a:rPr>
              <a:t>continue</a:t>
            </a:r>
            <a:r>
              <a:rPr lang="fr-FR" sz="1100" b="1" dirty="0">
                <a:solidFill>
                  <a:srgbClr val="002060"/>
                </a:solidFill>
              </a:rPr>
              <a:t> </a:t>
            </a:r>
            <a:r>
              <a:rPr lang="fr-FR" sz="1100" b="1" dirty="0" smtClean="0">
                <a:solidFill>
                  <a:srgbClr val="002060"/>
                </a:solidFill>
              </a:rPr>
              <a:t>; et a engagé</a:t>
            </a:r>
            <a:r>
              <a:rPr lang="fr-FR" sz="1100" b="1" dirty="0">
                <a:solidFill>
                  <a:srgbClr val="002060"/>
                </a:solidFill>
              </a:rPr>
              <a:t>, avec l’URHAJ et l’UNAFO, un travail de mobilisation de son contingent en FJT qui se déclinera par la transmission pour désignation de 20% des vacances relevant du contingent de la Ville dès avril 2023</a:t>
            </a:r>
            <a:endParaRPr lang="fr-FR" sz="1100" b="1" dirty="0" smtClean="0">
              <a:solidFill>
                <a:srgbClr val="002060"/>
              </a:solidFill>
            </a:endParaRPr>
          </a:p>
          <a:p>
            <a:pPr lvl="0" algn="just">
              <a:defRPr/>
            </a:pPr>
            <a:endParaRPr lang="fr-FR" sz="600" dirty="0" smtClean="0">
              <a:solidFill>
                <a:srgbClr val="002060"/>
              </a:solidFill>
            </a:endParaRPr>
          </a:p>
          <a:p>
            <a:pPr lvl="0" algn="just">
              <a:defRPr/>
            </a:pPr>
            <a:r>
              <a:rPr lang="fr-FR" sz="1100" dirty="0">
                <a:solidFill>
                  <a:srgbClr val="002060"/>
                </a:solidFill>
              </a:rPr>
              <a:t>Quelques chiffres: 3 462 ménages </a:t>
            </a:r>
            <a:r>
              <a:rPr lang="fr-FR" sz="1100" dirty="0" smtClean="0">
                <a:solidFill>
                  <a:srgbClr val="002060"/>
                </a:solidFill>
              </a:rPr>
              <a:t>du parc social reconnus prioritaires, soit </a:t>
            </a:r>
            <a:r>
              <a:rPr lang="fr-FR" sz="1100" dirty="0">
                <a:solidFill>
                  <a:srgbClr val="002060"/>
                </a:solidFill>
              </a:rPr>
              <a:t>31,7% des </a:t>
            </a:r>
            <a:r>
              <a:rPr lang="fr-FR" sz="1100" dirty="0" smtClean="0">
                <a:solidFill>
                  <a:srgbClr val="002060"/>
                </a:solidFill>
              </a:rPr>
              <a:t>attributions. 884 ménages hébergés sortis vers le logement, </a:t>
            </a:r>
            <a:r>
              <a:rPr lang="fr-FR" sz="1100" dirty="0">
                <a:solidFill>
                  <a:srgbClr val="002060"/>
                </a:solidFill>
              </a:rPr>
              <a:t>soit 8,1% des attributions</a:t>
            </a:r>
          </a:p>
          <a:p>
            <a:pPr lvl="0" algn="just">
              <a:defRPr/>
            </a:pPr>
            <a:r>
              <a:rPr lang="fr-FR" sz="1100" dirty="0" smtClean="0">
                <a:solidFill>
                  <a:srgbClr val="002060"/>
                </a:solidFill>
              </a:rPr>
              <a:t> </a:t>
            </a:r>
          </a:p>
          <a:p>
            <a:pPr lvl="0" algn="just">
              <a:defRPr/>
            </a:pPr>
            <a:endParaRPr lang="fr-FR" sz="1100"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9926" y="1101685"/>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Christelle </a:t>
            </a:r>
            <a:r>
              <a:rPr lang="fr-FR" sz="1050" b="1" dirty="0" err="1" smtClean="0">
                <a:solidFill>
                  <a:srgbClr val="126F67"/>
                </a:solidFill>
              </a:rPr>
              <a:t>Verinnes</a:t>
            </a:r>
            <a:r>
              <a:rPr lang="fr-FR" sz="1050" b="1" dirty="0" smtClean="0">
                <a:solidFill>
                  <a:srgbClr val="126F67"/>
                </a:solidFill>
              </a:rPr>
              <a:t> et Anne-Laure Sabatier et Ben </a:t>
            </a:r>
            <a:r>
              <a:rPr lang="fr-FR" sz="1050" b="1" dirty="0" err="1" smtClean="0">
                <a:solidFill>
                  <a:srgbClr val="126F67"/>
                </a:solidFill>
              </a:rPr>
              <a:t>Rickey</a:t>
            </a:r>
            <a:r>
              <a:rPr lang="fr-FR" sz="1050" b="1" dirty="0" smtClean="0">
                <a:solidFill>
                  <a:srgbClr val="126F67"/>
                </a:solidFill>
              </a:rPr>
              <a:t> (Ville de Paris) 	</a:t>
            </a:r>
            <a:r>
              <a:rPr lang="fr-FR" sz="1050" b="1" dirty="0">
                <a:solidFill>
                  <a:srgbClr val="126F67"/>
                </a:solidFill>
              </a:rPr>
              <a:t> </a:t>
            </a:r>
            <a:r>
              <a:rPr lang="fr-FR" sz="1050" b="1" dirty="0" smtClean="0">
                <a:solidFill>
                  <a:srgbClr val="126F67"/>
                </a:solidFill>
              </a:rPr>
              <a:t>          </a:t>
            </a:r>
            <a:r>
              <a:rPr lang="fr-FR" sz="1050" b="1" dirty="0" err="1" smtClean="0">
                <a:solidFill>
                  <a:srgbClr val="126F67"/>
                </a:solidFill>
              </a:rPr>
              <a:t>Johana</a:t>
            </a:r>
            <a:r>
              <a:rPr lang="fr-FR" sz="1050" b="1" dirty="0" smtClean="0">
                <a:solidFill>
                  <a:srgbClr val="126F67"/>
                </a:solidFill>
              </a:rPr>
              <a:t> </a:t>
            </a:r>
            <a:r>
              <a:rPr lang="fr-FR" sz="1050" b="1" dirty="0" err="1" smtClean="0">
                <a:solidFill>
                  <a:srgbClr val="126F67"/>
                </a:solidFill>
              </a:rPr>
              <a:t>Berthau</a:t>
            </a:r>
            <a:r>
              <a:rPr lang="fr-FR" sz="1050" b="1" dirty="0" smtClean="0">
                <a:solidFill>
                  <a:srgbClr val="126F67"/>
                </a:solidFill>
              </a:rPr>
              <a:t> (DRIHL)	</a:t>
            </a:r>
            <a:endParaRPr lang="fr-FR" sz="1050" b="1" dirty="0">
              <a:solidFill>
                <a:srgbClr val="126F67"/>
              </a:solidFill>
            </a:endParaRPr>
          </a:p>
        </p:txBody>
      </p:sp>
      <p:sp>
        <p:nvSpPr>
          <p:cNvPr id="16" name="Ellipse 15"/>
          <p:cNvSpPr/>
          <p:nvPr/>
        </p:nvSpPr>
        <p:spPr>
          <a:xfrm>
            <a:off x="5636640" y="241802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76619" y="994143"/>
            <a:ext cx="529887" cy="482954"/>
          </a:xfrm>
          <a:prstGeom prst="rect">
            <a:avLst/>
          </a:prstGeom>
        </p:spPr>
      </p:pic>
      <p:sp>
        <p:nvSpPr>
          <p:cNvPr id="18" name="Ellipse 17"/>
          <p:cNvSpPr/>
          <p:nvPr/>
        </p:nvSpPr>
        <p:spPr>
          <a:xfrm>
            <a:off x="5636640" y="421722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rotWithShape="1">
          <a:blip r:embed="rId4"/>
          <a:srcRect t="19328" b="21127"/>
          <a:stretch/>
        </p:blipFill>
        <p:spPr>
          <a:xfrm>
            <a:off x="9438891" y="547065"/>
            <a:ext cx="2753109" cy="442453"/>
          </a:xfrm>
          <a:prstGeom prst="rect">
            <a:avLst/>
          </a:prstGeom>
        </p:spPr>
      </p:pic>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586" y="830172"/>
            <a:ext cx="520305" cy="594634"/>
          </a:xfrm>
          <a:prstGeom prst="rect">
            <a:avLst/>
          </a:prstGeom>
        </p:spPr>
      </p:pic>
    </p:spTree>
    <p:extLst>
      <p:ext uri="{BB962C8B-B14F-4D97-AF65-F5344CB8AC3E}">
        <p14:creationId xmlns:p14="http://schemas.microsoft.com/office/powerpoint/2010/main" val="36459516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a:solidFill>
                  <a:srgbClr val="ED8B55"/>
                </a:solidFill>
                <a:latin typeface="Montserrat"/>
              </a:rPr>
              <a:t>8</a:t>
            </a:r>
            <a:r>
              <a:rPr lang="fr-FR" sz="1800" dirty="0" smtClean="0">
                <a:solidFill>
                  <a:srgbClr val="ED8B55"/>
                </a:solidFill>
                <a:latin typeface="Montserrat"/>
              </a:rPr>
              <a:t>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Mettre en place un Dispositif de la rue au logement</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304800" y="1865211"/>
            <a:ext cx="5501012" cy="4154984"/>
          </a:xfrm>
          <a:prstGeom prst="rect">
            <a:avLst/>
          </a:prstGeom>
        </p:spPr>
        <p:txBody>
          <a:bodyPr wrap="square">
            <a:spAutoFit/>
          </a:bodyPr>
          <a:lstStyle/>
          <a:p>
            <a:pPr marL="228600" lvl="0" indent="-228600" algn="just">
              <a:buAutoNum type="arabicPeriod"/>
              <a:defRPr/>
            </a:pPr>
            <a:r>
              <a:rPr lang="fr-FR" sz="1100" dirty="0">
                <a:solidFill>
                  <a:srgbClr val="002060"/>
                </a:solidFill>
              </a:rPr>
              <a:t>Créer un dispositif De la rue au logement qui propose un service intégré permettant </a:t>
            </a:r>
            <a:r>
              <a:rPr lang="fr-FR" sz="1100" dirty="0" smtClean="0">
                <a:solidFill>
                  <a:srgbClr val="002060"/>
                </a:solidFill>
              </a:rPr>
              <a:t>:</a:t>
            </a:r>
          </a:p>
          <a:p>
            <a:pPr marL="628650" lvl="1" indent="-171450" algn="just">
              <a:buFontTx/>
              <a:buChar char="-"/>
              <a:defRPr/>
            </a:pPr>
            <a:r>
              <a:rPr lang="fr-FR" sz="1100" dirty="0" smtClean="0">
                <a:solidFill>
                  <a:srgbClr val="002060"/>
                </a:solidFill>
              </a:rPr>
              <a:t>L’accès </a:t>
            </a:r>
            <a:r>
              <a:rPr lang="fr-FR" sz="1100" dirty="0">
                <a:solidFill>
                  <a:srgbClr val="002060"/>
                </a:solidFill>
              </a:rPr>
              <a:t>au logement, principalement des logements en diffus et en pensions de </a:t>
            </a:r>
            <a:r>
              <a:rPr lang="fr-FR" sz="1100" dirty="0" smtClean="0">
                <a:solidFill>
                  <a:srgbClr val="002060"/>
                </a:solidFill>
              </a:rPr>
              <a:t>famille.</a:t>
            </a:r>
          </a:p>
          <a:p>
            <a:pPr marL="628650" lvl="1" indent="-171450" algn="just">
              <a:buFontTx/>
              <a:buChar char="-"/>
              <a:defRPr/>
            </a:pPr>
            <a:r>
              <a:rPr lang="fr-FR" sz="1100" dirty="0" smtClean="0">
                <a:solidFill>
                  <a:srgbClr val="002060"/>
                </a:solidFill>
              </a:rPr>
              <a:t>Un </a:t>
            </a:r>
            <a:r>
              <a:rPr lang="fr-FR" sz="1100" dirty="0">
                <a:solidFill>
                  <a:srgbClr val="002060"/>
                </a:solidFill>
              </a:rPr>
              <a:t>accompagnement intensif selon le modèle Gestion Intensive de Cas, qui respectera les principes du Logement d’Abord. </a:t>
            </a:r>
            <a:r>
              <a:rPr lang="fr-FR" sz="1100" dirty="0" smtClean="0">
                <a:solidFill>
                  <a:srgbClr val="002060"/>
                </a:solidFill>
              </a:rPr>
              <a:t>L’équipe mobilisera également des expertises spécifiques autour de l’addiction, des troubles psychiques et de la coordination thérapeutique pour des pathologies lourdes par :</a:t>
            </a:r>
          </a:p>
          <a:p>
            <a:pPr marL="628650" lvl="1" indent="-171450" algn="just">
              <a:buFontTx/>
              <a:buChar char="-"/>
              <a:defRPr/>
            </a:pPr>
            <a:r>
              <a:rPr lang="fr-FR" sz="1100" dirty="0" smtClean="0">
                <a:solidFill>
                  <a:srgbClr val="002060"/>
                </a:solidFill>
              </a:rPr>
              <a:t>La </a:t>
            </a:r>
            <a:r>
              <a:rPr lang="fr-FR" sz="1100" dirty="0">
                <a:solidFill>
                  <a:srgbClr val="002060"/>
                </a:solidFill>
              </a:rPr>
              <a:t>mobilisation de professionnels pour des temps de surveillance / études de </a:t>
            </a:r>
            <a:r>
              <a:rPr lang="fr-FR" sz="1100" dirty="0" smtClean="0">
                <a:solidFill>
                  <a:srgbClr val="002060"/>
                </a:solidFill>
              </a:rPr>
              <a:t>situation</a:t>
            </a:r>
          </a:p>
          <a:p>
            <a:pPr marL="628650" lvl="1" indent="-171450" algn="just">
              <a:buFontTx/>
              <a:buChar char="-"/>
              <a:defRPr/>
            </a:pPr>
            <a:r>
              <a:rPr lang="fr-FR" sz="1100" dirty="0" smtClean="0">
                <a:solidFill>
                  <a:srgbClr val="002060"/>
                </a:solidFill>
              </a:rPr>
              <a:t>La </a:t>
            </a:r>
            <a:r>
              <a:rPr lang="fr-FR" sz="1100" dirty="0">
                <a:solidFill>
                  <a:srgbClr val="002060"/>
                </a:solidFill>
              </a:rPr>
              <a:t>création de partenariats ad hoc pour des prises en charge </a:t>
            </a:r>
            <a:r>
              <a:rPr lang="fr-FR" sz="1100" dirty="0" smtClean="0">
                <a:solidFill>
                  <a:srgbClr val="002060"/>
                </a:solidFill>
              </a:rPr>
              <a:t>spécifiques.</a:t>
            </a:r>
          </a:p>
          <a:p>
            <a:pPr marL="628650" lvl="1" indent="-171450" algn="just">
              <a:buFontTx/>
              <a:buChar char="-"/>
              <a:defRPr/>
            </a:pPr>
            <a:r>
              <a:rPr lang="fr-FR" sz="1100" dirty="0" smtClean="0">
                <a:solidFill>
                  <a:srgbClr val="002060"/>
                </a:solidFill>
              </a:rPr>
              <a:t>Des </a:t>
            </a:r>
            <a:r>
              <a:rPr lang="fr-FR" sz="1100" dirty="0">
                <a:solidFill>
                  <a:srgbClr val="002060"/>
                </a:solidFill>
              </a:rPr>
              <a:t>protocoles pour faciliter l’orientation vers des services de droit </a:t>
            </a:r>
            <a:r>
              <a:rPr lang="fr-FR" sz="1100" dirty="0" smtClean="0">
                <a:solidFill>
                  <a:srgbClr val="002060"/>
                </a:solidFill>
              </a:rPr>
              <a:t>commun.</a:t>
            </a:r>
          </a:p>
          <a:p>
            <a:pPr marL="228600" lvl="0" indent="-228600" algn="just">
              <a:buAutoNum type="arabicPeriod"/>
              <a:defRPr/>
            </a:pPr>
            <a:r>
              <a:rPr lang="fr-FR" sz="1100" dirty="0" smtClean="0">
                <a:solidFill>
                  <a:srgbClr val="002060"/>
                </a:solidFill>
              </a:rPr>
              <a:t>Définir </a:t>
            </a:r>
            <a:r>
              <a:rPr lang="fr-FR" sz="1100" dirty="0">
                <a:solidFill>
                  <a:srgbClr val="002060"/>
                </a:solidFill>
              </a:rPr>
              <a:t>le modèle d’intervention de ce dispositif en collaboration avec plusieurs acteurs </a:t>
            </a:r>
            <a:r>
              <a:rPr lang="fr-FR" sz="1100" dirty="0" smtClean="0">
                <a:solidFill>
                  <a:srgbClr val="002060"/>
                </a:solidFill>
              </a:rPr>
              <a:t>:</a:t>
            </a:r>
          </a:p>
          <a:p>
            <a:pPr marL="628650" lvl="1" indent="-171450" algn="just">
              <a:buFontTx/>
              <a:buChar char="-"/>
              <a:defRPr/>
            </a:pPr>
            <a:r>
              <a:rPr lang="fr-FR" sz="1100" dirty="0" smtClean="0">
                <a:solidFill>
                  <a:srgbClr val="002060"/>
                </a:solidFill>
              </a:rPr>
              <a:t>Les </a:t>
            </a:r>
            <a:r>
              <a:rPr lang="fr-FR" sz="1100" dirty="0">
                <a:solidFill>
                  <a:srgbClr val="002060"/>
                </a:solidFill>
              </a:rPr>
              <a:t>acteurs de la veille sociale (maraudes, UASA, ESI, PSA, </a:t>
            </a:r>
            <a:r>
              <a:rPr lang="fr-FR" sz="1100" dirty="0" err="1">
                <a:solidFill>
                  <a:srgbClr val="002060"/>
                </a:solidFill>
              </a:rPr>
              <a:t>Samusocial</a:t>
            </a:r>
            <a:r>
              <a:rPr lang="fr-FR" sz="1100" dirty="0">
                <a:solidFill>
                  <a:srgbClr val="002060"/>
                </a:solidFill>
              </a:rPr>
              <a:t> de Paris), les opérateurs d’hébergement, et les services sociaux hospitaliers pour le repérage et l’orientation des </a:t>
            </a:r>
            <a:r>
              <a:rPr lang="fr-FR" sz="1100" dirty="0" smtClean="0">
                <a:solidFill>
                  <a:srgbClr val="002060"/>
                </a:solidFill>
              </a:rPr>
              <a:t>personnes</a:t>
            </a:r>
          </a:p>
          <a:p>
            <a:pPr marL="628650" lvl="1" indent="-171450" algn="just">
              <a:buFontTx/>
              <a:buChar char="-"/>
              <a:defRPr/>
            </a:pPr>
            <a:r>
              <a:rPr lang="fr-FR" sz="1100" dirty="0" smtClean="0">
                <a:solidFill>
                  <a:srgbClr val="002060"/>
                </a:solidFill>
              </a:rPr>
              <a:t>Les acteurs sanitaires </a:t>
            </a:r>
            <a:r>
              <a:rPr lang="fr-FR" sz="1100" dirty="0">
                <a:solidFill>
                  <a:srgbClr val="002060"/>
                </a:solidFill>
              </a:rPr>
              <a:t>(AP-HP, ARS) et médico-sociaux (Œuvre Falret) pour la coordination </a:t>
            </a:r>
            <a:r>
              <a:rPr lang="fr-FR" sz="1100" dirty="0" smtClean="0">
                <a:solidFill>
                  <a:srgbClr val="002060"/>
                </a:solidFill>
              </a:rPr>
              <a:t>thérapeutique</a:t>
            </a:r>
          </a:p>
          <a:p>
            <a:pPr marL="628650" lvl="1" indent="-171450" algn="just">
              <a:buFontTx/>
              <a:buChar char="-"/>
              <a:defRPr/>
            </a:pPr>
            <a:r>
              <a:rPr lang="fr-FR" sz="1100" dirty="0" smtClean="0">
                <a:solidFill>
                  <a:srgbClr val="002060"/>
                </a:solidFill>
              </a:rPr>
              <a:t>Les </a:t>
            </a:r>
            <a:r>
              <a:rPr lang="fr-FR" sz="1100" dirty="0">
                <a:solidFill>
                  <a:srgbClr val="002060"/>
                </a:solidFill>
              </a:rPr>
              <a:t>réservataires, bailleurs sociaux, gestionnaires de Pensions de Famille et Interface pour les solutions de logement.</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430887"/>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a:solidFill>
                  <a:srgbClr val="002060"/>
                </a:solidFill>
              </a:rPr>
              <a:t>Mise en œuvre en 2024</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769441"/>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smtClean="0">
                <a:solidFill>
                  <a:srgbClr val="002060"/>
                </a:solidFill>
              </a:rPr>
              <a:t>Mise en œuvre en 2024</a:t>
            </a:r>
            <a:endParaRPr lang="fr-FR" sz="1100" dirty="0">
              <a:solidFill>
                <a:srgbClr val="002060"/>
              </a:solidFill>
            </a:endParaRPr>
          </a:p>
          <a:p>
            <a:pPr lvl="0" algn="just">
              <a:defRPr/>
            </a:pP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Johana </a:t>
            </a:r>
            <a:r>
              <a:rPr lang="fr-FR" sz="1050" b="1" dirty="0" err="1">
                <a:solidFill>
                  <a:srgbClr val="126F67"/>
                </a:solidFill>
              </a:rPr>
              <a:t>Berthau</a:t>
            </a:r>
            <a:r>
              <a:rPr lang="fr-FR" sz="1050" b="1" dirty="0">
                <a:solidFill>
                  <a:srgbClr val="126F67"/>
                </a:solidFill>
              </a:rPr>
              <a:t> (DRIHL</a:t>
            </a:r>
            <a:r>
              <a:rPr lang="fr-FR" sz="1050" b="1" dirty="0" smtClean="0">
                <a:solidFill>
                  <a:srgbClr val="126F67"/>
                </a:solidFill>
              </a:rPr>
              <a:t>)	    et Ben Rickey (Ville de Paris)</a:t>
            </a:r>
            <a:endParaRPr lang="fr-FR" sz="1050" b="1" dirty="0">
              <a:solidFill>
                <a:srgbClr val="126F67"/>
              </a:solidFill>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590" y="717151"/>
            <a:ext cx="649216" cy="741961"/>
          </a:xfrm>
          <a:prstGeom prst="rect">
            <a:avLst/>
          </a:prstGeom>
        </p:spPr>
      </p:pic>
      <p:pic>
        <p:nvPicPr>
          <p:cNvPr id="14" name="Imag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67409" y="735345"/>
            <a:ext cx="666791" cy="607732"/>
          </a:xfrm>
          <a:prstGeom prst="rect">
            <a:avLst/>
          </a:prstGeom>
        </p:spPr>
      </p:pic>
    </p:spTree>
    <p:extLst>
      <p:ext uri="{BB962C8B-B14F-4D97-AF65-F5344CB8AC3E}">
        <p14:creationId xmlns:p14="http://schemas.microsoft.com/office/powerpoint/2010/main" val="41242531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32383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81 </a:t>
            </a:r>
            <a:r>
              <a:rPr lang="fr-FR" sz="1800" dirty="0" smtClean="0">
                <a:solidFill>
                  <a:srgbClr val="ED8B55"/>
                </a:solidFill>
              </a:rPr>
              <a:t>/ </a:t>
            </a:r>
            <a:r>
              <a:rPr lang="fr-FR" sz="1800" dirty="0">
                <a:solidFill>
                  <a:srgbClr val="ED8B55"/>
                </a:solidFill>
              </a:rPr>
              <a:t>Coordonner les sorties d’hospitalisation des personnes à la rue et documenter les besoins en hébergements médicalisés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2631490"/>
          </a:xfrm>
          <a:prstGeom prst="rect">
            <a:avLst/>
          </a:prstGeom>
        </p:spPr>
        <p:txBody>
          <a:bodyPr wrap="square">
            <a:spAutoFit/>
          </a:bodyPr>
          <a:lstStyle/>
          <a:p>
            <a:pPr marL="228600" lvl="0" indent="-228600" algn="just">
              <a:buAutoNum type="arabicPeriod"/>
              <a:defRPr/>
            </a:pPr>
            <a:r>
              <a:rPr lang="fr-FR" sz="1100" dirty="0">
                <a:solidFill>
                  <a:srgbClr val="002060"/>
                </a:solidFill>
              </a:rPr>
              <a:t>M</a:t>
            </a:r>
            <a:r>
              <a:rPr lang="fr-FR" sz="1100" dirty="0" smtClean="0">
                <a:solidFill>
                  <a:srgbClr val="002060"/>
                </a:solidFill>
              </a:rPr>
              <a:t>ener </a:t>
            </a:r>
            <a:r>
              <a:rPr lang="fr-FR" sz="1100" dirty="0">
                <a:solidFill>
                  <a:srgbClr val="002060"/>
                </a:solidFill>
              </a:rPr>
              <a:t>un travail spécifique et </a:t>
            </a:r>
            <a:r>
              <a:rPr lang="fr-FR" sz="1100" dirty="0" err="1">
                <a:solidFill>
                  <a:srgbClr val="002060"/>
                </a:solidFill>
              </a:rPr>
              <a:t>multipartenarial</a:t>
            </a:r>
            <a:r>
              <a:rPr lang="fr-FR" sz="1100" dirty="0">
                <a:solidFill>
                  <a:srgbClr val="002060"/>
                </a:solidFill>
              </a:rPr>
              <a:t> sur les </a:t>
            </a:r>
            <a:r>
              <a:rPr lang="fr-FR" sz="1100" dirty="0" smtClean="0">
                <a:solidFill>
                  <a:srgbClr val="002060"/>
                </a:solidFill>
              </a:rPr>
              <a:t>sorties d’hospitalisation </a:t>
            </a:r>
            <a:r>
              <a:rPr lang="fr-FR" sz="1100" dirty="0">
                <a:solidFill>
                  <a:srgbClr val="002060"/>
                </a:solidFill>
              </a:rPr>
              <a:t>des personnes à la rue afin d’éviter les sorties sèches</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Documenter </a:t>
            </a:r>
            <a:r>
              <a:rPr lang="fr-FR" sz="1100" dirty="0">
                <a:solidFill>
                  <a:srgbClr val="002060"/>
                </a:solidFill>
              </a:rPr>
              <a:t>les besoins en hébergements médicalisés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Travailler </a:t>
            </a:r>
            <a:r>
              <a:rPr lang="fr-FR" sz="1100" dirty="0">
                <a:solidFill>
                  <a:srgbClr val="002060"/>
                </a:solidFill>
              </a:rPr>
              <a:t>sur la fluidité des parcours entre le secteur </a:t>
            </a:r>
            <a:r>
              <a:rPr lang="fr-FR" sz="1100" dirty="0" smtClean="0">
                <a:solidFill>
                  <a:srgbClr val="002060"/>
                </a:solidFill>
              </a:rPr>
              <a:t>sanitaire, le </a:t>
            </a:r>
            <a:r>
              <a:rPr lang="fr-FR" sz="1100" dirty="0">
                <a:solidFill>
                  <a:srgbClr val="002060"/>
                </a:solidFill>
              </a:rPr>
              <a:t>secteur médico-social, le secteur AHI et le secteur du </a:t>
            </a:r>
            <a:r>
              <a:rPr lang="fr-FR" sz="1100" dirty="0" smtClean="0">
                <a:solidFill>
                  <a:srgbClr val="002060"/>
                </a:solidFill>
              </a:rPr>
              <a:t>logement de </a:t>
            </a:r>
            <a:r>
              <a:rPr lang="fr-FR" sz="1100" dirty="0">
                <a:solidFill>
                  <a:srgbClr val="002060"/>
                </a:solidFill>
              </a:rPr>
              <a:t>droit </a:t>
            </a:r>
            <a:r>
              <a:rPr lang="fr-FR" sz="1100" dirty="0" smtClean="0">
                <a:solidFill>
                  <a:srgbClr val="002060"/>
                </a:solidFill>
              </a:rPr>
              <a:t>commun</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Contribuer </a:t>
            </a:r>
            <a:r>
              <a:rPr lang="fr-FR" sz="1100" dirty="0">
                <a:solidFill>
                  <a:srgbClr val="002060"/>
                </a:solidFill>
              </a:rPr>
              <a:t>aux travaux menés par l’ARS sur la mise en </a:t>
            </a:r>
            <a:r>
              <a:rPr lang="fr-FR" sz="1100" dirty="0" smtClean="0">
                <a:solidFill>
                  <a:srgbClr val="002060"/>
                </a:solidFill>
              </a:rPr>
              <a:t>place d’une </a:t>
            </a:r>
            <a:r>
              <a:rPr lang="fr-FR" sz="1100" dirty="0">
                <a:solidFill>
                  <a:srgbClr val="002060"/>
                </a:solidFill>
              </a:rPr>
              <a:t>régulation des places de soins résidentiels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5197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44192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3855953"/>
            <a:ext cx="5216616" cy="2292935"/>
          </a:xfrm>
          <a:prstGeom prst="rect">
            <a:avLst/>
          </a:prstGeom>
        </p:spPr>
        <p:txBody>
          <a:bodyPr wrap="square">
            <a:spAutoFit/>
          </a:bodyPr>
          <a:lstStyle/>
          <a:p>
            <a:pPr lvl="0" algn="just">
              <a:defRPr/>
            </a:pPr>
            <a:r>
              <a:rPr lang="fr-FR" sz="1100" b="1" dirty="0">
                <a:solidFill>
                  <a:srgbClr val="071F32">
                    <a:lumMod val="90000"/>
                    <a:lumOff val="10000"/>
                  </a:srgbClr>
                </a:solidFill>
              </a:rPr>
              <a:t>La création d’un guichet unique est prévue en 2023 qui permettra la coordination des 5 EMSP via un guichet unique pour les orienteurs </a:t>
            </a:r>
            <a:r>
              <a:rPr lang="fr-FR" sz="1100" dirty="0">
                <a:solidFill>
                  <a:srgbClr val="071F32">
                    <a:lumMod val="90000"/>
                    <a:lumOff val="10000"/>
                  </a:srgbClr>
                </a:solidFill>
              </a:rPr>
              <a:t>(numéro vert, adresse mail, formulaire de demande unique) sur les départements 75 – 91-92-94.  </a:t>
            </a: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r>
              <a:rPr lang="fr-FR" sz="1100" dirty="0">
                <a:solidFill>
                  <a:srgbClr val="071F32">
                    <a:lumMod val="90000"/>
                    <a:lumOff val="10000"/>
                  </a:srgbClr>
                </a:solidFill>
              </a:rPr>
              <a:t>Les 2 coordinateurs de ce guichet unique réceptionnent les demandes et les orientent du lundi au vendredi vers les équipes mobiles. </a:t>
            </a:r>
            <a:endParaRPr lang="fr-FR" sz="1100" dirty="0" smtClean="0">
              <a:solidFill>
                <a:srgbClr val="071F32">
                  <a:lumMod val="90000"/>
                  <a:lumOff val="10000"/>
                </a:srgbClr>
              </a:solidFill>
            </a:endParaRPr>
          </a:p>
          <a:p>
            <a:pPr lvl="0" algn="just">
              <a:defRPr/>
            </a:pPr>
            <a:r>
              <a:rPr lang="fr-FR" sz="1100" dirty="0" smtClean="0">
                <a:solidFill>
                  <a:srgbClr val="071F32">
                    <a:lumMod val="90000"/>
                    <a:lumOff val="10000"/>
                  </a:srgbClr>
                </a:solidFill>
              </a:rPr>
              <a:t> </a:t>
            </a:r>
            <a:endParaRPr lang="fr-FR" sz="1100" dirty="0">
              <a:solidFill>
                <a:srgbClr val="071F32">
                  <a:lumMod val="90000"/>
                  <a:lumOff val="10000"/>
                </a:srgbClr>
              </a:solidFill>
            </a:endParaRPr>
          </a:p>
          <a:p>
            <a:pPr lvl="0" algn="just">
              <a:defRPr/>
            </a:pPr>
            <a:r>
              <a:rPr lang="fr-FR" sz="1100" dirty="0">
                <a:solidFill>
                  <a:srgbClr val="071F32">
                    <a:lumMod val="90000"/>
                    <a:lumOff val="10000"/>
                  </a:srgbClr>
                </a:solidFill>
              </a:rPr>
              <a:t>Une coordination sera faite entre le guichet unique pour les soins résidentiels et les demandes d’hébergement via le SIAO. </a:t>
            </a:r>
          </a:p>
          <a:p>
            <a:pPr lvl="0" algn="just">
              <a:defRPr/>
            </a:pPr>
            <a:endParaRPr lang="fr-FR" sz="1100" dirty="0" smtClean="0">
              <a:solidFill>
                <a:srgbClr val="071F32">
                  <a:lumMod val="90000"/>
                  <a:lumOff val="10000"/>
                </a:srgbClr>
              </a:solidFill>
            </a:endParaRPr>
          </a:p>
          <a:p>
            <a:pPr lvl="0" algn="just">
              <a:defRPr/>
            </a:pPr>
            <a:r>
              <a:rPr lang="fr-FR" sz="1100" dirty="0" smtClean="0">
                <a:solidFill>
                  <a:srgbClr val="071F32">
                    <a:lumMod val="90000"/>
                    <a:lumOff val="10000"/>
                  </a:srgbClr>
                </a:solidFill>
              </a:rPr>
              <a:t>Un </a:t>
            </a:r>
            <a:r>
              <a:rPr lang="fr-FR" sz="1100" dirty="0">
                <a:solidFill>
                  <a:srgbClr val="071F32">
                    <a:lumMod val="90000"/>
                    <a:lumOff val="10000"/>
                  </a:srgbClr>
                </a:solidFill>
              </a:rPr>
              <a:t>observatoire sur les données d’activité du guichet unique </a:t>
            </a:r>
            <a:r>
              <a:rPr lang="fr-FR" sz="1100" dirty="0" smtClean="0">
                <a:solidFill>
                  <a:srgbClr val="071F32">
                    <a:lumMod val="90000"/>
                    <a:lumOff val="10000"/>
                  </a:srgbClr>
                </a:solidFill>
              </a:rPr>
              <a:t>est également prévu</a:t>
            </a: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5629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1946672"/>
            <a:ext cx="5390543" cy="1107996"/>
          </a:xfrm>
          <a:prstGeom prst="rect">
            <a:avLst/>
          </a:prstGeom>
        </p:spPr>
        <p:txBody>
          <a:bodyPr wrap="square">
            <a:spAutoFit/>
          </a:bodyPr>
          <a:lstStyle/>
          <a:p>
            <a:pPr lvl="0" algn="just">
              <a:defRPr/>
            </a:pPr>
            <a:r>
              <a:rPr lang="fr-FR" sz="1100" dirty="0" smtClean="0">
                <a:solidFill>
                  <a:srgbClr val="071F32">
                    <a:lumMod val="90000"/>
                    <a:lumOff val="10000"/>
                  </a:srgbClr>
                </a:solidFill>
              </a:rPr>
              <a:t>Depuis 2022, un </a:t>
            </a:r>
            <a:r>
              <a:rPr lang="fr-FR" sz="1100" dirty="0">
                <a:solidFill>
                  <a:srgbClr val="071F32">
                    <a:lumMod val="90000"/>
                    <a:lumOff val="10000"/>
                  </a:srgbClr>
                </a:solidFill>
              </a:rPr>
              <a:t>référent SIAO « chargé de mission santé » travaille à l’orientation des personnes sortant d’hospitalisation sans hébergement. </a:t>
            </a: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r>
              <a:rPr lang="fr-FR" sz="1100" dirty="0">
                <a:solidFill>
                  <a:srgbClr val="071F32">
                    <a:lumMod val="90000"/>
                    <a:lumOff val="10000"/>
                  </a:srgbClr>
                </a:solidFill>
              </a:rPr>
              <a:t>Un CHU est spécifiquement dédié à l’orientation des personnes sortant d’hospitalisation (Hélianthe géré par le CASP  dans le XX </a:t>
            </a:r>
            <a:r>
              <a:rPr lang="fr-FR" sz="1100" dirty="0" err="1">
                <a:solidFill>
                  <a:srgbClr val="071F32">
                    <a:lumMod val="90000"/>
                    <a:lumOff val="10000"/>
                  </a:srgbClr>
                </a:solidFill>
              </a:rPr>
              <a:t>ème</a:t>
            </a:r>
            <a:r>
              <a:rPr lang="fr-FR" sz="1100" dirty="0">
                <a:solidFill>
                  <a:srgbClr val="071F32">
                    <a:lumMod val="90000"/>
                    <a:lumOff val="10000"/>
                  </a:srgbClr>
                </a:solidFill>
              </a:rPr>
              <a:t> : 50 places) depuis 2018</a:t>
            </a: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38619" y="292316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257915"/>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Caroline Bray (DRIHL) 		Corinne </a:t>
            </a:r>
            <a:r>
              <a:rPr lang="fr-FR" sz="1050" b="1" dirty="0" err="1" smtClean="0">
                <a:solidFill>
                  <a:srgbClr val="126F67"/>
                </a:solidFill>
              </a:rPr>
              <a:t>Chouraqui</a:t>
            </a:r>
            <a:r>
              <a:rPr lang="fr-FR" sz="1050" b="1" dirty="0" smtClean="0">
                <a:solidFill>
                  <a:srgbClr val="126F67"/>
                </a:solidFill>
              </a:rPr>
              <a:t> et Maryse Valery (ARS) </a:t>
            </a:r>
            <a:endParaRPr lang="fr-FR" sz="1050" b="1" dirty="0">
              <a:solidFill>
                <a:srgbClr val="FF0000"/>
              </a:solidFill>
            </a:endParaRPr>
          </a:p>
        </p:txBody>
      </p:sp>
      <p:sp>
        <p:nvSpPr>
          <p:cNvPr id="18" name="Ellipse 17"/>
          <p:cNvSpPr/>
          <p:nvPr/>
        </p:nvSpPr>
        <p:spPr>
          <a:xfrm>
            <a:off x="5538619" y="3505757"/>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38619" y="430444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38619" y="212447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9413343" y="456022"/>
            <a:ext cx="2576392" cy="605193"/>
          </a:xfrm>
          <a:prstGeom prst="rect">
            <a:avLst/>
          </a:prstGeom>
        </p:spPr>
      </p:pic>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43334" y="1058627"/>
            <a:ext cx="746705" cy="431222"/>
          </a:xfrm>
          <a:prstGeom prst="rect">
            <a:avLst/>
          </a:prstGeom>
        </p:spPr>
      </p:pic>
      <p:pic>
        <p:nvPicPr>
          <p:cNvPr id="25" name="Image 24"/>
          <p:cNvPicPr>
            <a:picLocks noChangeAspect="1"/>
          </p:cNvPicPr>
          <p:nvPr/>
        </p:nvPicPr>
        <p:blipFill>
          <a:blip r:embed="rId5"/>
          <a:stretch>
            <a:fillRect/>
          </a:stretch>
        </p:blipFill>
        <p:spPr>
          <a:xfrm>
            <a:off x="9432629" y="506245"/>
            <a:ext cx="2753109" cy="743054"/>
          </a:xfrm>
          <a:prstGeom prst="rect">
            <a:avLst/>
          </a:prstGeom>
        </p:spPr>
      </p:pic>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5467" y="872421"/>
            <a:ext cx="559484" cy="639410"/>
          </a:xfrm>
          <a:prstGeom prst="rect">
            <a:avLst/>
          </a:prstGeom>
        </p:spPr>
      </p:pic>
    </p:spTree>
    <p:extLst>
      <p:ext uri="{BB962C8B-B14F-4D97-AF65-F5344CB8AC3E}">
        <p14:creationId xmlns:p14="http://schemas.microsoft.com/office/powerpoint/2010/main" val="19764171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79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a:t>
            </a:r>
            <a:r>
              <a:rPr lang="fr-FR" sz="1800" noProof="0" dirty="0">
                <a:solidFill>
                  <a:srgbClr val="ED8B55"/>
                </a:solidFill>
                <a:latin typeface="Montserrat"/>
              </a:rPr>
              <a:t>2</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Soutenir les innovations sociales pour l’insertion vers l’emploi des personnes en situation de grande précarité</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304800" y="1865211"/>
            <a:ext cx="5501012" cy="2970044"/>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Poursuivre </a:t>
            </a:r>
            <a:r>
              <a:rPr lang="fr-FR" sz="1100" dirty="0">
                <a:solidFill>
                  <a:srgbClr val="002060"/>
                </a:solidFill>
              </a:rPr>
              <a:t>l’accompagnement et le développement des ateliers et chantiers d’insertion (ACI) qui participent à DPH et Convergence, notamment via la création d’un ACI premières heures en </a:t>
            </a:r>
            <a:r>
              <a:rPr lang="fr-FR" sz="1100" dirty="0" smtClean="0">
                <a:solidFill>
                  <a:srgbClr val="002060"/>
                </a:solidFill>
              </a:rPr>
              <a:t>chantier.</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Promouvoir </a:t>
            </a:r>
            <a:r>
              <a:rPr lang="fr-FR" sz="1100" dirty="0">
                <a:solidFill>
                  <a:srgbClr val="002060"/>
                </a:solidFill>
              </a:rPr>
              <a:t>auprès des structures d’insertion par l’activité </a:t>
            </a:r>
            <a:r>
              <a:rPr lang="fr-FR" sz="1100" dirty="0" smtClean="0">
                <a:solidFill>
                  <a:srgbClr val="002060"/>
                </a:solidFill>
              </a:rPr>
              <a:t>économique </a:t>
            </a:r>
            <a:r>
              <a:rPr lang="fr-FR" sz="1100" dirty="0">
                <a:solidFill>
                  <a:srgbClr val="002060"/>
                </a:solidFill>
              </a:rPr>
              <a:t>(IAE) et d’autres dispositifs d’insertion (entreprises adaptées) la démarche spécifique d’accompagnement proposée dans le cadre des dispositifs existants afin de renforcer les capacités </a:t>
            </a:r>
            <a:r>
              <a:rPr lang="fr-FR" sz="1100" dirty="0" smtClean="0">
                <a:solidFill>
                  <a:srgbClr val="002060"/>
                </a:solidFill>
              </a:rPr>
              <a:t>des </a:t>
            </a:r>
            <a:r>
              <a:rPr lang="fr-FR" sz="1100" dirty="0">
                <a:solidFill>
                  <a:srgbClr val="002060"/>
                </a:solidFill>
              </a:rPr>
              <a:t>structures à accueillir les personnes les plus éloignées de </a:t>
            </a:r>
            <a:r>
              <a:rPr lang="fr-FR" sz="1100" dirty="0" smtClean="0">
                <a:solidFill>
                  <a:srgbClr val="002060"/>
                </a:solidFill>
              </a:rPr>
              <a:t>l’emploi.</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Sensibiliser </a:t>
            </a:r>
            <a:r>
              <a:rPr lang="fr-FR" sz="1100" dirty="0">
                <a:solidFill>
                  <a:srgbClr val="002060"/>
                </a:solidFill>
              </a:rPr>
              <a:t>et mobiliser les nouveaux acteurs prescripteurs de parcours d’insertion par l’activité économique (CSAPA/CAARUD, OACAS, CAF, CHRS, CHU) pour renforcer l’orientation et l’entrée en </a:t>
            </a:r>
            <a:r>
              <a:rPr lang="fr-FR" sz="1100" dirty="0" smtClean="0">
                <a:solidFill>
                  <a:srgbClr val="002060"/>
                </a:solidFill>
              </a:rPr>
              <a:t>parcours </a:t>
            </a:r>
            <a:r>
              <a:rPr lang="fr-FR" sz="1100" dirty="0">
                <a:solidFill>
                  <a:srgbClr val="002060"/>
                </a:solidFill>
              </a:rPr>
              <a:t>d’insertion de personnes en situation de grande </a:t>
            </a:r>
            <a:r>
              <a:rPr lang="fr-FR" sz="1100" dirty="0" smtClean="0">
                <a:solidFill>
                  <a:srgbClr val="002060"/>
                </a:solidFill>
              </a:rPr>
              <a:t>précarité.</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Encourager </a:t>
            </a:r>
            <a:r>
              <a:rPr lang="fr-FR" sz="1100" dirty="0">
                <a:solidFill>
                  <a:srgbClr val="002060"/>
                </a:solidFill>
              </a:rPr>
              <a:t>l’accueil de personnes en situation de handicap au sein des ACI Convergence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261610"/>
          </a:xfrm>
          <a:prstGeom prst="rect">
            <a:avLst/>
          </a:prstGeom>
        </p:spPr>
        <p:txBody>
          <a:bodyPr wrap="square">
            <a:spAutoFit/>
          </a:bodyPr>
          <a:lstStyle/>
          <a:p>
            <a:pPr lvl="0" algn="just">
              <a:defRPr/>
            </a:pPr>
            <a:r>
              <a:rPr lang="fr-FR" sz="1100">
                <a:solidFill>
                  <a:srgbClr val="002060"/>
                </a:solidFill>
              </a:rPr>
              <a:t>Informations à venir.</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600164"/>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a:solidFill>
                  <a:srgbClr val="002060"/>
                </a:solidFill>
              </a:rPr>
              <a:t>Informations à venir.</a:t>
            </a:r>
          </a:p>
          <a:p>
            <a:pPr lvl="0" algn="just">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Brigitte </a:t>
            </a:r>
            <a:r>
              <a:rPr lang="fr-FR" sz="1050" b="1" dirty="0" err="1">
                <a:solidFill>
                  <a:srgbClr val="126F67"/>
                </a:solidFill>
              </a:rPr>
              <a:t>Ogée</a:t>
            </a:r>
            <a:r>
              <a:rPr lang="fr-FR" sz="1050" b="1" dirty="0">
                <a:solidFill>
                  <a:srgbClr val="126F67"/>
                </a:solidFill>
              </a:rPr>
              <a:t> (</a:t>
            </a:r>
            <a:r>
              <a:rPr lang="fr-FR" sz="1050" b="1" dirty="0" smtClean="0">
                <a:solidFill>
                  <a:srgbClr val="126F67"/>
                </a:solidFill>
              </a:rPr>
              <a:t>Ville de Paris)                     </a:t>
            </a:r>
            <a:r>
              <a:rPr lang="fr-FR" sz="1050" b="1" dirty="0" err="1" smtClean="0">
                <a:solidFill>
                  <a:srgbClr val="126F67"/>
                </a:solidFill>
              </a:rPr>
              <a:t>Stessy</a:t>
            </a:r>
            <a:r>
              <a:rPr lang="fr-FR" sz="1050" b="1" dirty="0" smtClean="0">
                <a:solidFill>
                  <a:srgbClr val="126F67"/>
                </a:solidFill>
              </a:rPr>
              <a:t> Marcelin </a:t>
            </a:r>
            <a:r>
              <a:rPr lang="fr-FR" sz="1050" b="1" dirty="0">
                <a:solidFill>
                  <a:srgbClr val="126F67"/>
                </a:solidFill>
              </a:rPr>
              <a:t>(DRIEETS)</a:t>
            </a: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15" name="Imag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46816" y="941756"/>
            <a:ext cx="529887" cy="482954"/>
          </a:xfrm>
          <a:prstGeom prst="rect">
            <a:avLst/>
          </a:prstGeom>
        </p:spPr>
      </p:pic>
    </p:spTree>
    <p:extLst>
      <p:ext uri="{BB962C8B-B14F-4D97-AF65-F5344CB8AC3E}">
        <p14:creationId xmlns:p14="http://schemas.microsoft.com/office/powerpoint/2010/main" val="378650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a:solidFill>
                  <a:srgbClr val="ED8B55"/>
                </a:solidFill>
                <a:latin typeface="Montserrat"/>
              </a:rPr>
              <a:t>4</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Faire évoluer les représentations des recruteurs et des candidats sur les métiers et les talents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285046" y="2184531"/>
            <a:ext cx="5501012" cy="2123658"/>
          </a:xfrm>
          <a:prstGeom prst="rect">
            <a:avLst/>
          </a:prstGeom>
        </p:spPr>
        <p:txBody>
          <a:bodyPr wrap="square">
            <a:spAutoFit/>
          </a:bodyPr>
          <a:lstStyle/>
          <a:p>
            <a:pPr marL="228600" lvl="0" indent="-228600" algn="just">
              <a:buAutoNum type="arabicPeriod"/>
              <a:defRPr/>
            </a:pPr>
            <a:r>
              <a:rPr lang="fr-FR" sz="1100" dirty="0">
                <a:solidFill>
                  <a:srgbClr val="002060"/>
                </a:solidFill>
              </a:rPr>
              <a:t>Mettre en œuvre des actions favorisant des changements dans les représentations des </a:t>
            </a:r>
            <a:r>
              <a:rPr lang="fr-FR" sz="1100" dirty="0" smtClean="0">
                <a:solidFill>
                  <a:srgbClr val="002060"/>
                </a:solidFill>
              </a:rPr>
              <a:t>entreprises. L’objectif </a:t>
            </a:r>
            <a:r>
              <a:rPr lang="fr-FR" sz="1100" dirty="0">
                <a:solidFill>
                  <a:srgbClr val="002060"/>
                </a:solidFill>
              </a:rPr>
              <a:t>est de faire évoluer la manière de recruter des entreprises pour s’ouvrir à une plus grande variété de profils et lutter contre la sélectivité du marché du travail. Des « emplois tremplins » peuvent ainsi être identifiés dans la perspective de créer un parcours professionnel</a:t>
            </a:r>
            <a:r>
              <a:rPr lang="fr-FR" sz="1100" dirty="0" smtClean="0">
                <a:solidFill>
                  <a:srgbClr val="002060"/>
                </a:solidFill>
              </a:rPr>
              <a:t>. Cette </a:t>
            </a:r>
            <a:r>
              <a:rPr lang="fr-FR" sz="1100" dirty="0">
                <a:solidFill>
                  <a:srgbClr val="002060"/>
                </a:solidFill>
              </a:rPr>
              <a:t>action pourra bénéficier d’expériences déjà existantes, comme la convention signée entre la RATP et la Fondation Agir contre l’exclusion (FACE) ou encore le Pacte avec les quartiers pour toutes les entreprises (PAQTE) porté par l’État et un réseau d’entreprises parmi lesquels la SNCF et La Poste</a:t>
            </a:r>
            <a:r>
              <a:rPr lang="fr-FR" sz="1100" dirty="0" smtClean="0">
                <a:solidFill>
                  <a:srgbClr val="002060"/>
                </a:solidFill>
              </a:rPr>
              <a:t>. Cette </a:t>
            </a:r>
            <a:r>
              <a:rPr lang="fr-FR" sz="1100" dirty="0">
                <a:solidFill>
                  <a:srgbClr val="002060"/>
                </a:solidFill>
              </a:rPr>
              <a:t>action pourra se tenir dans un premier temps au sein des entreprises signataires du Pacte.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261610"/>
          </a:xfrm>
          <a:prstGeom prst="rect">
            <a:avLst/>
          </a:prstGeom>
        </p:spPr>
        <p:txBody>
          <a:bodyPr wrap="square">
            <a:spAutoFit/>
          </a:bodyPr>
          <a:lstStyle/>
          <a:p>
            <a:pPr lvl="0" algn="just">
              <a:defRPr/>
            </a:pPr>
            <a:r>
              <a:rPr lang="fr-FR" sz="1100" dirty="0" smtClean="0">
                <a:solidFill>
                  <a:srgbClr val="002060"/>
                </a:solidFill>
              </a:rPr>
              <a:t>Informations </a:t>
            </a:r>
            <a:r>
              <a:rPr lang="fr-FR" sz="1100" dirty="0">
                <a:solidFill>
                  <a:srgbClr val="002060"/>
                </a:solidFill>
              </a:rPr>
              <a:t>à venir.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769441"/>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smtClean="0">
                <a:solidFill>
                  <a:srgbClr val="002060"/>
                </a:solidFill>
              </a:rPr>
              <a:t>Informations </a:t>
            </a:r>
            <a:r>
              <a:rPr lang="fr-FR" sz="1100" dirty="0">
                <a:solidFill>
                  <a:srgbClr val="002060"/>
                </a:solidFill>
              </a:rPr>
              <a:t>à venir. </a:t>
            </a:r>
          </a:p>
          <a:p>
            <a:pPr lvl="0" algn="just">
              <a:defRPr/>
            </a:pP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02021"/>
            <a:ext cx="8550609"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err="1">
                <a:solidFill>
                  <a:srgbClr val="126F67"/>
                </a:solidFill>
              </a:rPr>
              <a:t>Eric</a:t>
            </a:r>
            <a:r>
              <a:rPr lang="fr-FR" sz="1050" b="1" dirty="0">
                <a:solidFill>
                  <a:srgbClr val="126F67"/>
                </a:solidFill>
              </a:rPr>
              <a:t> </a:t>
            </a:r>
            <a:r>
              <a:rPr lang="fr-FR" sz="1050" b="1" dirty="0" err="1">
                <a:solidFill>
                  <a:srgbClr val="126F67"/>
                </a:solidFill>
              </a:rPr>
              <a:t>Boucaret</a:t>
            </a:r>
            <a:r>
              <a:rPr lang="fr-FR" sz="1050" b="1" dirty="0">
                <a:solidFill>
                  <a:srgbClr val="126F67"/>
                </a:solidFill>
              </a:rPr>
              <a:t> (FACE)</a:t>
            </a: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2737" y="959414"/>
            <a:ext cx="1090050" cy="402388"/>
          </a:xfrm>
          <a:prstGeom prst="rect">
            <a:avLst/>
          </a:prstGeom>
        </p:spPr>
      </p:pic>
    </p:spTree>
    <p:extLst>
      <p:ext uri="{BB962C8B-B14F-4D97-AF65-F5344CB8AC3E}">
        <p14:creationId xmlns:p14="http://schemas.microsoft.com/office/powerpoint/2010/main" val="13660976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32383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83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Développer des parcours pour les personnes en situation d’exclusion, âgées</a:t>
            </a:r>
            <a:r>
              <a:rPr kumimoji="0" lang="fr-FR" sz="1800" b="1" i="0" u="none" strike="noStrike" kern="1200" cap="none" spc="0" normalizeH="0" noProof="0" dirty="0" smtClean="0">
                <a:ln>
                  <a:noFill/>
                </a:ln>
                <a:solidFill>
                  <a:srgbClr val="ED8B55"/>
                </a:solidFill>
                <a:effectLst/>
                <a:uLnTx/>
                <a:uFillTx/>
                <a:latin typeface="Montserrat"/>
                <a:ea typeface="+mj-ea"/>
                <a:cs typeface="+mj-cs"/>
              </a:rPr>
              <a:t> et/ou en situation de handicap, vers des dispositifs d’accueil, d’hébergement et le logement </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04800" y="2144426"/>
            <a:ext cx="5142689" cy="3477875"/>
          </a:xfrm>
          <a:prstGeom prst="rect">
            <a:avLst/>
          </a:prstGeom>
        </p:spPr>
        <p:txBody>
          <a:bodyPr wrap="square">
            <a:spAutoFit/>
          </a:bodyPr>
          <a:lstStyle/>
          <a:p>
            <a:pPr marL="228600" lvl="0" indent="-228600" algn="just">
              <a:buAutoNum type="arabicPeriod"/>
              <a:defRPr/>
            </a:pPr>
            <a:r>
              <a:rPr lang="fr-FR" sz="1100" dirty="0">
                <a:solidFill>
                  <a:srgbClr val="002060"/>
                </a:solidFill>
              </a:rPr>
              <a:t>Dispenser une évaluation de la situation des personnes de plus de 60 ans et/ou en situation de handicap visant à définir l’orientation la plus adaptée en cohérence avec leur projet de </a:t>
            </a:r>
            <a:r>
              <a:rPr lang="fr-FR" sz="1100" dirty="0" smtClean="0">
                <a:solidFill>
                  <a:srgbClr val="002060"/>
                </a:solidFill>
              </a:rPr>
              <a:t>vie.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En </a:t>
            </a:r>
            <a:r>
              <a:rPr lang="fr-FR" sz="1100" dirty="0">
                <a:solidFill>
                  <a:srgbClr val="002060"/>
                </a:solidFill>
              </a:rPr>
              <a:t>lien avec l’action 12, mesure n°3 de la stratégie handicap : </a:t>
            </a:r>
            <a:r>
              <a:rPr lang="fr-FR" sz="1100" dirty="0" smtClean="0">
                <a:solidFill>
                  <a:srgbClr val="002060"/>
                </a:solidFill>
              </a:rPr>
              <a:t>organiser </a:t>
            </a:r>
            <a:r>
              <a:rPr lang="fr-FR" sz="1100" dirty="0">
                <a:solidFill>
                  <a:srgbClr val="002060"/>
                </a:solidFill>
              </a:rPr>
              <a:t>les liens entre la MDPH et le SIAO pour le suivi des personnes en grande exclusion ayant une reconnaissance de handicap autour de deux axes </a:t>
            </a:r>
            <a:r>
              <a:rPr lang="fr-FR" sz="1100" dirty="0" smtClean="0">
                <a:solidFill>
                  <a:srgbClr val="002060"/>
                </a:solidFill>
              </a:rPr>
              <a:t>:</a:t>
            </a:r>
          </a:p>
          <a:p>
            <a:pPr marL="628650" lvl="1" indent="-171450" algn="just">
              <a:buFontTx/>
              <a:buChar char="-"/>
              <a:defRPr/>
            </a:pPr>
            <a:r>
              <a:rPr lang="fr-FR" sz="1100" dirty="0" smtClean="0">
                <a:solidFill>
                  <a:srgbClr val="002060"/>
                </a:solidFill>
              </a:rPr>
              <a:t>À </a:t>
            </a:r>
            <a:r>
              <a:rPr lang="fr-FR" sz="1100" dirty="0">
                <a:solidFill>
                  <a:srgbClr val="002060"/>
                </a:solidFill>
              </a:rPr>
              <a:t>l’échelle des coordinations de maraude du </a:t>
            </a:r>
            <a:r>
              <a:rPr lang="fr-FR" sz="1100" dirty="0" err="1" smtClean="0">
                <a:solidFill>
                  <a:srgbClr val="002060"/>
                </a:solidFill>
              </a:rPr>
              <a:t>Samusocial</a:t>
            </a:r>
            <a:endParaRPr lang="fr-FR" sz="1100" dirty="0">
              <a:solidFill>
                <a:srgbClr val="002060"/>
              </a:solidFill>
            </a:endParaRPr>
          </a:p>
          <a:p>
            <a:pPr marL="628650" lvl="1" indent="-171450" algn="just">
              <a:buFontTx/>
              <a:buChar char="-"/>
              <a:defRPr/>
            </a:pPr>
            <a:r>
              <a:rPr lang="fr-FR" sz="1100" dirty="0" smtClean="0">
                <a:solidFill>
                  <a:srgbClr val="002060"/>
                </a:solidFill>
              </a:rPr>
              <a:t>Mettre </a:t>
            </a:r>
            <a:r>
              <a:rPr lang="fr-FR" sz="1100" dirty="0">
                <a:solidFill>
                  <a:srgbClr val="002060"/>
                </a:solidFill>
              </a:rPr>
              <a:t>en place la coordination (Coordination des maraudes du Samu, services sociaux de proximité, associations, soins, etc</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Accompagner </a:t>
            </a:r>
            <a:r>
              <a:rPr lang="fr-FR" sz="1100" dirty="0">
                <a:solidFill>
                  <a:srgbClr val="002060"/>
                </a:solidFill>
              </a:rPr>
              <a:t>la transition du parcours grâce à des visites de projection dans des établissements médico-sociaux, une rencontre physique et à distance avec le référent social et avec la </a:t>
            </a:r>
            <a:r>
              <a:rPr lang="fr-FR" sz="1100" dirty="0" smtClean="0">
                <a:solidFill>
                  <a:srgbClr val="002060"/>
                </a:solidFill>
              </a:rPr>
              <a:t>personne.</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Faire </a:t>
            </a:r>
            <a:r>
              <a:rPr lang="fr-FR" sz="1100" dirty="0">
                <a:solidFill>
                  <a:srgbClr val="002060"/>
                </a:solidFill>
              </a:rPr>
              <a:t>connaître et partager les règles de fonctionnement des différents dispositifs à l’ensemble des acteurs en présence pour faciliter la mise en œuvre des </a:t>
            </a:r>
            <a:r>
              <a:rPr lang="fr-FR" sz="1100" dirty="0" smtClean="0">
                <a:solidFill>
                  <a:srgbClr val="002060"/>
                </a:solidFill>
              </a:rPr>
              <a:t>partenariats.</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71564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83624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5340325"/>
            <a:ext cx="5216616" cy="430887"/>
          </a:xfrm>
          <a:prstGeom prst="rect">
            <a:avLst/>
          </a:prstGeom>
        </p:spPr>
        <p:txBody>
          <a:bodyPr wrap="square">
            <a:spAutoFit/>
          </a:bodyPr>
          <a:lstStyle/>
          <a:p>
            <a:pPr lvl="0" algn="just">
              <a:defRPr/>
            </a:pPr>
            <a:r>
              <a:rPr lang="fr-FR" sz="1100" dirty="0">
                <a:solidFill>
                  <a:srgbClr val="002060"/>
                </a:solidFill>
              </a:rPr>
              <a:t>Rencontre à venir </a:t>
            </a:r>
            <a:r>
              <a:rPr lang="fr-FR" sz="1100" dirty="0" smtClean="0">
                <a:solidFill>
                  <a:srgbClr val="002060"/>
                </a:solidFill>
              </a:rPr>
              <a:t>entre </a:t>
            </a:r>
            <a:r>
              <a:rPr lang="fr-FR" sz="1100" dirty="0">
                <a:solidFill>
                  <a:srgbClr val="002060"/>
                </a:solidFill>
              </a:rPr>
              <a:t>le SIAO, la MDPH, le Samu Social et la Ville de Paris.</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04800" y="168677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259430"/>
            <a:ext cx="5390543" cy="2292935"/>
          </a:xfrm>
          <a:prstGeom prst="rect">
            <a:avLst/>
          </a:prstGeom>
        </p:spPr>
        <p:txBody>
          <a:bodyPr wrap="square">
            <a:spAutoFit/>
          </a:bodyPr>
          <a:lstStyle/>
          <a:p>
            <a:pPr lvl="0" algn="just">
              <a:defRPr/>
            </a:pPr>
            <a:r>
              <a:rPr lang="fr-FR" sz="1100" dirty="0" smtClean="0">
                <a:solidFill>
                  <a:srgbClr val="002060"/>
                </a:solidFill>
              </a:rPr>
              <a:t>L’évaluation de la situation des personnes est réalisée depuis 2017 par Interface du SAMU SOCIAL</a:t>
            </a:r>
          </a:p>
          <a:p>
            <a:pPr marL="171450" lvl="0" indent="-171450" algn="just">
              <a:buFontTx/>
              <a:buChar char="-"/>
              <a:defRPr/>
            </a:pPr>
            <a:endParaRPr lang="fr-FR" sz="1100" dirty="0" smtClean="0">
              <a:solidFill>
                <a:srgbClr val="002060"/>
              </a:solidFill>
            </a:endParaRPr>
          </a:p>
          <a:p>
            <a:pPr lvl="0" algn="just">
              <a:defRPr/>
            </a:pPr>
            <a:r>
              <a:rPr lang="fr-FR" sz="1100" dirty="0">
                <a:solidFill>
                  <a:srgbClr val="002060"/>
                </a:solidFill>
              </a:rPr>
              <a:t>Des initiatives sont déjà mises en place comme les cellules cas complexes à </a:t>
            </a:r>
            <a:r>
              <a:rPr lang="fr-FR" sz="1100" dirty="0" smtClean="0">
                <a:solidFill>
                  <a:srgbClr val="002060"/>
                </a:solidFill>
              </a:rPr>
              <a:t>l’hôpital, par </a:t>
            </a:r>
            <a:r>
              <a:rPr lang="fr-FR" sz="1100" dirty="0">
                <a:solidFill>
                  <a:srgbClr val="002060"/>
                </a:solidFill>
              </a:rPr>
              <a:t>exemple. Dans le champ du handicap, il existe des projets personnalisés </a:t>
            </a:r>
            <a:r>
              <a:rPr lang="fr-FR" sz="1100" dirty="0" smtClean="0">
                <a:solidFill>
                  <a:srgbClr val="002060"/>
                </a:solidFill>
              </a:rPr>
              <a:t>médico-sociaux.</a:t>
            </a:r>
          </a:p>
          <a:p>
            <a:pPr marL="171450" lvl="0" indent="-171450" algn="just">
              <a:buFontTx/>
              <a:buChar char="-"/>
              <a:defRPr/>
            </a:pPr>
            <a:endParaRPr lang="fr-FR" sz="1100" dirty="0" smtClean="0">
              <a:solidFill>
                <a:srgbClr val="002060"/>
              </a:solidFill>
            </a:endParaRPr>
          </a:p>
          <a:p>
            <a:pPr lvl="0" algn="just">
              <a:defRPr/>
            </a:pPr>
            <a:r>
              <a:rPr lang="fr-FR" sz="1100" dirty="0" smtClean="0">
                <a:solidFill>
                  <a:srgbClr val="002060"/>
                </a:solidFill>
              </a:rPr>
              <a:t>Existence d’un catalogue des règles de fonctionnement sur </a:t>
            </a:r>
            <a:r>
              <a:rPr lang="fr-FR" sz="1100" dirty="0">
                <a:solidFill>
                  <a:srgbClr val="002060"/>
                </a:solidFill>
              </a:rPr>
              <a:t>le site de l’ARS, également à venir sur celui de l’Assurance </a:t>
            </a:r>
            <a:r>
              <a:rPr lang="fr-FR" sz="1100" dirty="0" smtClean="0">
                <a:solidFill>
                  <a:srgbClr val="002060"/>
                </a:solidFill>
              </a:rPr>
              <a:t>maladie. Il reste un enjeu de diffusion de l’information.</a:t>
            </a:r>
          </a:p>
          <a:p>
            <a:pPr marL="171450" lvl="0" indent="-171450" algn="just">
              <a:buFontTx/>
              <a:buChar char="-"/>
              <a:defRPr/>
            </a:pPr>
            <a:endParaRPr lang="fr-FR" sz="1100" dirty="0" smtClean="0">
              <a:solidFill>
                <a:srgbClr val="002060"/>
              </a:solidFill>
            </a:endParaRPr>
          </a:p>
          <a:p>
            <a:pPr lvl="0" algn="just">
              <a:defRPr/>
            </a:pPr>
            <a:r>
              <a:rPr lang="fr-FR" sz="1100" dirty="0" smtClean="0">
                <a:solidFill>
                  <a:srgbClr val="002060"/>
                </a:solidFill>
              </a:rPr>
              <a:t>Quelques chiffres: 1100 bénéficiaires de l’action, 141 visites de projection et 346 visites à domicile.  </a:t>
            </a:r>
            <a:endParaRPr lang="fr-FR" sz="1100" dirty="0">
              <a:solidFill>
                <a:srgbClr val="002060"/>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72153" y="3087319"/>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257915"/>
            <a:ext cx="10058400" cy="253916"/>
          </a:xfrm>
          <a:prstGeom prst="rect">
            <a:avLst/>
          </a:prstGeom>
          <a:noFill/>
          <a:ln w="19050">
            <a:noFill/>
          </a:ln>
        </p:spPr>
        <p:txBody>
          <a:bodyPr wrap="square" rtlCol="0">
            <a:spAutoFit/>
          </a:bodyPr>
          <a:lstStyle/>
          <a:p>
            <a:r>
              <a:rPr lang="fr-FR" sz="1050" b="1" dirty="0" smtClean="0">
                <a:solidFill>
                  <a:srgbClr val="126F67"/>
                </a:solidFill>
              </a:rPr>
              <a:t>Pilotes d’action : Thomas Baude (Samu social de Paris)  	 Aude </a:t>
            </a:r>
            <a:r>
              <a:rPr lang="fr-FR" sz="1050" b="1" dirty="0" err="1" smtClean="0">
                <a:solidFill>
                  <a:srgbClr val="126F67"/>
                </a:solidFill>
              </a:rPr>
              <a:t>Loilier</a:t>
            </a:r>
            <a:r>
              <a:rPr lang="fr-FR" sz="1050" b="1" dirty="0" smtClean="0">
                <a:solidFill>
                  <a:srgbClr val="126F67"/>
                </a:solidFill>
              </a:rPr>
              <a:t> (APHP)</a:t>
            </a:r>
            <a:endParaRPr lang="fr-FR" sz="1050" b="1" dirty="0">
              <a:solidFill>
                <a:srgbClr val="126F67"/>
              </a:solidFill>
            </a:endParaRPr>
          </a:p>
        </p:txBody>
      </p:sp>
      <p:sp>
        <p:nvSpPr>
          <p:cNvPr id="21" name="Ellipse 20"/>
          <p:cNvSpPr/>
          <p:nvPr/>
        </p:nvSpPr>
        <p:spPr>
          <a:xfrm>
            <a:off x="5565963" y="2169572"/>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565963" y="4332156"/>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565963" y="4990129"/>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5523" y="1229445"/>
            <a:ext cx="601193" cy="414994"/>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917" y="1183560"/>
            <a:ext cx="1753770" cy="362849"/>
          </a:xfrm>
          <a:prstGeom prst="rect">
            <a:avLst/>
          </a:prstGeom>
        </p:spPr>
      </p:pic>
    </p:spTree>
    <p:extLst>
      <p:ext uri="{BB962C8B-B14F-4D97-AF65-F5344CB8AC3E}">
        <p14:creationId xmlns:p14="http://schemas.microsoft.com/office/powerpoint/2010/main" val="7525490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81</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a:t>
            </a:r>
            <a:r>
              <a:rPr lang="fr-FR" sz="1800" dirty="0" smtClean="0">
                <a:solidFill>
                  <a:srgbClr val="ED8B55"/>
                </a:solidFill>
                <a:latin typeface="Montserrat"/>
              </a:rPr>
              <a:t>4</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Soutenir l’innovation médico-sociale pour l’accompagnement global des jeunes </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304800" y="2004837"/>
            <a:ext cx="5501012" cy="1277273"/>
          </a:xfrm>
          <a:prstGeom prst="rect">
            <a:avLst/>
          </a:prstGeom>
        </p:spPr>
        <p:txBody>
          <a:bodyPr wrap="square">
            <a:spAutoFit/>
          </a:bodyPr>
          <a:lstStyle/>
          <a:p>
            <a:pPr marL="228600" lvl="0" indent="-228600" algn="just">
              <a:buAutoNum type="arabicPeriod"/>
              <a:defRPr/>
            </a:pPr>
            <a:r>
              <a:rPr lang="fr-FR" sz="1100" dirty="0">
                <a:solidFill>
                  <a:srgbClr val="002060"/>
                </a:solidFill>
              </a:rPr>
              <a:t>Poursuivre le soutien aux ateliers et chantiers d’insertion </a:t>
            </a:r>
            <a:r>
              <a:rPr lang="fr-FR" sz="1100" dirty="0" smtClean="0">
                <a:solidFill>
                  <a:srgbClr val="002060"/>
                </a:solidFill>
              </a:rPr>
              <a:t>participants </a:t>
            </a:r>
            <a:r>
              <a:rPr lang="fr-FR" sz="1100" dirty="0">
                <a:solidFill>
                  <a:srgbClr val="002060"/>
                </a:solidFill>
              </a:rPr>
              <a:t>au dispositif travail alternatif payé à la journée et étudier le </a:t>
            </a:r>
            <a:r>
              <a:rPr lang="fr-FR" sz="1100" dirty="0" smtClean="0">
                <a:solidFill>
                  <a:srgbClr val="002060"/>
                </a:solidFill>
              </a:rPr>
              <a:t>développement </a:t>
            </a:r>
            <a:r>
              <a:rPr lang="fr-FR" sz="1100" dirty="0">
                <a:solidFill>
                  <a:srgbClr val="002060"/>
                </a:solidFill>
              </a:rPr>
              <a:t>de dispositifs TAPAJ à </a:t>
            </a:r>
            <a:r>
              <a:rPr lang="fr-FR" sz="1100" dirty="0" smtClean="0">
                <a:solidFill>
                  <a:srgbClr val="002060"/>
                </a:solidFill>
              </a:rPr>
              <a:t>Paris</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Favoriser </a:t>
            </a:r>
            <a:r>
              <a:rPr lang="fr-FR" sz="1100" dirty="0">
                <a:solidFill>
                  <a:srgbClr val="002060"/>
                </a:solidFill>
              </a:rPr>
              <a:t>le développement des partenariats entre les CSAPA/ CAARUD et les structures d’insertion par l’activité économique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308189"/>
            <a:ext cx="5216616" cy="261610"/>
          </a:xfrm>
          <a:prstGeom prst="rect">
            <a:avLst/>
          </a:prstGeom>
        </p:spPr>
        <p:txBody>
          <a:bodyPr wrap="square">
            <a:spAutoFit/>
          </a:bodyPr>
          <a:lstStyle/>
          <a:p>
            <a:pPr lvl="0" algn="just">
              <a:defRPr/>
            </a:pPr>
            <a:r>
              <a:rPr lang="fr-FR" sz="1100">
                <a:solidFill>
                  <a:srgbClr val="002060"/>
                </a:solidFill>
              </a:rPr>
              <a:t>Informations à venir.</a:t>
            </a:r>
            <a:endParaRPr lang="fr-FR" sz="1100" dirty="0">
              <a:solidFill>
                <a:srgbClr val="002060"/>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769441"/>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a:solidFill>
                  <a:srgbClr val="002060"/>
                </a:solidFill>
              </a:rPr>
              <a:t>Informations à venir.</a:t>
            </a:r>
          </a:p>
          <a:p>
            <a:pPr lvl="0" algn="just">
              <a:defRPr/>
            </a:pP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253916"/>
          </a:xfrm>
          <a:prstGeom prst="rect">
            <a:avLst/>
          </a:prstGeom>
          <a:noFill/>
          <a:ln w="19050">
            <a:noFill/>
          </a:ln>
        </p:spPr>
        <p:txBody>
          <a:bodyPr wrap="square" rtlCol="0">
            <a:spAutoFit/>
          </a:bodyPr>
          <a:lstStyle/>
          <a:p>
            <a:r>
              <a:rPr lang="fr-FR" sz="1050" b="1" dirty="0" smtClean="0">
                <a:solidFill>
                  <a:srgbClr val="126F67"/>
                </a:solidFill>
              </a:rPr>
              <a:t>Pilotes d’action : </a:t>
            </a:r>
            <a:r>
              <a:rPr lang="fr-FR" sz="1050" b="1" dirty="0">
                <a:solidFill>
                  <a:srgbClr val="126F67"/>
                </a:solidFill>
              </a:rPr>
              <a:t>Brigitte </a:t>
            </a:r>
            <a:r>
              <a:rPr lang="fr-FR" sz="1050" b="1" dirty="0" err="1">
                <a:solidFill>
                  <a:srgbClr val="126F67"/>
                </a:solidFill>
              </a:rPr>
              <a:t>Ogée</a:t>
            </a:r>
            <a:r>
              <a:rPr lang="fr-FR" sz="1050" b="1" dirty="0">
                <a:solidFill>
                  <a:srgbClr val="126F67"/>
                </a:solidFill>
              </a:rPr>
              <a:t> (</a:t>
            </a:r>
            <a:r>
              <a:rPr lang="fr-FR" sz="1050" b="1" dirty="0" smtClean="0">
                <a:solidFill>
                  <a:srgbClr val="126F67"/>
                </a:solidFill>
              </a:rPr>
              <a:t>Ville de Paris)                 </a:t>
            </a:r>
            <a:r>
              <a:rPr lang="nn-NO" sz="1050" b="1" dirty="0" smtClean="0">
                <a:solidFill>
                  <a:srgbClr val="126F67"/>
                </a:solidFill>
              </a:rPr>
              <a:t>Djamila Bezzaouya (</a:t>
            </a:r>
            <a:r>
              <a:rPr lang="nn-NO" sz="1050" b="1" dirty="0">
                <a:solidFill>
                  <a:srgbClr val="126F67"/>
                </a:solidFill>
              </a:rPr>
              <a:t>DRIEETS)</a:t>
            </a:r>
            <a:endParaRPr lang="fr-FR" sz="1050" b="1" dirty="0">
              <a:solidFill>
                <a:srgbClr val="126F67"/>
              </a:solidFill>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15" name="Imag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46816" y="941756"/>
            <a:ext cx="529887" cy="482954"/>
          </a:xfrm>
          <a:prstGeom prst="rect">
            <a:avLst/>
          </a:prstGeom>
        </p:spPr>
      </p:pic>
    </p:spTree>
    <p:extLst>
      <p:ext uri="{BB962C8B-B14F-4D97-AF65-F5344CB8AC3E}">
        <p14:creationId xmlns:p14="http://schemas.microsoft.com/office/powerpoint/2010/main" val="27497113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7" r="27"/>
          <a:stretch>
            <a:fillRect/>
          </a:stretch>
        </p:blipFill>
        <p:spPr/>
      </p:pic>
      <p:sp>
        <p:nvSpPr>
          <p:cNvPr id="2" name="ZoneTexte 1"/>
          <p:cNvSpPr txBox="1"/>
          <p:nvPr/>
        </p:nvSpPr>
        <p:spPr>
          <a:xfrm>
            <a:off x="5824880" y="5708129"/>
            <a:ext cx="6075758" cy="923330"/>
          </a:xfrm>
          <a:prstGeom prst="rect">
            <a:avLst/>
          </a:prstGeom>
          <a:noFill/>
        </p:spPr>
        <p:txBody>
          <a:bodyPr wrap="square" rtlCol="0">
            <a:spAutoFit/>
          </a:bodyPr>
          <a:lstStyle/>
          <a:p>
            <a:pPr algn="ctr"/>
            <a:r>
              <a:rPr lang="fr-FR" b="1" dirty="0">
                <a:solidFill>
                  <a:schemeClr val="tx2">
                    <a:lumMod val="90000"/>
                    <a:lumOff val="10000"/>
                  </a:schemeClr>
                </a:solidFill>
              </a:rPr>
              <a:t>Objectif 13 : Améliorer la coordination de tous les acteurs pour garantir un accompagnement continu </a:t>
            </a:r>
          </a:p>
        </p:txBody>
      </p:sp>
      <p:sp>
        <p:nvSpPr>
          <p:cNvPr id="6" name="ZoneTexte 5"/>
          <p:cNvSpPr txBox="1"/>
          <p:nvPr/>
        </p:nvSpPr>
        <p:spPr>
          <a:xfrm>
            <a:off x="566845" y="6169794"/>
            <a:ext cx="1269899" cy="369332"/>
          </a:xfrm>
          <a:prstGeom prst="rect">
            <a:avLst/>
          </a:prstGeom>
          <a:noFill/>
        </p:spPr>
        <p:txBody>
          <a:bodyPr wrap="none" rtlCol="0">
            <a:spAutoFit/>
          </a:bodyPr>
          <a:lstStyle/>
          <a:p>
            <a:pPr algn="ctr"/>
            <a:r>
              <a:rPr lang="fr-FR" b="1" dirty="0" smtClean="0">
                <a:solidFill>
                  <a:schemeClr val="tx2">
                    <a:lumMod val="90000"/>
                    <a:lumOff val="10000"/>
                  </a:schemeClr>
                </a:solidFill>
              </a:rPr>
              <a:t>Mai 2023</a:t>
            </a:r>
            <a:endParaRPr lang="fr-FR" b="1" dirty="0"/>
          </a:p>
        </p:txBody>
      </p:sp>
    </p:spTree>
    <p:extLst>
      <p:ext uri="{BB962C8B-B14F-4D97-AF65-F5344CB8AC3E}">
        <p14:creationId xmlns:p14="http://schemas.microsoft.com/office/powerpoint/2010/main" val="37847228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83</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a:noFill/>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85</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 </a:t>
            </a:r>
            <a:r>
              <a:rPr lang="fr-FR" sz="1800" dirty="0">
                <a:solidFill>
                  <a:srgbClr val="ED8B55"/>
                </a:solidFill>
              </a:rPr>
              <a:t>Mieux articuler les dispositifs d’accompagnement liés au logement et améliorer la coordination des services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360329" y="2275966"/>
            <a:ext cx="5142689" cy="3308598"/>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En </a:t>
            </a:r>
            <a:r>
              <a:rPr lang="fr-FR" sz="1100" dirty="0">
                <a:solidFill>
                  <a:srgbClr val="002060"/>
                </a:solidFill>
              </a:rPr>
              <a:t>s’appuyant sur une analyse quantitative et qualitative de </a:t>
            </a:r>
            <a:r>
              <a:rPr lang="fr-FR" sz="1100" dirty="0" smtClean="0">
                <a:solidFill>
                  <a:srgbClr val="002060"/>
                </a:solidFill>
              </a:rPr>
              <a:t>l’existant, adapter </a:t>
            </a:r>
            <a:r>
              <a:rPr lang="fr-FR" sz="1100" dirty="0">
                <a:solidFill>
                  <a:srgbClr val="002060"/>
                </a:solidFill>
              </a:rPr>
              <a:t>l’offre d’accompagnement liée au logement aux </a:t>
            </a:r>
            <a:r>
              <a:rPr lang="fr-FR" sz="1100" dirty="0" smtClean="0">
                <a:solidFill>
                  <a:srgbClr val="002060"/>
                </a:solidFill>
              </a:rPr>
              <a:t>besoins diversifiés </a:t>
            </a:r>
            <a:r>
              <a:rPr lang="fr-FR" sz="1100" dirty="0">
                <a:solidFill>
                  <a:srgbClr val="002060"/>
                </a:solidFill>
              </a:rPr>
              <a:t>de l’ensemble des personnes sans domicile accédant au logement</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Mieux </a:t>
            </a:r>
            <a:r>
              <a:rPr lang="fr-FR" sz="1100" dirty="0">
                <a:solidFill>
                  <a:srgbClr val="002060"/>
                </a:solidFill>
              </a:rPr>
              <a:t>articuler les différents dispositifs d’accompagnement </a:t>
            </a:r>
            <a:r>
              <a:rPr lang="fr-FR" sz="1100" dirty="0" smtClean="0">
                <a:solidFill>
                  <a:srgbClr val="002060"/>
                </a:solidFill>
              </a:rPr>
              <a:t>en fonction </a:t>
            </a:r>
            <a:r>
              <a:rPr lang="fr-FR" sz="1100" dirty="0">
                <a:solidFill>
                  <a:srgbClr val="002060"/>
                </a:solidFill>
              </a:rPr>
              <a:t>des besoins de la personne et du dispositif d’accès (AML, </a:t>
            </a:r>
            <a:r>
              <a:rPr lang="fr-FR" sz="1100" dirty="0" smtClean="0">
                <a:solidFill>
                  <a:srgbClr val="002060"/>
                </a:solidFill>
              </a:rPr>
              <a:t>AVDL, AVDL </a:t>
            </a:r>
            <a:r>
              <a:rPr lang="fr-FR" sz="1100" dirty="0">
                <a:solidFill>
                  <a:srgbClr val="002060"/>
                </a:solidFill>
              </a:rPr>
              <a:t>renforcé, ASLL, CHRS hors les murs), sans les systématiser (</a:t>
            </a:r>
            <a:r>
              <a:rPr lang="fr-FR" sz="1100" dirty="0" smtClean="0">
                <a:solidFill>
                  <a:srgbClr val="002060"/>
                </a:solidFill>
              </a:rPr>
              <a:t>diagnostic social </a:t>
            </a:r>
            <a:r>
              <a:rPr lang="fr-FR" sz="1100" dirty="0">
                <a:solidFill>
                  <a:srgbClr val="002060"/>
                </a:solidFill>
              </a:rPr>
              <a:t>préalable et adhésion de la personne indispensables</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Intégrer </a:t>
            </a:r>
            <a:r>
              <a:rPr lang="fr-FR" sz="1100" dirty="0">
                <a:solidFill>
                  <a:srgbClr val="002060"/>
                </a:solidFill>
              </a:rPr>
              <a:t>une réflexion sur l’évaluation sociale du public en </a:t>
            </a:r>
            <a:r>
              <a:rPr lang="fr-FR" sz="1100" dirty="0" smtClean="0">
                <a:solidFill>
                  <a:srgbClr val="002060"/>
                </a:solidFill>
              </a:rPr>
              <a:t>vue d’orienter </a:t>
            </a:r>
            <a:r>
              <a:rPr lang="fr-FR" sz="1100" dirty="0">
                <a:solidFill>
                  <a:srgbClr val="002060"/>
                </a:solidFill>
              </a:rPr>
              <a:t>vers le meilleur dispositif d’accompagnement</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Clarifier </a:t>
            </a:r>
            <a:r>
              <a:rPr lang="fr-FR" sz="1100" dirty="0">
                <a:solidFill>
                  <a:srgbClr val="002060"/>
                </a:solidFill>
              </a:rPr>
              <a:t>les procédures pour s’assurer que l’accompagnement </a:t>
            </a:r>
            <a:r>
              <a:rPr lang="fr-FR" sz="1100" dirty="0" smtClean="0">
                <a:solidFill>
                  <a:srgbClr val="002060"/>
                </a:solidFill>
              </a:rPr>
              <a:t>est bien </a:t>
            </a:r>
            <a:r>
              <a:rPr lang="fr-FR" sz="1100" dirty="0">
                <a:solidFill>
                  <a:srgbClr val="002060"/>
                </a:solidFill>
              </a:rPr>
              <a:t>en place au moment de l’entrée dans les lieux.</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7" y="167695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386966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7" y="4259754"/>
            <a:ext cx="5493078" cy="600164"/>
          </a:xfrm>
          <a:prstGeom prst="rect">
            <a:avLst/>
          </a:prstGeom>
        </p:spPr>
        <p:txBody>
          <a:bodyPr wrap="square">
            <a:spAutoFit/>
          </a:bodyPr>
          <a:lstStyle/>
          <a:p>
            <a:pPr lvl="0" algn="just">
              <a:defRPr/>
            </a:pPr>
            <a:r>
              <a:rPr lang="fr-FR" sz="1100" dirty="0">
                <a:solidFill>
                  <a:srgbClr val="002060"/>
                </a:solidFill>
              </a:rPr>
              <a:t>Au second semestre 2023, le </a:t>
            </a:r>
            <a:r>
              <a:rPr lang="fr-FR" sz="1100" dirty="0" err="1">
                <a:solidFill>
                  <a:srgbClr val="002060"/>
                </a:solidFill>
              </a:rPr>
              <a:t>CoPil</a:t>
            </a:r>
            <a:r>
              <a:rPr lang="fr-FR" sz="1100" dirty="0">
                <a:solidFill>
                  <a:srgbClr val="002060"/>
                </a:solidFill>
              </a:rPr>
              <a:t> Technique du PDALHPD élaborera des documents de communication autour des dispositifs et organisera  des consultations avec les principales parties prenantes.</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68279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7" y="2136996"/>
            <a:ext cx="5493078" cy="1107996"/>
          </a:xfrm>
          <a:prstGeom prst="rect">
            <a:avLst/>
          </a:prstGeom>
        </p:spPr>
        <p:txBody>
          <a:bodyPr wrap="square">
            <a:spAutoFit/>
          </a:bodyPr>
          <a:lstStyle/>
          <a:p>
            <a:pPr lvl="0" algn="just">
              <a:defRPr/>
            </a:pPr>
            <a:r>
              <a:rPr lang="fr-FR" sz="1100" dirty="0" smtClean="0">
                <a:solidFill>
                  <a:srgbClr val="002060"/>
                </a:solidFill>
              </a:rPr>
              <a:t>Recueil</a:t>
            </a:r>
            <a:r>
              <a:rPr lang="fr-FR" sz="1100" dirty="0">
                <a:solidFill>
                  <a:srgbClr val="002060"/>
                </a:solidFill>
              </a:rPr>
              <a:t>, consolidation et </a:t>
            </a:r>
            <a:r>
              <a:rPr lang="fr-FR" sz="1100" dirty="0" smtClean="0">
                <a:solidFill>
                  <a:srgbClr val="002060"/>
                </a:solidFill>
              </a:rPr>
              <a:t>analyse </a:t>
            </a:r>
            <a:r>
              <a:rPr lang="fr-FR" sz="1100" dirty="0">
                <a:solidFill>
                  <a:srgbClr val="002060"/>
                </a:solidFill>
              </a:rPr>
              <a:t>des données existantes relatives aux deux dispositifs – l’accompagnement social lié au logement (ASLL) et l’accompagnement vers et dans le logement (AVDL). </a:t>
            </a:r>
          </a:p>
          <a:p>
            <a:pPr lvl="0" algn="just">
              <a:defRPr/>
            </a:pPr>
            <a:r>
              <a:rPr lang="fr-FR" sz="1100" dirty="0" smtClean="0">
                <a:solidFill>
                  <a:srgbClr val="002060"/>
                </a:solidFill>
              </a:rPr>
              <a:t> </a:t>
            </a:r>
          </a:p>
          <a:p>
            <a:pPr lvl="0" algn="just">
              <a:defRPr/>
            </a:pPr>
            <a:r>
              <a:rPr lang="fr-FR" sz="1100" dirty="0" smtClean="0">
                <a:solidFill>
                  <a:srgbClr val="002060"/>
                </a:solidFill>
              </a:rPr>
              <a:t>L’analyse de ces données est en cours</a:t>
            </a:r>
          </a:p>
          <a:p>
            <a:pPr lvl="0" algn="just">
              <a:defRPr/>
            </a:pPr>
            <a:endParaRPr lang="fr-FR" sz="1100"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9926" y="1281612"/>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Christelle </a:t>
            </a:r>
            <a:r>
              <a:rPr lang="fr-FR" sz="1050" b="1" dirty="0" err="1" smtClean="0">
                <a:solidFill>
                  <a:srgbClr val="126F67"/>
                </a:solidFill>
              </a:rPr>
              <a:t>Verinnes</a:t>
            </a:r>
            <a:r>
              <a:rPr lang="fr-FR" sz="1050" b="1" dirty="0" smtClean="0">
                <a:solidFill>
                  <a:srgbClr val="126F67"/>
                </a:solidFill>
              </a:rPr>
              <a:t> et Anne-Laure Sabatier (Ville de Paris) 	</a:t>
            </a:r>
            <a:r>
              <a:rPr lang="fr-FR" sz="1050" b="1" dirty="0">
                <a:solidFill>
                  <a:srgbClr val="126F67"/>
                </a:solidFill>
              </a:rPr>
              <a:t> </a:t>
            </a:r>
            <a:r>
              <a:rPr lang="fr-FR" sz="1050" b="1" dirty="0" smtClean="0">
                <a:solidFill>
                  <a:srgbClr val="126F67"/>
                </a:solidFill>
              </a:rPr>
              <a:t>        Gustave </a:t>
            </a:r>
            <a:r>
              <a:rPr lang="fr-FR" sz="1050" b="1" dirty="0" err="1" smtClean="0">
                <a:solidFill>
                  <a:srgbClr val="126F67"/>
                </a:solidFill>
              </a:rPr>
              <a:t>Enezian</a:t>
            </a:r>
            <a:r>
              <a:rPr lang="fr-FR" sz="1050" b="1" dirty="0" smtClean="0">
                <a:solidFill>
                  <a:srgbClr val="126F67"/>
                </a:solidFill>
              </a:rPr>
              <a:t> (DRIHL) 	</a:t>
            </a:r>
            <a:endParaRPr lang="fr-FR" sz="1050" b="1" dirty="0">
              <a:solidFill>
                <a:srgbClr val="126F67"/>
              </a:solidFill>
            </a:endParaRPr>
          </a:p>
        </p:txBody>
      </p:sp>
      <p:sp>
        <p:nvSpPr>
          <p:cNvPr id="23" name="Ellipse 22"/>
          <p:cNvSpPr/>
          <p:nvPr/>
        </p:nvSpPr>
        <p:spPr>
          <a:xfrm>
            <a:off x="5592098" y="3519464"/>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92099" y="242231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9022" y="1115830"/>
            <a:ext cx="529887" cy="482954"/>
          </a:xfrm>
          <a:prstGeom prst="rect">
            <a:avLst/>
          </a:prstGeom>
        </p:spPr>
      </p:pic>
      <p:sp>
        <p:nvSpPr>
          <p:cNvPr id="18" name="Ellipse 17"/>
          <p:cNvSpPr/>
          <p:nvPr/>
        </p:nvSpPr>
        <p:spPr>
          <a:xfrm>
            <a:off x="5592098" y="5186831"/>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97371" y="4523618"/>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4"/>
          <a:stretch>
            <a:fillRect/>
          </a:stretch>
        </p:blipFill>
        <p:spPr>
          <a:xfrm>
            <a:off x="9426232" y="509715"/>
            <a:ext cx="2753109" cy="743054"/>
          </a:xfrm>
          <a:prstGeom prst="rect">
            <a:avLst/>
          </a:prstGeom>
        </p:spPr>
      </p:pic>
      <p:pic>
        <p:nvPicPr>
          <p:cNvPr id="24" name="Imag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9611" y="945083"/>
            <a:ext cx="568362" cy="649556"/>
          </a:xfrm>
          <a:prstGeom prst="rect">
            <a:avLst/>
          </a:prstGeom>
        </p:spPr>
      </p:pic>
    </p:spTree>
    <p:extLst>
      <p:ext uri="{BB962C8B-B14F-4D97-AF65-F5344CB8AC3E}">
        <p14:creationId xmlns:p14="http://schemas.microsoft.com/office/powerpoint/2010/main" val="3000219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84</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7469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86</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Mieux </a:t>
            </a:r>
            <a:r>
              <a:rPr lang="fr-FR" sz="1800" dirty="0" smtClean="0">
                <a:solidFill>
                  <a:srgbClr val="ED8B55"/>
                </a:solidFill>
              </a:rPr>
              <a:t>coordonner </a:t>
            </a:r>
            <a:r>
              <a:rPr lang="fr-FR" sz="1800" dirty="0">
                <a:solidFill>
                  <a:srgbClr val="ED8B55"/>
                </a:solidFill>
              </a:rPr>
              <a:t>les acteurs pour stabiliser l’hébergement des femmes enceintes et de leurs enfants en situation de rue </a:t>
            </a:r>
          </a:p>
        </p:txBody>
      </p:sp>
      <p:sp>
        <p:nvSpPr>
          <p:cNvPr id="3" name="Rectangle 2"/>
          <p:cNvSpPr/>
          <p:nvPr/>
        </p:nvSpPr>
        <p:spPr>
          <a:xfrm>
            <a:off x="304800" y="1942084"/>
            <a:ext cx="5142689" cy="1785104"/>
          </a:xfrm>
          <a:prstGeom prst="rect">
            <a:avLst/>
          </a:prstGeom>
        </p:spPr>
        <p:txBody>
          <a:bodyPr wrap="square">
            <a:spAutoFit/>
          </a:bodyPr>
          <a:lstStyle/>
          <a:p>
            <a:pPr marL="228600" lvl="0" indent="-228600" algn="just">
              <a:buAutoNum type="arabicPeriod"/>
              <a:defRPr/>
            </a:pPr>
            <a:r>
              <a:rPr lang="fr-FR" sz="1000" dirty="0">
                <a:solidFill>
                  <a:srgbClr val="002060"/>
                </a:solidFill>
              </a:rPr>
              <a:t>Organiser un partage d’informations régulier entre le Centre de protection maternelle Cité, le SIAO, l’AP-HP et le DRIHL pour documenter le phénomène des femmes enceintes sans hébergement ou avec un hébergement très instable</a:t>
            </a:r>
            <a:r>
              <a:rPr lang="fr-FR" sz="1000" dirty="0" smtClean="0">
                <a:solidFill>
                  <a:srgbClr val="002060"/>
                </a:solidFill>
              </a:rPr>
              <a:t>.</a:t>
            </a:r>
          </a:p>
          <a:p>
            <a:pPr marL="228600" lvl="0" indent="-228600">
              <a:buAutoNum type="arabicPeriod"/>
              <a:defRPr/>
            </a:pPr>
            <a:endParaRPr lang="fr-FR" sz="1000" dirty="0">
              <a:solidFill>
                <a:srgbClr val="002060"/>
              </a:solidFill>
            </a:endParaRPr>
          </a:p>
          <a:p>
            <a:pPr marL="228600" lvl="0" indent="-228600">
              <a:buAutoNum type="arabicPeriod"/>
              <a:defRPr/>
            </a:pPr>
            <a:endParaRPr lang="fr-FR" sz="1000" dirty="0" smtClean="0">
              <a:solidFill>
                <a:srgbClr val="002060"/>
              </a:solidFill>
            </a:endParaRPr>
          </a:p>
          <a:p>
            <a:pPr marL="228600" lvl="0" indent="-228600">
              <a:buAutoNum type="arabicPeriod"/>
              <a:defRPr/>
            </a:pPr>
            <a:endParaRPr lang="fr-FR" sz="1000" dirty="0">
              <a:solidFill>
                <a:srgbClr val="002060"/>
              </a:solidFill>
            </a:endParaRPr>
          </a:p>
          <a:p>
            <a:pPr marL="228600" lvl="0" indent="-228600" algn="just">
              <a:buAutoNum type="arabicPeriod"/>
              <a:defRPr/>
            </a:pPr>
            <a:r>
              <a:rPr lang="fr-FR" sz="1000" dirty="0">
                <a:solidFill>
                  <a:srgbClr val="002060"/>
                </a:solidFill>
              </a:rPr>
              <a:t>Identifier un circuit facilité pour partager les situations particulièrement sensibles. Un interlocuteur, le référent périnatalité au sein du SIAO, devra notamment être identifié au sein du pôle santé du SIAO, afin que les professionnels puissent le saisir plus aisément. </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84357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498588" y="3990810"/>
            <a:ext cx="5216616" cy="1554272"/>
          </a:xfrm>
          <a:prstGeom prst="rect">
            <a:avLst/>
          </a:prstGeom>
          <a:ln w="28575">
            <a:solidFill>
              <a:srgbClr val="126F67"/>
            </a:solidFill>
          </a:ln>
        </p:spPr>
        <p:txBody>
          <a:bodyPr wrap="square">
            <a:spAutoFit/>
          </a:bodyPr>
          <a:lstStyle/>
          <a:p>
            <a:pPr algn="ctr">
              <a:spcBef>
                <a:spcPts val="600"/>
              </a:spcBef>
              <a:spcAft>
                <a:spcPts val="1000"/>
              </a:spcAft>
            </a:pPr>
            <a:r>
              <a:rPr lang="fr-FR" sz="1100" b="1" dirty="0" smtClean="0">
                <a:latin typeface="Montserrat" panose="00000500000000000000" pitchFamily="2" charset="0"/>
                <a:ea typeface="Calibri" panose="020F0502020204030204" pitchFamily="34" charset="0"/>
                <a:cs typeface="Arial" panose="020B0604020202020204" pitchFamily="34" charset="0"/>
              </a:rPr>
              <a:t>Indicateurs de résultats</a:t>
            </a:r>
            <a:endParaRPr lang="fr-FR" sz="1100" b="1" dirty="0">
              <a:latin typeface="Montserrat" panose="00000500000000000000" pitchFamily="2" charset="0"/>
              <a:ea typeface="Calibri" panose="020F0502020204030204" pitchFamily="34" charset="0"/>
              <a:cs typeface="Arial" panose="020B0604020202020204" pitchFamily="34" charset="0"/>
            </a:endParaRPr>
          </a:p>
          <a:p>
            <a:pPr algn="just">
              <a:spcBef>
                <a:spcPts val="600"/>
              </a:spcBef>
              <a:spcAft>
                <a:spcPts val="1000"/>
              </a:spcAft>
            </a:pPr>
            <a:r>
              <a:rPr lang="fr-FR" sz="1100" b="1" dirty="0" smtClean="0">
                <a:latin typeface="Montserrat" panose="00000500000000000000" pitchFamily="2" charset="0"/>
                <a:ea typeface="Calibri" panose="020F0502020204030204" pitchFamily="34" charset="0"/>
                <a:cs typeface="Arial" panose="020B0604020202020204" pitchFamily="34" charset="0"/>
              </a:rPr>
              <a:t>404 </a:t>
            </a:r>
            <a:r>
              <a:rPr lang="fr-FR" sz="1100" b="1" dirty="0">
                <a:latin typeface="Montserrat" panose="00000500000000000000" pitchFamily="2" charset="0"/>
                <a:ea typeface="Calibri" panose="020F0502020204030204" pitchFamily="34" charset="0"/>
                <a:cs typeface="Arial" panose="020B0604020202020204" pitchFamily="34" charset="0"/>
              </a:rPr>
              <a:t>femmes enceintes identifiées sur le SI SIAO en janvier 2023</a:t>
            </a:r>
          </a:p>
          <a:p>
            <a:pPr algn="just">
              <a:spcBef>
                <a:spcPts val="600"/>
              </a:spcBef>
              <a:spcAft>
                <a:spcPts val="1000"/>
              </a:spcAft>
            </a:pPr>
            <a:r>
              <a:rPr lang="fr-FR" sz="1100" b="1" dirty="0">
                <a:latin typeface="Montserrat" panose="00000500000000000000" pitchFamily="2" charset="0"/>
                <a:ea typeface="Calibri" panose="020F0502020204030204" pitchFamily="34" charset="0"/>
                <a:cs typeface="Arial" panose="020B0604020202020204" pitchFamily="34" charset="0"/>
              </a:rPr>
              <a:t>43 % des femmes enceintes sont hébergées au sein de structures institutionnelles 	</a:t>
            </a:r>
          </a:p>
          <a:p>
            <a:pPr algn="just">
              <a:spcBef>
                <a:spcPts val="600"/>
              </a:spcBef>
              <a:spcAft>
                <a:spcPts val="1000"/>
              </a:spcAft>
            </a:pPr>
            <a:r>
              <a:rPr lang="fr-FR" sz="1100" b="1" dirty="0">
                <a:latin typeface="Montserrat" panose="00000500000000000000" pitchFamily="2" charset="0"/>
                <a:ea typeface="Calibri" panose="020F0502020204030204" pitchFamily="34" charset="0"/>
                <a:cs typeface="Arial" panose="020B0604020202020204" pitchFamily="34" charset="0"/>
              </a:rPr>
              <a:t>9% des publics hébergés ont moins de six mois</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11025"/>
            <a:ext cx="5493078" cy="2254720"/>
          </a:xfrm>
          <a:prstGeom prst="rect">
            <a:avLst/>
          </a:prstGeom>
        </p:spPr>
        <p:txBody>
          <a:bodyPr wrap="square">
            <a:spAutoFit/>
          </a:bodyPr>
          <a:lstStyle/>
          <a:p>
            <a:pPr algn="just">
              <a:lnSpc>
                <a:spcPct val="115000"/>
              </a:lnSpc>
              <a:spcBef>
                <a:spcPts val="600"/>
              </a:spcBef>
              <a:spcAft>
                <a:spcPts val="1000"/>
              </a:spcAft>
            </a:pPr>
            <a:r>
              <a:rPr lang="fr-FR" sz="1100" b="1" dirty="0" smtClean="0">
                <a:solidFill>
                  <a:srgbClr val="002060"/>
                </a:solidFill>
                <a:latin typeface="Montserrat" panose="00000500000000000000" pitchFamily="2" charset="0"/>
                <a:ea typeface="Calibri" panose="020F0502020204030204" pitchFamily="34" charset="0"/>
                <a:cs typeface="Arial" panose="020B0604020202020204" pitchFamily="34" charset="0"/>
              </a:rPr>
              <a:t>La </a:t>
            </a:r>
            <a:r>
              <a:rPr lang="fr-FR" sz="1100" b="1" dirty="0">
                <a:solidFill>
                  <a:srgbClr val="002060"/>
                </a:solidFill>
                <a:latin typeface="Montserrat" panose="00000500000000000000" pitchFamily="2" charset="0"/>
                <a:ea typeface="Calibri" panose="020F0502020204030204" pitchFamily="34" charset="0"/>
                <a:cs typeface="Arial" panose="020B0604020202020204" pitchFamily="34" charset="0"/>
              </a:rPr>
              <a:t>création du poste de chargé de mission santé au SIAO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a vocation à faciliter le partage d’informations , l’articulation entre les partenaires et les bonnes pratiques, entre les acteurs en charge de la périnatalité </a:t>
            </a:r>
          </a:p>
          <a:p>
            <a:pPr algn="just">
              <a:lnSpc>
                <a:spcPct val="115000"/>
              </a:lnSpc>
              <a:spcBef>
                <a:spcPts val="600"/>
              </a:spcBef>
              <a:spcAft>
                <a:spcPts val="1000"/>
              </a:spcAft>
            </a:pPr>
            <a:r>
              <a:rPr lang="fr-FR" sz="1100" b="1" dirty="0" smtClean="0">
                <a:solidFill>
                  <a:srgbClr val="002060"/>
                </a:solidFill>
                <a:latin typeface="Montserrat" panose="00000500000000000000" pitchFamily="2" charset="0"/>
                <a:ea typeface="Calibri" panose="020F0502020204030204" pitchFamily="34" charset="0"/>
                <a:cs typeface="Arial" panose="020B0604020202020204" pitchFamily="34" charset="0"/>
              </a:rPr>
              <a:t>Interventions </a:t>
            </a:r>
            <a:r>
              <a:rPr lang="fr-FR" sz="1100" b="1" dirty="0">
                <a:solidFill>
                  <a:srgbClr val="002060"/>
                </a:solidFill>
                <a:latin typeface="Montserrat" panose="00000500000000000000" pitchFamily="2" charset="0"/>
                <a:ea typeface="Calibri" panose="020F0502020204030204" pitchFamily="34" charset="0"/>
                <a:cs typeface="Arial" panose="020B0604020202020204" pitchFamily="34" charset="0"/>
              </a:rPr>
              <a:t>de SOLIPAM au sein des structures en appui technique, notamment sur l’accès au suivi social et à un rattachement médical  et pour la transmission des situations de vulnérabilité auprès du SIAO</a:t>
            </a:r>
          </a:p>
          <a:p>
            <a:pPr algn="just">
              <a:lnSpc>
                <a:spcPct val="115000"/>
              </a:lnSpc>
              <a:spcBef>
                <a:spcPts val="600"/>
              </a:spcBef>
              <a:spcAft>
                <a:spcPts val="1000"/>
              </a:spcAft>
            </a:pPr>
            <a:r>
              <a:rPr lang="fr-FR" sz="1100" b="1" dirty="0" smtClean="0">
                <a:solidFill>
                  <a:srgbClr val="002060"/>
                </a:solidFill>
                <a:latin typeface="Montserrat" panose="00000500000000000000" pitchFamily="2" charset="0"/>
                <a:ea typeface="Calibri" panose="020F0502020204030204" pitchFamily="34" charset="0"/>
                <a:cs typeface="Arial" panose="020B0604020202020204" pitchFamily="34" charset="0"/>
              </a:rPr>
              <a:t>La </a:t>
            </a:r>
            <a:r>
              <a:rPr lang="fr-FR" sz="1100" b="1" dirty="0">
                <a:solidFill>
                  <a:srgbClr val="002060"/>
                </a:solidFill>
                <a:latin typeface="Montserrat" panose="00000500000000000000" pitchFamily="2" charset="0"/>
                <a:ea typeface="Calibri" panose="020F0502020204030204" pitchFamily="34" charset="0"/>
                <a:cs typeface="Arial" panose="020B0604020202020204" pitchFamily="34" charset="0"/>
              </a:rPr>
              <a:t>coordination assurée par le SIAO a permis d’améliorer la gestion des situations sensibles de manière significative. La communication inter-opérateurs est elle aussi améliorée. </a:t>
            </a:r>
            <a:endPar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53278" y="1952178"/>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52937"/>
            <a:ext cx="11613196" cy="253916"/>
          </a:xfrm>
          <a:prstGeom prst="rect">
            <a:avLst/>
          </a:prstGeom>
          <a:noFill/>
          <a:ln w="19050">
            <a:noFill/>
          </a:ln>
        </p:spPr>
        <p:txBody>
          <a:bodyPr wrap="square" rtlCol="0">
            <a:spAutoFit/>
          </a:bodyPr>
          <a:lstStyle/>
          <a:p>
            <a:r>
              <a:rPr lang="fr-FR" sz="1050" b="1" dirty="0" smtClean="0">
                <a:solidFill>
                  <a:srgbClr val="126F67"/>
                </a:solidFill>
              </a:rPr>
              <a:t>Pilote d’action : Caroline Bray (DRIHL)		  </a:t>
            </a:r>
            <a:endParaRPr lang="fr-FR" sz="1050" b="1" dirty="0">
              <a:solidFill>
                <a:srgbClr val="126F67"/>
              </a:solidFill>
            </a:endParaRPr>
          </a:p>
        </p:txBody>
      </p:sp>
      <p:sp>
        <p:nvSpPr>
          <p:cNvPr id="25" name="Ellipse 24"/>
          <p:cNvSpPr/>
          <p:nvPr/>
        </p:nvSpPr>
        <p:spPr>
          <a:xfrm>
            <a:off x="5553278" y="3035792"/>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424917" y="5283744"/>
            <a:ext cx="5564817" cy="753283"/>
          </a:xfrm>
          <a:prstGeom prst="rect">
            <a:avLst/>
          </a:prstGeom>
        </p:spPr>
        <p:txBody>
          <a:bodyPr wrap="square">
            <a:spAutoFit/>
          </a:bodyPr>
          <a:lstStyle/>
          <a:p>
            <a:pPr algn="just">
              <a:lnSpc>
                <a:spcPct val="115000"/>
              </a:lnSpc>
              <a:spcBef>
                <a:spcPts val="600"/>
              </a:spcBef>
              <a:spcAft>
                <a:spcPts val="0"/>
              </a:spcAft>
            </a:pP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Renforcer l’animation et consolider le réseau de partenaires, notamment via le chargé de mission périnatalité du SIAO </a:t>
            </a: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75</a:t>
            </a:r>
          </a:p>
          <a:p>
            <a:pPr algn="just">
              <a:lnSpc>
                <a:spcPct val="115000"/>
              </a:lnSpc>
              <a:spcBef>
                <a:spcPts val="600"/>
              </a:spcBef>
              <a:spcAft>
                <a:spcPts val="0"/>
              </a:spcAft>
            </a:pP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Développement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de la mesure 27 de l’« aller-vers » </a:t>
            </a: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du Ségur de la Santé </a:t>
            </a:r>
            <a:endPar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endParaRPr>
          </a:p>
        </p:txBody>
      </p:sp>
      <p:pic>
        <p:nvPicPr>
          <p:cNvPr id="18" name="Image 17"/>
          <p:cNvPicPr>
            <a:picLocks noChangeAspect="1"/>
          </p:cNvPicPr>
          <p:nvPr/>
        </p:nvPicPr>
        <p:blipFill>
          <a:blip r:embed="rId4"/>
          <a:stretch>
            <a:fillRect/>
          </a:stretch>
        </p:blipFill>
        <p:spPr>
          <a:xfrm>
            <a:off x="9573155" y="539159"/>
            <a:ext cx="2416579" cy="438301"/>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2737" y="863848"/>
            <a:ext cx="505955" cy="578234"/>
          </a:xfrm>
          <a:prstGeom prst="rect">
            <a:avLst/>
          </a:prstGeom>
        </p:spPr>
      </p:pic>
    </p:spTree>
    <p:extLst>
      <p:ext uri="{BB962C8B-B14F-4D97-AF65-F5344CB8AC3E}">
        <p14:creationId xmlns:p14="http://schemas.microsoft.com/office/powerpoint/2010/main" val="7633885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85</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87</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smtClean="0">
                <a:solidFill>
                  <a:srgbClr val="ED8B55"/>
                </a:solidFill>
              </a:rPr>
              <a:t>Conforter la coordination des accueils de jour</a:t>
            </a:r>
            <a:endParaRPr lang="fr-FR" sz="1800" dirty="0">
              <a:solidFill>
                <a:srgbClr val="ED8B55"/>
              </a:solidFill>
            </a:endParaRPr>
          </a:p>
        </p:txBody>
      </p:sp>
      <p:sp>
        <p:nvSpPr>
          <p:cNvPr id="3" name="Rectangle 2"/>
          <p:cNvSpPr/>
          <p:nvPr/>
        </p:nvSpPr>
        <p:spPr>
          <a:xfrm>
            <a:off x="360329" y="2211071"/>
            <a:ext cx="5142689" cy="1477328"/>
          </a:xfrm>
          <a:prstGeom prst="rect">
            <a:avLst/>
          </a:prstGeom>
        </p:spPr>
        <p:txBody>
          <a:bodyPr wrap="square">
            <a:spAutoFit/>
          </a:bodyPr>
          <a:lstStyle/>
          <a:p>
            <a:pPr marL="228600" lvl="0" indent="-228600" algn="just">
              <a:buAutoNum type="arabicPeriod"/>
              <a:defRPr/>
            </a:pPr>
            <a:r>
              <a:rPr lang="fr-FR" sz="1000" dirty="0" smtClean="0">
                <a:solidFill>
                  <a:srgbClr val="002060"/>
                </a:solidFill>
              </a:rPr>
              <a:t>Adapter </a:t>
            </a:r>
            <a:r>
              <a:rPr lang="fr-FR" sz="1000" dirty="0">
                <a:solidFill>
                  <a:srgbClr val="002060"/>
                </a:solidFill>
              </a:rPr>
              <a:t>le cahier des charges des ESI et les indicateurs de </a:t>
            </a:r>
            <a:r>
              <a:rPr lang="fr-FR" sz="1000" dirty="0" smtClean="0">
                <a:solidFill>
                  <a:srgbClr val="002060"/>
                </a:solidFill>
              </a:rPr>
              <a:t>suivi en </a:t>
            </a:r>
            <a:r>
              <a:rPr lang="fr-FR" sz="1000" dirty="0">
                <a:solidFill>
                  <a:srgbClr val="002060"/>
                </a:solidFill>
              </a:rPr>
              <a:t>fonction des besoins </a:t>
            </a:r>
            <a:r>
              <a:rPr lang="fr-FR" sz="1000" dirty="0" smtClean="0">
                <a:solidFill>
                  <a:srgbClr val="002060"/>
                </a:solidFill>
              </a:rPr>
              <a:t>identifiés</a:t>
            </a:r>
          </a:p>
          <a:p>
            <a:pPr marL="228600" lvl="0" indent="-228600" algn="just">
              <a:buAutoNum type="arabicPeriod"/>
              <a:defRPr/>
            </a:pPr>
            <a:endParaRPr lang="fr-FR" sz="1000" dirty="0">
              <a:solidFill>
                <a:srgbClr val="002060"/>
              </a:solidFill>
            </a:endParaRPr>
          </a:p>
          <a:p>
            <a:pPr marL="228600" lvl="0" indent="-228600" algn="just">
              <a:buAutoNum type="arabicPeriod"/>
              <a:defRPr/>
            </a:pPr>
            <a:endParaRPr lang="fr-FR" sz="1000" dirty="0" smtClean="0">
              <a:solidFill>
                <a:srgbClr val="002060"/>
              </a:solidFill>
            </a:endParaRPr>
          </a:p>
          <a:p>
            <a:pPr marL="228600" lvl="0" indent="-228600" algn="just">
              <a:buAutoNum type="arabicPeriod"/>
              <a:defRPr/>
            </a:pPr>
            <a:r>
              <a:rPr lang="fr-FR" sz="1000" dirty="0" smtClean="0">
                <a:solidFill>
                  <a:srgbClr val="002060"/>
                </a:solidFill>
              </a:rPr>
              <a:t>Formaliser </a:t>
            </a:r>
            <a:r>
              <a:rPr lang="fr-FR" sz="1000" dirty="0">
                <a:solidFill>
                  <a:srgbClr val="002060"/>
                </a:solidFill>
              </a:rPr>
              <a:t>les liens avec les services sociaux de proximité </a:t>
            </a:r>
            <a:r>
              <a:rPr lang="fr-FR" sz="1000" dirty="0" smtClean="0">
                <a:solidFill>
                  <a:srgbClr val="002060"/>
                </a:solidFill>
              </a:rPr>
              <a:t>pour renforcer </a:t>
            </a:r>
            <a:r>
              <a:rPr lang="fr-FR" sz="1000" dirty="0">
                <a:solidFill>
                  <a:srgbClr val="002060"/>
                </a:solidFill>
              </a:rPr>
              <a:t>l’accompagnement et l’insertion </a:t>
            </a:r>
            <a:r>
              <a:rPr lang="fr-FR" sz="1000" dirty="0" smtClean="0">
                <a:solidFill>
                  <a:srgbClr val="002060"/>
                </a:solidFill>
              </a:rPr>
              <a:t>sociale</a:t>
            </a:r>
          </a:p>
          <a:p>
            <a:pPr marL="228600" lvl="0" indent="-228600" algn="just">
              <a:buAutoNum type="arabicPeriod"/>
              <a:defRPr/>
            </a:pPr>
            <a:endParaRPr lang="fr-FR" sz="1000" dirty="0">
              <a:solidFill>
                <a:srgbClr val="002060"/>
              </a:solidFill>
            </a:endParaRPr>
          </a:p>
          <a:p>
            <a:pPr marL="228600" lvl="0" indent="-228600" algn="just">
              <a:buAutoNum type="arabicPeriod"/>
              <a:defRPr/>
            </a:pPr>
            <a:endParaRPr lang="fr-FR" sz="1000" dirty="0" smtClean="0">
              <a:solidFill>
                <a:srgbClr val="002060"/>
              </a:solidFill>
            </a:endParaRPr>
          </a:p>
          <a:p>
            <a:pPr marL="228600" lvl="0" indent="-228600" algn="just">
              <a:buAutoNum type="arabicPeriod"/>
              <a:defRPr/>
            </a:pPr>
            <a:r>
              <a:rPr lang="fr-FR" sz="1000" dirty="0" smtClean="0">
                <a:solidFill>
                  <a:srgbClr val="002060"/>
                </a:solidFill>
              </a:rPr>
              <a:t>Intégrer </a:t>
            </a:r>
            <a:r>
              <a:rPr lang="fr-FR" sz="1000" dirty="0">
                <a:solidFill>
                  <a:srgbClr val="002060"/>
                </a:solidFill>
              </a:rPr>
              <a:t>ces dispositifs dans la coordination globale de la </a:t>
            </a:r>
            <a:r>
              <a:rPr lang="fr-FR" sz="1000" dirty="0" smtClean="0">
                <a:solidFill>
                  <a:srgbClr val="002060"/>
                </a:solidFill>
              </a:rPr>
              <a:t>veille sociale</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9" y="399081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498588" y="3990810"/>
            <a:ext cx="5216616" cy="430887"/>
          </a:xfrm>
          <a:prstGeom prst="rect">
            <a:avLst/>
          </a:prstGeom>
        </p:spPr>
        <p:txBody>
          <a:bodyPr wrap="square">
            <a:spAutoFit/>
          </a:bodyPr>
          <a:lstStyle/>
          <a:p>
            <a:pPr lvl="0" algn="just">
              <a:defRPr/>
            </a:pPr>
            <a:endParaRPr lang="fr-FR" sz="1100" dirty="0">
              <a:solidFill>
                <a:srgbClr val="071F32">
                  <a:lumMod val="90000"/>
                  <a:lumOff val="10000"/>
                </a:srgbClr>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11025"/>
            <a:ext cx="5493078" cy="2665089"/>
          </a:xfrm>
          <a:prstGeom prst="rect">
            <a:avLst/>
          </a:prstGeom>
        </p:spPr>
        <p:txBody>
          <a:bodyPr wrap="square">
            <a:spAutoFit/>
          </a:bodyPr>
          <a:lstStyle/>
          <a:p>
            <a:pPr algn="just">
              <a:lnSpc>
                <a:spcPct val="115000"/>
              </a:lnSpc>
              <a:spcBef>
                <a:spcPts val="600"/>
              </a:spcBef>
              <a:spcAft>
                <a:spcPts val="1000"/>
              </a:spcAft>
            </a:pP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Le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cahier des charges est en cours de rédaction, il sera présenté aux ESI fin mai 2023 pour une </a:t>
            </a:r>
            <a:r>
              <a:rPr lang="fr-FR" sz="1100" b="1" dirty="0">
                <a:solidFill>
                  <a:srgbClr val="002060"/>
                </a:solidFill>
                <a:latin typeface="Montserrat" panose="00000500000000000000" pitchFamily="2" charset="0"/>
                <a:ea typeface="Calibri" panose="020F0502020204030204" pitchFamily="34" charset="0"/>
                <a:cs typeface="Arial" panose="020B0604020202020204" pitchFamily="34" charset="0"/>
              </a:rPr>
              <a:t>validation prévue lors de la plénière des ESI du 29 juin 2023</a:t>
            </a:r>
            <a:r>
              <a:rPr lang="fr-FR" sz="1100" b="1" dirty="0" smtClean="0">
                <a:solidFill>
                  <a:srgbClr val="002060"/>
                </a:solidFill>
                <a:latin typeface="Montserrat" panose="00000500000000000000" pitchFamily="2" charset="0"/>
                <a:ea typeface="Calibri" panose="020F0502020204030204" pitchFamily="34" charset="0"/>
                <a:cs typeface="Arial" panose="020B0604020202020204" pitchFamily="34" charset="0"/>
              </a:rPr>
              <a:t>.</a:t>
            </a:r>
          </a:p>
          <a:p>
            <a:pPr algn="just">
              <a:lnSpc>
                <a:spcPct val="115000"/>
              </a:lnSpc>
              <a:spcBef>
                <a:spcPts val="600"/>
              </a:spcBef>
              <a:spcAft>
                <a:spcPts val="1000"/>
              </a:spcAft>
            </a:pP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D’autre part, le cahier des charges de la coordination des maraudes prévoit l’évolution de ce pôle du SIAO vers une coordination des acteurs de la veille sociale. </a:t>
            </a:r>
            <a:endPar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Bef>
                <a:spcPts val="600"/>
              </a:spcBef>
              <a:spcAft>
                <a:spcPts val="1000"/>
              </a:spcAft>
            </a:pPr>
            <a:r>
              <a:rPr lang="fr-FR" sz="1100" b="1" dirty="0" smtClean="0">
                <a:solidFill>
                  <a:srgbClr val="002060"/>
                </a:solidFill>
                <a:latin typeface="Montserrat" panose="00000500000000000000" pitchFamily="2" charset="0"/>
                <a:ea typeface="Calibri" panose="020F0502020204030204" pitchFamily="34" charset="0"/>
                <a:cs typeface="Arial" panose="020B0604020202020204" pitchFamily="34" charset="0"/>
              </a:rPr>
              <a:t>Organisation d’1 </a:t>
            </a:r>
            <a:r>
              <a:rPr lang="fr-FR" sz="1100" b="1" dirty="0">
                <a:solidFill>
                  <a:srgbClr val="002060"/>
                </a:solidFill>
                <a:latin typeface="Montserrat" panose="00000500000000000000" pitchFamily="2" charset="0"/>
                <a:ea typeface="Calibri" panose="020F0502020204030204" pitchFamily="34" charset="0"/>
                <a:cs typeface="Arial" panose="020B0604020202020204" pitchFamily="34" charset="0"/>
              </a:rPr>
              <a:t>comité tripartite en 2022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(DRIHL/Ville de Paris/RATP)</a:t>
            </a:r>
          </a:p>
          <a:p>
            <a:pPr algn="just">
              <a:lnSpc>
                <a:spcPct val="115000"/>
              </a:lnSpc>
              <a:spcBef>
                <a:spcPts val="600"/>
              </a:spcBef>
              <a:spcAft>
                <a:spcPts val="1000"/>
              </a:spcAft>
            </a:pPr>
            <a:endParaRPr lang="fr-FR" sz="1100" b="1" dirty="0">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Bef>
                <a:spcPts val="600"/>
              </a:spcBef>
              <a:spcAft>
                <a:spcPts val="1000"/>
              </a:spcAft>
            </a:pPr>
            <a:endParaRPr lang="fr-FR" sz="1100" b="1" dirty="0">
              <a:latin typeface="Montserrat" panose="00000500000000000000" pitchFamily="2" charset="0"/>
              <a:ea typeface="Calibri" panose="020F0502020204030204" pitchFamily="34" charset="0"/>
              <a:cs typeface="Arial" panose="020B0604020202020204" pitchFamily="34" charset="0"/>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553278" y="219682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8548" y="850965"/>
            <a:ext cx="11613196" cy="253916"/>
          </a:xfrm>
          <a:prstGeom prst="rect">
            <a:avLst/>
          </a:prstGeom>
          <a:noFill/>
          <a:ln w="19050">
            <a:noFill/>
          </a:ln>
        </p:spPr>
        <p:txBody>
          <a:bodyPr wrap="square" rtlCol="0">
            <a:spAutoFit/>
          </a:bodyPr>
          <a:lstStyle/>
          <a:p>
            <a:r>
              <a:rPr lang="fr-FR" sz="1050" b="1" dirty="0" smtClean="0">
                <a:solidFill>
                  <a:srgbClr val="126F67"/>
                </a:solidFill>
              </a:rPr>
              <a:t>Pilotes d’action : Grégoire </a:t>
            </a:r>
            <a:r>
              <a:rPr lang="fr-FR" sz="1050" b="1" dirty="0" err="1" smtClean="0">
                <a:solidFill>
                  <a:srgbClr val="126F67"/>
                </a:solidFill>
              </a:rPr>
              <a:t>Caffin</a:t>
            </a:r>
            <a:r>
              <a:rPr lang="fr-FR" sz="1050" b="1" dirty="0" smtClean="0">
                <a:solidFill>
                  <a:srgbClr val="126F67"/>
                </a:solidFill>
              </a:rPr>
              <a:t>-Le-Dû (RATP)	      Charlotte Bourgois (DRIHL)</a:t>
            </a:r>
            <a:r>
              <a:rPr lang="fr-FR" sz="1050" b="1" dirty="0">
                <a:solidFill>
                  <a:srgbClr val="126F67"/>
                </a:solidFill>
              </a:rPr>
              <a:t> </a:t>
            </a:r>
            <a:r>
              <a:rPr lang="fr-FR" sz="1050" b="1" dirty="0" smtClean="0">
                <a:solidFill>
                  <a:srgbClr val="126F67"/>
                </a:solidFill>
              </a:rPr>
              <a:t>                            Vincent Hilaire (Ville de Paris)		  </a:t>
            </a:r>
            <a:endParaRPr lang="fr-FR" sz="1050" b="1" dirty="0">
              <a:solidFill>
                <a:srgbClr val="126F67"/>
              </a:solidFill>
            </a:endParaRPr>
          </a:p>
        </p:txBody>
      </p:sp>
      <p:sp>
        <p:nvSpPr>
          <p:cNvPr id="13" name="Rectangle 12"/>
          <p:cNvSpPr/>
          <p:nvPr/>
        </p:nvSpPr>
        <p:spPr>
          <a:xfrm>
            <a:off x="6424918" y="4430978"/>
            <a:ext cx="5564817" cy="1142620"/>
          </a:xfrm>
          <a:prstGeom prst="rect">
            <a:avLst/>
          </a:prstGeom>
        </p:spPr>
        <p:txBody>
          <a:bodyPr wrap="square">
            <a:spAutoFit/>
          </a:bodyPr>
          <a:lstStyle/>
          <a:p>
            <a:pPr algn="just">
              <a:lnSpc>
                <a:spcPct val="115000"/>
              </a:lnSpc>
              <a:spcBef>
                <a:spcPts val="600"/>
              </a:spcBef>
              <a:spcAft>
                <a:spcPts val="0"/>
              </a:spcAft>
            </a:pP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Réalisation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d’un tableau répertoriant l’ensemble des accueils de jour sur le territoire parisien, en vue de la réalisation d’une cartographie. </a:t>
            </a:r>
            <a:endPar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Bef>
                <a:spcPts val="600"/>
              </a:spcBef>
              <a:spcAft>
                <a:spcPts val="0"/>
              </a:spcAft>
            </a:pP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Faire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évoluer le rôle de la coordination des maraudes rattachée au SIAO, afin d’élargir son champ de compétence à l’ensemble des acteurs de la veille sociale</a:t>
            </a:r>
          </a:p>
        </p:txBody>
      </p:sp>
      <p:sp>
        <p:nvSpPr>
          <p:cNvPr id="17" name="Ellipse 16"/>
          <p:cNvSpPr/>
          <p:nvPr/>
        </p:nvSpPr>
        <p:spPr>
          <a:xfrm>
            <a:off x="5553278" y="283449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53278" y="3452035"/>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5727" y="696683"/>
            <a:ext cx="501444" cy="604656"/>
          </a:xfrm>
          <a:prstGeom prst="rect">
            <a:avLst/>
          </a:prstGeom>
        </p:spPr>
      </p:pic>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71457" y="684239"/>
            <a:ext cx="630378" cy="574544"/>
          </a:xfrm>
          <a:prstGeom prst="rect">
            <a:avLst/>
          </a:prstGeom>
        </p:spPr>
      </p:pic>
      <p:pic>
        <p:nvPicPr>
          <p:cNvPr id="8" name="Image 7"/>
          <p:cNvPicPr>
            <a:picLocks noChangeAspect="1"/>
          </p:cNvPicPr>
          <p:nvPr/>
        </p:nvPicPr>
        <p:blipFill rotWithShape="1">
          <a:blip r:embed="rId5"/>
          <a:srcRect l="8231" t="26925" b="21469"/>
          <a:stretch/>
        </p:blipFill>
        <p:spPr>
          <a:xfrm>
            <a:off x="9696724" y="505131"/>
            <a:ext cx="2526504" cy="383459"/>
          </a:xfrm>
          <a:prstGeom prst="rect">
            <a:avLst/>
          </a:prstGeom>
        </p:spPr>
      </p:pic>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0848" y="595949"/>
            <a:ext cx="649216" cy="741961"/>
          </a:xfrm>
          <a:prstGeom prst="rect">
            <a:avLst/>
          </a:prstGeom>
        </p:spPr>
      </p:pic>
    </p:spTree>
    <p:extLst>
      <p:ext uri="{BB962C8B-B14F-4D97-AF65-F5344CB8AC3E}">
        <p14:creationId xmlns:p14="http://schemas.microsoft.com/office/powerpoint/2010/main" val="9677946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86</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a:t>
            </a:r>
            <a:r>
              <a:rPr lang="fr-FR" sz="1800" noProof="0" dirty="0">
                <a:solidFill>
                  <a:srgbClr val="ED8B55"/>
                </a:solidFill>
                <a:latin typeface="Montserrat"/>
              </a:rPr>
              <a:t>8</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Renforcer la coordination des acteurs sanitaires, médico-sociaux et </a:t>
            </a:r>
            <a:r>
              <a:rPr lang="fr-FR" sz="1800" dirty="0" smtClean="0">
                <a:solidFill>
                  <a:srgbClr val="ED8B55"/>
                </a:solidFill>
              </a:rPr>
              <a:t>sociaux</a:t>
            </a:r>
            <a:r>
              <a:rPr lang="fr-FR" sz="1800" dirty="0">
                <a:solidFill>
                  <a:srgbClr val="ED8B55"/>
                </a:solidFill>
              </a:rPr>
              <a:t> </a:t>
            </a:r>
            <a:endParaRPr kumimoji="0" lang="fr-FR" sz="1800" b="1" i="0" u="none" strike="noStrike" kern="1200" cap="none" spc="0" normalizeH="0" baseline="0" noProof="0" dirty="0">
              <a:ln>
                <a:noFill/>
              </a:ln>
              <a:solidFill>
                <a:srgbClr val="ED8B55"/>
              </a:solidFill>
              <a:effectLst/>
              <a:uLnTx/>
              <a:uFillTx/>
              <a:latin typeface="Montserrat"/>
            </a:endParaRPr>
          </a:p>
        </p:txBody>
      </p:sp>
      <p:sp>
        <p:nvSpPr>
          <p:cNvPr id="3" name="Rectangle 2"/>
          <p:cNvSpPr/>
          <p:nvPr/>
        </p:nvSpPr>
        <p:spPr>
          <a:xfrm>
            <a:off x="304800" y="1920397"/>
            <a:ext cx="5501012" cy="4324261"/>
          </a:xfrm>
          <a:prstGeom prst="rect">
            <a:avLst/>
          </a:prstGeom>
        </p:spPr>
        <p:txBody>
          <a:bodyPr wrap="square">
            <a:spAutoFit/>
          </a:bodyPr>
          <a:lstStyle/>
          <a:p>
            <a:pPr marL="228600" lvl="0" indent="-228600" algn="just">
              <a:buAutoNum type="arabicPeriod"/>
              <a:defRPr/>
            </a:pPr>
            <a:r>
              <a:rPr lang="fr-FR" sz="1100" dirty="0">
                <a:solidFill>
                  <a:srgbClr val="002060"/>
                </a:solidFill>
              </a:rPr>
              <a:t>Créer un comité de pilotage chargé de la coordination des acteurs sanitaires, médico-sociaux et sociaux du territoire parisien. Cette </a:t>
            </a:r>
            <a:r>
              <a:rPr lang="fr-FR" sz="1100" dirty="0" smtClean="0">
                <a:solidFill>
                  <a:srgbClr val="002060"/>
                </a:solidFill>
              </a:rPr>
              <a:t>instance </a:t>
            </a:r>
            <a:r>
              <a:rPr lang="fr-FR" sz="1100" dirty="0">
                <a:solidFill>
                  <a:srgbClr val="002060"/>
                </a:solidFill>
              </a:rPr>
              <a:t>pourrait prendre la forme d’un comité de pilotage bisannuel </a:t>
            </a:r>
            <a:r>
              <a:rPr lang="fr-FR" sz="1100" dirty="0" smtClean="0">
                <a:solidFill>
                  <a:srgbClr val="002060"/>
                </a:solidFill>
              </a:rPr>
              <a:t>réunissant </a:t>
            </a:r>
            <a:r>
              <a:rPr lang="fr-FR" sz="1100" dirty="0">
                <a:solidFill>
                  <a:srgbClr val="002060"/>
                </a:solidFill>
              </a:rPr>
              <a:t>les gestionnaires de structure AHI, les personnels des PASS et des EMPP, le SIAO, la DT et l’UD 75, la DSP et la DSOL Ville de Paris, la FAS, la DRIHL, </a:t>
            </a:r>
            <a:r>
              <a:rPr lang="fr-FR" sz="1100" dirty="0" smtClean="0">
                <a:solidFill>
                  <a:srgbClr val="002060"/>
                </a:solidFill>
              </a:rPr>
              <a:t>l’ARS.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Valoriser </a:t>
            </a:r>
            <a:r>
              <a:rPr lang="fr-FR" sz="1100" dirty="0">
                <a:solidFill>
                  <a:srgbClr val="002060"/>
                </a:solidFill>
              </a:rPr>
              <a:t>et promouvoir les espaces de concertation </a:t>
            </a:r>
            <a:r>
              <a:rPr lang="fr-FR" sz="1100" dirty="0" smtClean="0">
                <a:solidFill>
                  <a:srgbClr val="002060"/>
                </a:solidFill>
              </a:rPr>
              <a:t>existants pour </a:t>
            </a:r>
            <a:r>
              <a:rPr lang="fr-FR" sz="1100" dirty="0">
                <a:solidFill>
                  <a:srgbClr val="002060"/>
                </a:solidFill>
              </a:rPr>
              <a:t>le traitement des situations médicales et sociales complexes telles que les cellules de concertation partenariale de type Réseaux d’évaluation des situations d’adultes en difficulté (RESAD), les réunions de concertation pluridisciplinaire (RCP), les expérimentations LAMPES (mission de liaison et d’appui médico-psycho-éducatif et social), les dispositifs Sentinelle, les réseaux en santé, les plateformes territoriales d’appui </a:t>
            </a:r>
            <a:r>
              <a:rPr lang="fr-FR" sz="1100" dirty="0" smtClean="0">
                <a:solidFill>
                  <a:srgbClr val="002060"/>
                </a:solidFill>
              </a:rPr>
              <a:t>etc.</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Encourager </a:t>
            </a:r>
            <a:r>
              <a:rPr lang="fr-FR" sz="1100" dirty="0">
                <a:solidFill>
                  <a:srgbClr val="002060"/>
                </a:solidFill>
              </a:rPr>
              <a:t>le développement d’outils partagés entre les acteurs du sanitaire et du social (fiches de liaison, dossier partagé, ou échanges trimestriels entre l’hôpital et les structures d’hébergement de proximité, en portant une attention particulière au consentement éclairé des patients et à la confidentialité des données personnelles</a:t>
            </a:r>
            <a:r>
              <a:rPr lang="fr-FR" sz="1100" dirty="0" smtClean="0">
                <a:solidFill>
                  <a:srgbClr val="002060"/>
                </a:solidFill>
              </a:rPr>
              <a:t>).</a:t>
            </a: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Observer </a:t>
            </a:r>
            <a:r>
              <a:rPr lang="fr-FR" sz="1100" dirty="0">
                <a:solidFill>
                  <a:srgbClr val="002060"/>
                </a:solidFill>
              </a:rPr>
              <a:t>et nouer des liens avec les équipes du guichet unique de l’ARS Île-de-France. Cette dernière a lancé des travaux pour la mise en place d’un guichet unique en vue de l’orientation des publics au sein des établissements et services médico-sociaux (ESMS) franciliens.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1092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89525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532353" y="4627689"/>
            <a:ext cx="5216616" cy="261610"/>
          </a:xfrm>
          <a:prstGeom prst="rect">
            <a:avLst/>
          </a:prstGeom>
        </p:spPr>
        <p:txBody>
          <a:bodyPr wrap="square">
            <a:spAutoFit/>
          </a:bodyPr>
          <a:lstStyle/>
          <a:p>
            <a:pPr algn="just">
              <a:defRPr/>
            </a:pPr>
            <a:r>
              <a:rPr lang="fr-FR" sz="1100" dirty="0">
                <a:solidFill>
                  <a:srgbClr val="002060"/>
                </a:solidFill>
              </a:rPr>
              <a:t>Mise en œuvre en 2024.</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0986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532353" y="2043310"/>
            <a:ext cx="5493078" cy="769441"/>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smtClean="0">
                <a:solidFill>
                  <a:srgbClr val="002060"/>
                </a:solidFill>
              </a:rPr>
              <a:t>Mise en œuvre en 2024.</a:t>
            </a:r>
            <a:endParaRPr lang="fr-FR" sz="1100" dirty="0">
              <a:solidFill>
                <a:srgbClr val="002060"/>
              </a:solidFill>
            </a:endParaRPr>
          </a:p>
          <a:p>
            <a:pPr lvl="0" algn="just">
              <a:defRPr/>
            </a:pPr>
            <a:endParaRPr lang="fr-FR" sz="1100" dirty="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1089124"/>
            <a:ext cx="8550609" cy="415498"/>
          </a:xfrm>
          <a:prstGeom prst="rect">
            <a:avLst/>
          </a:prstGeom>
          <a:noFill/>
          <a:ln w="19050">
            <a:noFill/>
          </a:ln>
        </p:spPr>
        <p:txBody>
          <a:bodyPr wrap="square" rtlCol="0">
            <a:spAutoFit/>
          </a:bodyPr>
          <a:lstStyle/>
          <a:p>
            <a:r>
              <a:rPr lang="fr-FR" sz="1050" b="1" dirty="0" smtClean="0">
                <a:solidFill>
                  <a:srgbClr val="126F67"/>
                </a:solidFill>
              </a:rPr>
              <a:t>Pilotes d’action : Corinne </a:t>
            </a:r>
            <a:r>
              <a:rPr lang="fr-FR" sz="1050" b="1" dirty="0" err="1" smtClean="0">
                <a:solidFill>
                  <a:srgbClr val="126F67"/>
                </a:solidFill>
              </a:rPr>
              <a:t>Chouraqui</a:t>
            </a:r>
            <a:r>
              <a:rPr lang="fr-FR" sz="1050" b="1" dirty="0" smtClean="0">
                <a:solidFill>
                  <a:srgbClr val="126F67"/>
                </a:solidFill>
              </a:rPr>
              <a:t> et Maryse Valery (ARS), Caroline </a:t>
            </a:r>
            <a:r>
              <a:rPr lang="fr-FR" sz="1050" b="1" dirty="0">
                <a:solidFill>
                  <a:srgbClr val="126F67"/>
                </a:solidFill>
              </a:rPr>
              <a:t>Bray (</a:t>
            </a:r>
            <a:r>
              <a:rPr lang="fr-FR" sz="1050" b="1" dirty="0" smtClean="0">
                <a:solidFill>
                  <a:srgbClr val="126F67"/>
                </a:solidFill>
              </a:rPr>
              <a:t>DRIHL), Aude </a:t>
            </a:r>
            <a:r>
              <a:rPr lang="fr-FR" sz="1050" b="1" dirty="0" err="1">
                <a:solidFill>
                  <a:srgbClr val="126F67"/>
                </a:solidFill>
              </a:rPr>
              <a:t>Loilier</a:t>
            </a:r>
            <a:r>
              <a:rPr lang="fr-FR" sz="1050" b="1" dirty="0">
                <a:solidFill>
                  <a:srgbClr val="126F67"/>
                </a:solidFill>
              </a:rPr>
              <a:t> </a:t>
            </a:r>
            <a:r>
              <a:rPr lang="fr-FR" sz="1050" b="1" dirty="0" smtClean="0">
                <a:solidFill>
                  <a:srgbClr val="126F67"/>
                </a:solidFill>
              </a:rPr>
              <a:t>(APHP)			</a:t>
            </a:r>
            <a:endParaRPr lang="fr-FR" sz="1050" b="1" dirty="0">
              <a:solidFill>
                <a:srgbClr val="126F67"/>
              </a:solidFill>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l="2623" t="3722" r="3739" b="75789"/>
          <a:stretch/>
        </p:blipFill>
        <p:spPr>
          <a:xfrm>
            <a:off x="9360310" y="514053"/>
            <a:ext cx="2831690" cy="42770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643" y="1017937"/>
            <a:ext cx="1753770" cy="362849"/>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322" y="699928"/>
            <a:ext cx="603872" cy="690139"/>
          </a:xfrm>
          <a:prstGeom prst="rect">
            <a:avLst/>
          </a:prstGeom>
        </p:spPr>
      </p:pic>
      <p:pic>
        <p:nvPicPr>
          <p:cNvPr id="16" name="Image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84066" y="926199"/>
            <a:ext cx="746705" cy="431222"/>
          </a:xfrm>
          <a:prstGeom prst="rect">
            <a:avLst/>
          </a:prstGeom>
        </p:spPr>
      </p:pic>
    </p:spTree>
    <p:extLst>
      <p:ext uri="{BB962C8B-B14F-4D97-AF65-F5344CB8AC3E}">
        <p14:creationId xmlns:p14="http://schemas.microsoft.com/office/powerpoint/2010/main" val="19636883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87</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242866"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89</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t>
            </a:r>
            <a:r>
              <a:rPr lang="fr-FR" sz="1800" dirty="0" smtClean="0">
                <a:solidFill>
                  <a:srgbClr val="ED8B55"/>
                </a:solidFill>
              </a:rPr>
              <a:t>Renforcer les dispositifs sociaux et médico-sociaux des sortants de prison</a:t>
            </a:r>
            <a:endParaRPr lang="fr-FR" sz="1800" dirty="0">
              <a:solidFill>
                <a:srgbClr val="ED8B55"/>
              </a:solidFill>
            </a:endParaRPr>
          </a:p>
        </p:txBody>
      </p:sp>
      <p:sp>
        <p:nvSpPr>
          <p:cNvPr id="3" name="Rectangle 2"/>
          <p:cNvSpPr/>
          <p:nvPr/>
        </p:nvSpPr>
        <p:spPr>
          <a:xfrm>
            <a:off x="426848" y="2021039"/>
            <a:ext cx="5142689" cy="3631763"/>
          </a:xfrm>
          <a:prstGeom prst="rect">
            <a:avLst/>
          </a:prstGeom>
        </p:spPr>
        <p:txBody>
          <a:bodyPr wrap="square">
            <a:spAutoFit/>
          </a:bodyPr>
          <a:lstStyle/>
          <a:p>
            <a:pPr marL="228600" lvl="0" indent="-228600" algn="just">
              <a:buAutoNum type="arabicPeriod"/>
              <a:defRPr/>
            </a:pPr>
            <a:r>
              <a:rPr lang="fr-FR" sz="1000" dirty="0" smtClean="0">
                <a:solidFill>
                  <a:srgbClr val="002060"/>
                </a:solidFill>
              </a:rPr>
              <a:t>Renforcer </a:t>
            </a:r>
            <a:r>
              <a:rPr lang="fr-FR" sz="1000" dirty="0">
                <a:solidFill>
                  <a:srgbClr val="002060"/>
                </a:solidFill>
              </a:rPr>
              <a:t>l’offre d’hébergement et les places dédiées des </a:t>
            </a:r>
            <a:r>
              <a:rPr lang="fr-FR" sz="1000" dirty="0" smtClean="0">
                <a:solidFill>
                  <a:srgbClr val="002060"/>
                </a:solidFill>
              </a:rPr>
              <a:t>personnes sortantes </a:t>
            </a:r>
            <a:r>
              <a:rPr lang="fr-FR" sz="1000" dirty="0">
                <a:solidFill>
                  <a:srgbClr val="002060"/>
                </a:solidFill>
              </a:rPr>
              <a:t>de prison et/ou des personnes placées sous-main </a:t>
            </a:r>
            <a:r>
              <a:rPr lang="fr-FR" sz="1000" dirty="0" smtClean="0">
                <a:solidFill>
                  <a:srgbClr val="002060"/>
                </a:solidFill>
              </a:rPr>
              <a:t>de justice </a:t>
            </a:r>
            <a:r>
              <a:rPr lang="fr-FR" sz="1000" dirty="0">
                <a:solidFill>
                  <a:srgbClr val="002060"/>
                </a:solidFill>
              </a:rPr>
              <a:t>dans le secteur de l’AHI et dans le secteur médico-social</a:t>
            </a:r>
            <a:r>
              <a:rPr lang="fr-FR" sz="1000" dirty="0" smtClean="0">
                <a:solidFill>
                  <a:srgbClr val="002060"/>
                </a:solidFill>
              </a:rPr>
              <a:t>.</a:t>
            </a:r>
          </a:p>
          <a:p>
            <a:pPr marL="228600" lvl="0" indent="-228600" algn="just">
              <a:buAutoNum type="arabicPeriod"/>
              <a:defRPr/>
            </a:pPr>
            <a:endParaRPr lang="fr-FR" sz="1000" dirty="0">
              <a:solidFill>
                <a:srgbClr val="002060"/>
              </a:solidFill>
            </a:endParaRPr>
          </a:p>
          <a:p>
            <a:pPr marL="228600" lvl="0" indent="-228600" algn="just">
              <a:buAutoNum type="arabicPeriod"/>
              <a:defRPr/>
            </a:pPr>
            <a:r>
              <a:rPr lang="fr-FR" sz="1000" dirty="0" smtClean="0">
                <a:solidFill>
                  <a:srgbClr val="002060"/>
                </a:solidFill>
              </a:rPr>
              <a:t>Promouvoir </a:t>
            </a:r>
            <a:r>
              <a:rPr lang="fr-FR" sz="1000" dirty="0">
                <a:solidFill>
                  <a:srgbClr val="002060"/>
                </a:solidFill>
              </a:rPr>
              <a:t>les collaborations entre les services de justice et </a:t>
            </a:r>
            <a:r>
              <a:rPr lang="fr-FR" sz="1000" dirty="0" smtClean="0">
                <a:solidFill>
                  <a:srgbClr val="002060"/>
                </a:solidFill>
              </a:rPr>
              <a:t>gestionnaires de </a:t>
            </a:r>
            <a:r>
              <a:rPr lang="fr-FR" sz="1000" dirty="0">
                <a:solidFill>
                  <a:srgbClr val="002060"/>
                </a:solidFill>
              </a:rPr>
              <a:t>structures sociales ou médico-sociales. Étant donné </a:t>
            </a:r>
            <a:r>
              <a:rPr lang="fr-FR" sz="1000" dirty="0" smtClean="0">
                <a:solidFill>
                  <a:srgbClr val="002060"/>
                </a:solidFill>
              </a:rPr>
              <a:t>le contexte </a:t>
            </a:r>
            <a:r>
              <a:rPr lang="fr-FR" sz="1000" dirty="0">
                <a:solidFill>
                  <a:srgbClr val="002060"/>
                </a:solidFill>
              </a:rPr>
              <a:t>d’hébergement francilien, une coordination rapprochée </a:t>
            </a:r>
            <a:r>
              <a:rPr lang="fr-FR" sz="1000" dirty="0" smtClean="0">
                <a:solidFill>
                  <a:srgbClr val="002060"/>
                </a:solidFill>
              </a:rPr>
              <a:t>entre les </a:t>
            </a:r>
            <a:r>
              <a:rPr lang="fr-FR" sz="1000" dirty="0">
                <a:solidFill>
                  <a:srgbClr val="002060"/>
                </a:solidFill>
              </a:rPr>
              <a:t>SPIP (Service Pénitentiaire d’Insertion et de Probation), et les SIAO </a:t>
            </a:r>
            <a:r>
              <a:rPr lang="fr-FR" sz="1000" dirty="0" smtClean="0">
                <a:solidFill>
                  <a:srgbClr val="002060"/>
                </a:solidFill>
              </a:rPr>
              <a:t>est essentielle. L’objectif </a:t>
            </a:r>
            <a:r>
              <a:rPr lang="fr-FR" sz="1000" dirty="0">
                <a:solidFill>
                  <a:srgbClr val="002060"/>
                </a:solidFill>
              </a:rPr>
              <a:t>de la DRIHL, en partenariat avec la </a:t>
            </a:r>
            <a:r>
              <a:rPr lang="fr-FR" sz="1000" dirty="0" smtClean="0">
                <a:solidFill>
                  <a:srgbClr val="002060"/>
                </a:solidFill>
              </a:rPr>
              <a:t>Direction interrégionale </a:t>
            </a:r>
            <a:r>
              <a:rPr lang="fr-FR" sz="1000" dirty="0">
                <a:solidFill>
                  <a:srgbClr val="002060"/>
                </a:solidFill>
              </a:rPr>
              <a:t>des services pénitentiaires (DISP) est de systématiser </a:t>
            </a:r>
            <a:r>
              <a:rPr lang="fr-FR" sz="1000" dirty="0" smtClean="0">
                <a:solidFill>
                  <a:srgbClr val="002060"/>
                </a:solidFill>
              </a:rPr>
              <a:t>les conventions </a:t>
            </a:r>
            <a:r>
              <a:rPr lang="fr-FR" sz="1000" dirty="0">
                <a:solidFill>
                  <a:srgbClr val="002060"/>
                </a:solidFill>
              </a:rPr>
              <a:t>entre les SPIP et les SIAO, en inscrivant celles-ci dans </a:t>
            </a:r>
            <a:r>
              <a:rPr lang="fr-FR" sz="1000" dirty="0" smtClean="0">
                <a:solidFill>
                  <a:srgbClr val="002060"/>
                </a:solidFill>
              </a:rPr>
              <a:t>une stratégie </a:t>
            </a:r>
            <a:r>
              <a:rPr lang="fr-FR" sz="1000" dirty="0">
                <a:solidFill>
                  <a:srgbClr val="002060"/>
                </a:solidFill>
              </a:rPr>
              <a:t>interdépartementale pour améliorer l’équilibre territorial en </a:t>
            </a:r>
            <a:r>
              <a:rPr lang="fr-FR" sz="1000" dirty="0" smtClean="0">
                <a:solidFill>
                  <a:srgbClr val="002060"/>
                </a:solidFill>
              </a:rPr>
              <a:t>offre d’hébergement </a:t>
            </a:r>
            <a:r>
              <a:rPr lang="fr-FR" sz="1000" dirty="0">
                <a:solidFill>
                  <a:srgbClr val="002060"/>
                </a:solidFill>
              </a:rPr>
              <a:t>ainsi que la continuité des parcours</a:t>
            </a:r>
            <a:r>
              <a:rPr lang="fr-FR" sz="1000" dirty="0" smtClean="0">
                <a:solidFill>
                  <a:srgbClr val="002060"/>
                </a:solidFill>
              </a:rPr>
              <a:t>.</a:t>
            </a:r>
          </a:p>
          <a:p>
            <a:pPr marL="228600" lvl="0" indent="-228600" algn="just">
              <a:buAutoNum type="arabicPeriod"/>
              <a:defRPr/>
            </a:pPr>
            <a:endParaRPr lang="fr-FR" sz="1000" dirty="0">
              <a:solidFill>
                <a:srgbClr val="002060"/>
              </a:solidFill>
            </a:endParaRPr>
          </a:p>
          <a:p>
            <a:pPr marL="228600" lvl="0" indent="-228600" algn="just">
              <a:buAutoNum type="arabicPeriod"/>
              <a:defRPr/>
            </a:pPr>
            <a:r>
              <a:rPr lang="fr-FR" sz="1000" dirty="0" smtClean="0">
                <a:solidFill>
                  <a:srgbClr val="002060"/>
                </a:solidFill>
              </a:rPr>
              <a:t>Améliorer </a:t>
            </a:r>
            <a:r>
              <a:rPr lang="fr-FR" sz="1000" dirty="0">
                <a:solidFill>
                  <a:srgbClr val="002060"/>
                </a:solidFill>
              </a:rPr>
              <a:t>la prise en charge des sortants de prison pour </a:t>
            </a:r>
            <a:r>
              <a:rPr lang="fr-FR" sz="1000" dirty="0" smtClean="0">
                <a:solidFill>
                  <a:srgbClr val="002060"/>
                </a:solidFill>
              </a:rPr>
              <a:t>éviter les </a:t>
            </a:r>
            <a:r>
              <a:rPr lang="fr-FR" sz="1000" dirty="0">
                <a:solidFill>
                  <a:srgbClr val="002060"/>
                </a:solidFill>
              </a:rPr>
              <a:t>ruptures de parcours. Poursuivre et renforcer les actions </a:t>
            </a:r>
            <a:r>
              <a:rPr lang="fr-FR" sz="1000" dirty="0" smtClean="0">
                <a:solidFill>
                  <a:srgbClr val="002060"/>
                </a:solidFill>
              </a:rPr>
              <a:t>déployées dans </a:t>
            </a:r>
            <a:r>
              <a:rPr lang="fr-FR" sz="1000" dirty="0">
                <a:solidFill>
                  <a:srgbClr val="002060"/>
                </a:solidFill>
              </a:rPr>
              <a:t>le cadre de l’Acte I du Pacte </a:t>
            </a:r>
            <a:r>
              <a:rPr lang="fr-FR" sz="1000" dirty="0" smtClean="0">
                <a:solidFill>
                  <a:srgbClr val="002060"/>
                </a:solidFill>
              </a:rPr>
              <a:t>:  → </a:t>
            </a:r>
            <a:r>
              <a:rPr lang="fr-FR" sz="1000" dirty="0">
                <a:solidFill>
                  <a:srgbClr val="002060"/>
                </a:solidFill>
              </a:rPr>
              <a:t>Soutien des interventions de 3 conseillers Mission locale auprès </a:t>
            </a:r>
            <a:r>
              <a:rPr lang="fr-FR" sz="1000" dirty="0" smtClean="0">
                <a:solidFill>
                  <a:srgbClr val="002060"/>
                </a:solidFill>
              </a:rPr>
              <a:t>des publics </a:t>
            </a:r>
            <a:r>
              <a:rPr lang="fr-FR" sz="1000" dirty="0">
                <a:solidFill>
                  <a:srgbClr val="002060"/>
                </a:solidFill>
              </a:rPr>
              <a:t>parisiens placés sous-main de justice âgés de 16 à 25 ans </a:t>
            </a:r>
            <a:r>
              <a:rPr lang="fr-FR" sz="1000" dirty="0" smtClean="0">
                <a:solidFill>
                  <a:srgbClr val="002060"/>
                </a:solidFill>
              </a:rPr>
              <a:t>afin de </a:t>
            </a:r>
            <a:r>
              <a:rPr lang="fr-FR" sz="1000" dirty="0">
                <a:solidFill>
                  <a:srgbClr val="002060"/>
                </a:solidFill>
              </a:rPr>
              <a:t>préparer la sortie de détention et d’accompagner ces publics </a:t>
            </a:r>
            <a:r>
              <a:rPr lang="fr-FR" sz="1000" dirty="0" smtClean="0">
                <a:solidFill>
                  <a:srgbClr val="002060"/>
                </a:solidFill>
              </a:rPr>
              <a:t>suivis en </a:t>
            </a:r>
            <a:r>
              <a:rPr lang="fr-FR" sz="1000" dirty="0">
                <a:solidFill>
                  <a:srgbClr val="002060"/>
                </a:solidFill>
              </a:rPr>
              <a:t>milieu ouvert en lien avec le SPIP</a:t>
            </a:r>
            <a:r>
              <a:rPr lang="fr-FR" sz="1000" dirty="0" smtClean="0">
                <a:solidFill>
                  <a:srgbClr val="002060"/>
                </a:solidFill>
              </a:rPr>
              <a:t>. → </a:t>
            </a:r>
            <a:r>
              <a:rPr lang="fr-FR" sz="1000" dirty="0">
                <a:solidFill>
                  <a:srgbClr val="002060"/>
                </a:solidFill>
              </a:rPr>
              <a:t>Soutien de plusieurs dispositifs d’insertion par l’emploi </a:t>
            </a:r>
            <a:r>
              <a:rPr lang="fr-FR" sz="1000" dirty="0" smtClean="0">
                <a:solidFill>
                  <a:srgbClr val="002060"/>
                </a:solidFill>
              </a:rPr>
              <a:t>et d’accompagnement </a:t>
            </a:r>
            <a:r>
              <a:rPr lang="fr-FR" sz="1000" dirty="0">
                <a:solidFill>
                  <a:srgbClr val="002060"/>
                </a:solidFill>
              </a:rPr>
              <a:t>des PSMJ : FAIRE – Fondation Jeunesse Feu Vert </a:t>
            </a:r>
            <a:r>
              <a:rPr lang="fr-FR" sz="1000" dirty="0" smtClean="0">
                <a:solidFill>
                  <a:srgbClr val="002060"/>
                </a:solidFill>
              </a:rPr>
              <a:t>– la </a:t>
            </a:r>
            <a:r>
              <a:rPr lang="fr-FR" sz="1000" dirty="0">
                <a:solidFill>
                  <a:srgbClr val="002060"/>
                </a:solidFill>
              </a:rPr>
              <a:t>plateforme Passerelle.</a:t>
            </a:r>
            <a:endParaRPr lang="fr-FR" sz="1100" dirty="0">
              <a:solidFill>
                <a:srgbClr val="002060"/>
              </a:solidFill>
            </a:endParaRP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47057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7" y="4417549"/>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498588" y="3990810"/>
            <a:ext cx="5216616" cy="430887"/>
          </a:xfrm>
          <a:prstGeom prst="rect">
            <a:avLst/>
          </a:prstGeom>
        </p:spPr>
        <p:txBody>
          <a:bodyPr wrap="square">
            <a:spAutoFit/>
          </a:bodyPr>
          <a:lstStyle/>
          <a:p>
            <a:pPr lvl="0" algn="just">
              <a:defRPr/>
            </a:pPr>
            <a:endParaRPr lang="fr-FR" sz="1100" dirty="0">
              <a:solidFill>
                <a:srgbClr val="071F32">
                  <a:lumMod val="90000"/>
                  <a:lumOff val="10000"/>
                </a:srgbClr>
              </a:solidFill>
            </a:endParaRPr>
          </a:p>
          <a:p>
            <a:pPr lvl="0">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470580"/>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91634"/>
            <a:ext cx="5493078" cy="3054426"/>
          </a:xfrm>
          <a:prstGeom prst="rect">
            <a:avLst/>
          </a:prstGeom>
        </p:spPr>
        <p:txBody>
          <a:bodyPr wrap="square">
            <a:spAutoFit/>
          </a:bodyPr>
          <a:lstStyle/>
          <a:p>
            <a:pPr algn="just">
              <a:lnSpc>
                <a:spcPct val="115000"/>
              </a:lnSpc>
              <a:spcBef>
                <a:spcPts val="600"/>
              </a:spcBef>
              <a:spcAft>
                <a:spcPts val="1000"/>
              </a:spcAft>
            </a:pP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Suite à une étude réalisée en 2021, </a:t>
            </a: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un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plan d’action en 3 axes a pu être édicté comprenant trois axes : pilotage et structuration de l’offre, parcours des personnes, sensibilisation et formation des acteurs</a:t>
            </a: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a:t>
            </a:r>
          </a:p>
          <a:p>
            <a:pPr algn="just">
              <a:lnSpc>
                <a:spcPct val="115000"/>
              </a:lnSpc>
              <a:spcBef>
                <a:spcPts val="600"/>
              </a:spcBef>
              <a:spcAft>
                <a:spcPts val="1000"/>
              </a:spcAft>
            </a:pPr>
            <a:r>
              <a:rPr lang="fr-FR" sz="1100" b="1" dirty="0">
                <a:solidFill>
                  <a:srgbClr val="002060"/>
                </a:solidFill>
                <a:latin typeface="Montserrat" panose="00000500000000000000" pitchFamily="2" charset="0"/>
                <a:ea typeface="Calibri" panose="020F0502020204030204" pitchFamily="34" charset="0"/>
                <a:cs typeface="Arial" panose="020B0604020202020204" pitchFamily="34" charset="0"/>
              </a:rPr>
              <a:t>Paris gère une offre importante constituée de 380 places identifiées « sortants de prison ». </a:t>
            </a: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L’enjeu principal reste celui de la coordination des acteurs pour faciliter l’accès à ces places</a:t>
            </a: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a:t>
            </a:r>
          </a:p>
          <a:p>
            <a:pPr algn="just">
              <a:lnSpc>
                <a:spcPct val="115000"/>
              </a:lnSpc>
              <a:spcBef>
                <a:spcPts val="600"/>
              </a:spcBef>
              <a:spcAft>
                <a:spcPts val="1000"/>
              </a:spcAft>
            </a:pP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Pérennisation pour l’année 2023/2024 de la convention entre le SPIP de Paris et le CASVP pour la mise à disposition d’un poste de travailleur social de la Ville au SPIP 75. </a:t>
            </a:r>
            <a:endPar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Bef>
                <a:spcPts val="600"/>
              </a:spcBef>
              <a:spcAft>
                <a:spcPts val="1000"/>
              </a:spcAft>
            </a:pPr>
            <a:endParaRPr lang="fr-FR" sz="1100" b="1" dirty="0">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Bef>
                <a:spcPts val="600"/>
              </a:spcBef>
              <a:spcAft>
                <a:spcPts val="1000"/>
              </a:spcAft>
            </a:pPr>
            <a:endParaRPr lang="fr-FR" sz="1100" b="1" dirty="0">
              <a:latin typeface="Montserrat" panose="00000500000000000000" pitchFamily="2"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2" name="Ellipse 11"/>
          <p:cNvSpPr/>
          <p:nvPr/>
        </p:nvSpPr>
        <p:spPr>
          <a:xfrm>
            <a:off x="5673972" y="211695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174280"/>
            <a:ext cx="11613196" cy="253916"/>
          </a:xfrm>
          <a:prstGeom prst="rect">
            <a:avLst/>
          </a:prstGeom>
          <a:noFill/>
          <a:ln w="19050">
            <a:noFill/>
          </a:ln>
        </p:spPr>
        <p:txBody>
          <a:bodyPr wrap="square" rtlCol="0">
            <a:spAutoFit/>
          </a:bodyPr>
          <a:lstStyle/>
          <a:p>
            <a:r>
              <a:rPr lang="fr-FR" sz="1050" b="1" dirty="0" smtClean="0">
                <a:solidFill>
                  <a:srgbClr val="126F67"/>
                </a:solidFill>
              </a:rPr>
              <a:t>Pilotes d’action : Romain Baumier (DRIHL)	Julien Consalvi (Ville de Paris)		  </a:t>
            </a:r>
            <a:endParaRPr lang="fr-FR" sz="1050" b="1" dirty="0">
              <a:solidFill>
                <a:srgbClr val="126F67"/>
              </a:solidFill>
            </a:endParaRPr>
          </a:p>
        </p:txBody>
      </p:sp>
      <p:sp>
        <p:nvSpPr>
          <p:cNvPr id="13" name="Rectangle 12"/>
          <p:cNvSpPr/>
          <p:nvPr/>
        </p:nvSpPr>
        <p:spPr>
          <a:xfrm>
            <a:off x="6424918" y="4767709"/>
            <a:ext cx="5564817" cy="1337289"/>
          </a:xfrm>
          <a:prstGeom prst="rect">
            <a:avLst/>
          </a:prstGeom>
        </p:spPr>
        <p:txBody>
          <a:bodyPr wrap="square">
            <a:spAutoFit/>
          </a:bodyPr>
          <a:lstStyle/>
          <a:p>
            <a:pPr algn="just">
              <a:lnSpc>
                <a:spcPct val="115000"/>
              </a:lnSpc>
              <a:spcBef>
                <a:spcPts val="600"/>
              </a:spcBef>
              <a:spcAft>
                <a:spcPts val="0"/>
              </a:spcAft>
            </a:pP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Des travaux sont actuellement en cours pour élaborer un protocole tripartite visant à améliorer la coordination des différents acteurs concernés : DRIHL, SPIP, </a:t>
            </a:r>
            <a:r>
              <a:rPr lang="fr-FR" sz="1100" dirty="0" smtClean="0">
                <a:solidFill>
                  <a:srgbClr val="002060"/>
                </a:solidFill>
                <a:latin typeface="Montserrat" panose="00000500000000000000" pitchFamily="2" charset="0"/>
                <a:ea typeface="Calibri" panose="020F0502020204030204" pitchFamily="34" charset="0"/>
                <a:cs typeface="Arial" panose="020B0604020202020204" pitchFamily="34" charset="0"/>
              </a:rPr>
              <a:t>SIAO.</a:t>
            </a:r>
          </a:p>
          <a:p>
            <a:pPr algn="just">
              <a:lnSpc>
                <a:spcPct val="115000"/>
              </a:lnSpc>
              <a:spcBef>
                <a:spcPts val="600"/>
              </a:spcBef>
              <a:spcAft>
                <a:spcPts val="0"/>
              </a:spcAft>
            </a:pPr>
            <a:r>
              <a:rPr lang="fr-FR" sz="1100" dirty="0">
                <a:solidFill>
                  <a:srgbClr val="002060"/>
                </a:solidFill>
                <a:latin typeface="Montserrat" panose="00000500000000000000" pitchFamily="2" charset="0"/>
                <a:ea typeface="Calibri" panose="020F0502020204030204" pitchFamily="34" charset="0"/>
                <a:cs typeface="Arial" panose="020B0604020202020204" pitchFamily="34" charset="0"/>
              </a:rPr>
              <a:t>Au regard de l’évolution actuelle du projet de service du SPIP 75 et de la création d’un pôle accès aux droits, les missions de la coordinatrice seront susceptibles d’évoluer. </a:t>
            </a:r>
          </a:p>
        </p:txBody>
      </p:sp>
      <p:sp>
        <p:nvSpPr>
          <p:cNvPr id="17" name="Ellipse 16"/>
          <p:cNvSpPr/>
          <p:nvPr/>
        </p:nvSpPr>
        <p:spPr>
          <a:xfrm>
            <a:off x="5673972" y="2994326"/>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673972" y="4650131"/>
            <a:ext cx="371868" cy="350196"/>
          </a:xfrm>
          <a:prstGeom prst="ellipse">
            <a:avLst/>
          </a:prstGeom>
          <a:solidFill>
            <a:srgbClr val="ED8B5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54252" y="930429"/>
            <a:ext cx="529887" cy="482954"/>
          </a:xfrm>
          <a:prstGeom prst="rect">
            <a:avLst/>
          </a:prstGeom>
        </p:spPr>
      </p:pic>
      <p:pic>
        <p:nvPicPr>
          <p:cNvPr id="22" name="Image 21"/>
          <p:cNvPicPr>
            <a:picLocks noChangeAspect="1"/>
          </p:cNvPicPr>
          <p:nvPr/>
        </p:nvPicPr>
        <p:blipFill rotWithShape="1">
          <a:blip r:embed="rId3"/>
          <a:srcRect l="6904" t="28414" b="21469"/>
          <a:stretch/>
        </p:blipFill>
        <p:spPr>
          <a:xfrm>
            <a:off x="9628966" y="560300"/>
            <a:ext cx="2563034" cy="372396"/>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590" y="768973"/>
            <a:ext cx="603872" cy="690139"/>
          </a:xfrm>
          <a:prstGeom prst="rect">
            <a:avLst/>
          </a:prstGeom>
        </p:spPr>
      </p:pic>
    </p:spTree>
    <p:extLst>
      <p:ext uri="{BB962C8B-B14F-4D97-AF65-F5344CB8AC3E}">
        <p14:creationId xmlns:p14="http://schemas.microsoft.com/office/powerpoint/2010/main" val="4919896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88</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478060" cy="468000"/>
          </a:xfrm>
          <a:prstGeom prst="rect">
            <a:avLst/>
          </a:prstGeom>
          <a:noFill/>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algn="l">
              <a:defRPr/>
            </a:pP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ACTION </a:t>
            </a:r>
            <a:r>
              <a:rPr lang="fr-FR" sz="1800" dirty="0" smtClean="0">
                <a:solidFill>
                  <a:srgbClr val="ED8B55"/>
                </a:solidFill>
                <a:latin typeface="Montserrat"/>
              </a:rPr>
              <a:t>90</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lang="fr-FR" sz="1800" dirty="0" smtClean="0">
                <a:solidFill>
                  <a:srgbClr val="ED8B55"/>
                </a:solidFill>
              </a:rPr>
              <a:t>/ </a:t>
            </a:r>
            <a:r>
              <a:rPr lang="fr-FR" sz="1800" dirty="0">
                <a:solidFill>
                  <a:srgbClr val="ED8B55"/>
                </a:solidFill>
              </a:rPr>
              <a:t>Elaborer une stratégie de sécurisation des capacités d’hébergement, notamment par la définition des conditions de déploiement de sites intercalaires et par un partage régulier de l’évolution de ces sites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466105" y="2377840"/>
            <a:ext cx="5142689" cy="2631490"/>
          </a:xfrm>
          <a:prstGeom prst="rect">
            <a:avLst/>
          </a:prstGeom>
        </p:spPr>
        <p:txBody>
          <a:bodyPr wrap="square">
            <a:spAutoFit/>
          </a:bodyPr>
          <a:lstStyle/>
          <a:p>
            <a:pPr marL="228600" lvl="0" indent="-228600" algn="just">
              <a:buAutoNum type="arabicPeriod"/>
              <a:defRPr/>
            </a:pPr>
            <a:r>
              <a:rPr lang="fr-FR" sz="1100" dirty="0" smtClean="0">
                <a:solidFill>
                  <a:srgbClr val="002060"/>
                </a:solidFill>
              </a:rPr>
              <a:t>Partager </a:t>
            </a:r>
            <a:r>
              <a:rPr lang="fr-FR" sz="1100" dirty="0">
                <a:solidFill>
                  <a:srgbClr val="002060"/>
                </a:solidFill>
              </a:rPr>
              <a:t>avec l’ensemble des acteurs une présentation </a:t>
            </a:r>
            <a:r>
              <a:rPr lang="fr-FR" sz="1100" dirty="0" smtClean="0">
                <a:solidFill>
                  <a:srgbClr val="002060"/>
                </a:solidFill>
              </a:rPr>
              <a:t>trimestrielle de </a:t>
            </a:r>
            <a:r>
              <a:rPr lang="fr-FR" sz="1100" dirty="0">
                <a:solidFill>
                  <a:srgbClr val="002060"/>
                </a:solidFill>
              </a:rPr>
              <a:t>l’état du parc d’hébergement, notamment du </a:t>
            </a:r>
            <a:r>
              <a:rPr lang="fr-FR" sz="1100" dirty="0" smtClean="0">
                <a:solidFill>
                  <a:srgbClr val="002060"/>
                </a:solidFill>
              </a:rPr>
              <a:t>patrimoine intercalaire </a:t>
            </a:r>
            <a:r>
              <a:rPr lang="fr-FR" sz="1100" dirty="0">
                <a:solidFill>
                  <a:srgbClr val="002060"/>
                </a:solidFill>
              </a:rPr>
              <a:t>parisien. La DRIHL présentera un état des lieux du </a:t>
            </a:r>
            <a:r>
              <a:rPr lang="fr-FR" sz="1100" dirty="0" smtClean="0">
                <a:solidFill>
                  <a:srgbClr val="002060"/>
                </a:solidFill>
              </a:rPr>
              <a:t>dispositif d’hébergement </a:t>
            </a:r>
            <a:r>
              <a:rPr lang="fr-FR" sz="1100" dirty="0">
                <a:solidFill>
                  <a:srgbClr val="002060"/>
                </a:solidFill>
              </a:rPr>
              <a:t>d’urgence existant lors des Comités AHI qui se </a:t>
            </a:r>
            <a:r>
              <a:rPr lang="fr-FR" sz="1100" dirty="0" smtClean="0">
                <a:solidFill>
                  <a:srgbClr val="002060"/>
                </a:solidFill>
              </a:rPr>
              <a:t>réunissent de </a:t>
            </a:r>
            <a:r>
              <a:rPr lang="fr-FR" sz="1100" dirty="0">
                <a:solidFill>
                  <a:srgbClr val="002060"/>
                </a:solidFill>
              </a:rPr>
              <a:t>façon trimestrielle, en présence de la Ville et des acteurs associatifs</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a:solidFill>
                <a:srgbClr val="002060"/>
              </a:solidFill>
            </a:endParaRPr>
          </a:p>
          <a:p>
            <a:pPr marL="228600" lvl="0" indent="-228600" algn="just">
              <a:buAutoNum type="arabicPeriod"/>
              <a:defRPr/>
            </a:pPr>
            <a:r>
              <a:rPr lang="fr-FR" sz="1100" dirty="0" smtClean="0">
                <a:solidFill>
                  <a:srgbClr val="002060"/>
                </a:solidFill>
              </a:rPr>
              <a:t>Maintenir </a:t>
            </a:r>
            <a:r>
              <a:rPr lang="fr-FR" sz="1100" dirty="0">
                <a:solidFill>
                  <a:srgbClr val="002060"/>
                </a:solidFill>
              </a:rPr>
              <a:t>une veille active des opportunités foncières pour </a:t>
            </a:r>
            <a:r>
              <a:rPr lang="fr-FR" sz="1100" dirty="0" smtClean="0">
                <a:solidFill>
                  <a:srgbClr val="002060"/>
                </a:solidFill>
              </a:rPr>
              <a:t>de l’hébergement </a:t>
            </a:r>
            <a:r>
              <a:rPr lang="fr-FR" sz="1100" dirty="0">
                <a:solidFill>
                  <a:srgbClr val="002060"/>
                </a:solidFill>
              </a:rPr>
              <a:t>intercalaire, à analyser conjointement par la Ville et </a:t>
            </a:r>
            <a:r>
              <a:rPr lang="fr-FR" sz="1100" dirty="0" smtClean="0">
                <a:solidFill>
                  <a:srgbClr val="002060"/>
                </a:solidFill>
              </a:rPr>
              <a:t>par l’État </a:t>
            </a:r>
            <a:r>
              <a:rPr lang="fr-FR" sz="1100" dirty="0">
                <a:solidFill>
                  <a:srgbClr val="002060"/>
                </a:solidFill>
              </a:rPr>
              <a:t>en fonction des besoins exprimés. La transmission des </a:t>
            </a:r>
            <a:r>
              <a:rPr lang="fr-FR" sz="1100" dirty="0" smtClean="0">
                <a:solidFill>
                  <a:srgbClr val="002060"/>
                </a:solidFill>
              </a:rPr>
              <a:t>opportunités foncières </a:t>
            </a:r>
            <a:r>
              <a:rPr lang="fr-FR" sz="1100" dirty="0">
                <a:solidFill>
                  <a:srgbClr val="002060"/>
                </a:solidFill>
              </a:rPr>
              <a:t>par la Ville à l’État se fera au fil de l’eau et a minima une fois </a:t>
            </a:r>
            <a:r>
              <a:rPr lang="fr-FR" sz="1100" dirty="0" smtClean="0">
                <a:solidFill>
                  <a:srgbClr val="002060"/>
                </a:solidFill>
              </a:rPr>
              <a:t>par mois </a:t>
            </a:r>
            <a:r>
              <a:rPr lang="fr-FR" sz="1100" dirty="0">
                <a:solidFill>
                  <a:srgbClr val="002060"/>
                </a:solidFill>
              </a:rPr>
              <a:t>pour faciliter le pilotage par l’État du parc d’hébergement parisien.</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6" y="1851327"/>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6" y="4596591"/>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414810" y="185762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6" y="2311367"/>
            <a:ext cx="5493078" cy="2631490"/>
          </a:xfrm>
          <a:prstGeom prst="rect">
            <a:avLst/>
          </a:prstGeom>
        </p:spPr>
        <p:txBody>
          <a:bodyPr wrap="square">
            <a:spAutoFit/>
          </a:bodyPr>
          <a:lstStyle/>
          <a:p>
            <a:pPr lvl="0" algn="just">
              <a:defRPr/>
            </a:pPr>
            <a:r>
              <a:rPr lang="fr-FR" sz="1100" dirty="0">
                <a:solidFill>
                  <a:srgbClr val="002060"/>
                </a:solidFill>
              </a:rPr>
              <a:t>La reconstitution de places 2022 s’est effectuée dans un contexte particulièrement tendu avec près de 5 000 fermetures sur l’année. La quasi-totalité de ces places a été reconstituée. Ces reconstitutions ont été effectuées sur des sites pérennes ainsi qu’intercalaires. Aujourd’hui la proportion de sites intercalaires au sein du parc d’hébergement généraliste (CHU :CHS) est supérieur à 40 </a:t>
            </a:r>
            <a:r>
              <a:rPr lang="fr-FR" sz="1100" dirty="0" smtClean="0">
                <a:solidFill>
                  <a:srgbClr val="002060"/>
                </a:solidFill>
              </a:rPr>
              <a:t>%.</a:t>
            </a:r>
          </a:p>
          <a:p>
            <a:pPr lvl="0" algn="just">
              <a:defRPr/>
            </a:pPr>
            <a:endParaRPr lang="fr-FR" sz="1100" dirty="0">
              <a:solidFill>
                <a:srgbClr val="002060"/>
              </a:solidFill>
            </a:endParaRPr>
          </a:p>
          <a:p>
            <a:pPr lvl="0" algn="just">
              <a:defRPr/>
            </a:pPr>
            <a:r>
              <a:rPr lang="fr-FR" sz="1100" b="1" dirty="0">
                <a:solidFill>
                  <a:srgbClr val="002060"/>
                </a:solidFill>
              </a:rPr>
              <a:t>Chaque trimestre, un comité AHI est organisé par la DRIHL 75 et réunit l’ensemble des partenaires de l’hébergement. </a:t>
            </a:r>
            <a:endParaRPr lang="fr-FR" sz="1100" b="1" dirty="0" smtClean="0">
              <a:solidFill>
                <a:srgbClr val="002060"/>
              </a:solidFill>
            </a:endParaRPr>
          </a:p>
          <a:p>
            <a:pPr lvl="0" algn="just">
              <a:defRPr/>
            </a:pPr>
            <a:endParaRPr lang="fr-FR" sz="1100" b="1" dirty="0">
              <a:solidFill>
                <a:srgbClr val="002060"/>
              </a:solidFill>
            </a:endParaRPr>
          </a:p>
          <a:p>
            <a:pPr algn="just">
              <a:defRPr/>
            </a:pPr>
            <a:r>
              <a:rPr lang="fr-FR" sz="1100" dirty="0">
                <a:solidFill>
                  <a:srgbClr val="002060"/>
                </a:solidFill>
              </a:rPr>
              <a:t>Chaque semaine un point technique est organisé entre les services de la Ville de Paris et la DRIHL 75. </a:t>
            </a:r>
          </a:p>
          <a:p>
            <a:pPr lvl="0" algn="just">
              <a:defRPr/>
            </a:pPr>
            <a:endParaRPr lang="fr-FR" sz="1100" b="1" dirty="0">
              <a:solidFill>
                <a:srgbClr val="002060"/>
              </a:solidFill>
            </a:endParaRPr>
          </a:p>
          <a:p>
            <a:pPr lvl="0" algn="just">
              <a:defRPr/>
            </a:pPr>
            <a:r>
              <a:rPr lang="fr-FR" sz="1100" dirty="0" smtClean="0">
                <a:solidFill>
                  <a:srgbClr val="002060"/>
                </a:solidFill>
              </a:rPr>
              <a:t> </a:t>
            </a:r>
          </a:p>
          <a:p>
            <a:pPr lvl="0" algn="just">
              <a:defRPr/>
            </a:pPr>
            <a:endParaRPr lang="fr-FR" sz="1100" dirty="0">
              <a:solidFill>
                <a:srgbClr val="00206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309926" y="1391271"/>
            <a:ext cx="10564345" cy="253916"/>
          </a:xfrm>
          <a:prstGeom prst="rect">
            <a:avLst/>
          </a:prstGeom>
          <a:noFill/>
          <a:ln w="19050">
            <a:noFill/>
          </a:ln>
        </p:spPr>
        <p:txBody>
          <a:bodyPr wrap="square" rtlCol="0">
            <a:spAutoFit/>
          </a:bodyPr>
          <a:lstStyle/>
          <a:p>
            <a:r>
              <a:rPr lang="fr-FR" sz="1050" b="1" dirty="0" smtClean="0">
                <a:solidFill>
                  <a:srgbClr val="126F67"/>
                </a:solidFill>
              </a:rPr>
              <a:t>Pilotes d’action : Nathalie </a:t>
            </a:r>
            <a:r>
              <a:rPr lang="fr-FR" sz="1050" b="1" dirty="0" err="1" smtClean="0">
                <a:solidFill>
                  <a:srgbClr val="126F67"/>
                </a:solidFill>
              </a:rPr>
              <a:t>Sampieri</a:t>
            </a:r>
            <a:r>
              <a:rPr lang="fr-FR" sz="1050" b="1" dirty="0" smtClean="0">
                <a:solidFill>
                  <a:srgbClr val="126F67"/>
                </a:solidFill>
              </a:rPr>
              <a:t> (Ville de Paris) </a:t>
            </a:r>
            <a:r>
              <a:rPr lang="fr-FR" sz="1050" b="1" dirty="0">
                <a:solidFill>
                  <a:srgbClr val="126F67"/>
                </a:solidFill>
              </a:rPr>
              <a:t>	 </a:t>
            </a:r>
            <a:r>
              <a:rPr lang="fr-FR" sz="1050" b="1" dirty="0" smtClean="0">
                <a:solidFill>
                  <a:srgbClr val="126F67"/>
                </a:solidFill>
              </a:rPr>
              <a:t>          Emmanuel de Chabot (DRIHL) 	</a:t>
            </a:r>
            <a:endParaRPr lang="fr-FR" sz="1050" b="1" dirty="0">
              <a:solidFill>
                <a:srgbClr val="126F67"/>
              </a:solidFill>
            </a:endParaRPr>
          </a:p>
        </p:txBody>
      </p:sp>
      <p:sp>
        <p:nvSpPr>
          <p:cNvPr id="23" name="Ellipse 22"/>
          <p:cNvSpPr/>
          <p:nvPr/>
        </p:nvSpPr>
        <p:spPr>
          <a:xfrm>
            <a:off x="5793693" y="2739899"/>
            <a:ext cx="371868" cy="350196"/>
          </a:xfrm>
          <a:prstGeom prst="ellips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793693" y="418556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82567" y="1286056"/>
            <a:ext cx="529887" cy="482954"/>
          </a:xfrm>
          <a:prstGeom prst="rect">
            <a:avLst/>
          </a:prstGeom>
        </p:spPr>
      </p:pic>
      <p:sp>
        <p:nvSpPr>
          <p:cNvPr id="13" name="Rectangle 12"/>
          <p:cNvSpPr/>
          <p:nvPr/>
        </p:nvSpPr>
        <p:spPr>
          <a:xfrm>
            <a:off x="6424916" y="5095120"/>
            <a:ext cx="5493078" cy="938719"/>
          </a:xfrm>
          <a:prstGeom prst="rect">
            <a:avLst/>
          </a:prstGeom>
        </p:spPr>
        <p:txBody>
          <a:bodyPr wrap="square">
            <a:spAutoFit/>
          </a:bodyPr>
          <a:lstStyle/>
          <a:p>
            <a:pPr algn="just"/>
            <a:r>
              <a:rPr lang="fr-FR" sz="1100" b="1" dirty="0">
                <a:solidFill>
                  <a:srgbClr val="002060"/>
                </a:solidFill>
              </a:rPr>
              <a:t>En 2023, le rythme très élevé de fermetures se maintient avec plus de 4 500 fermetures annoncées. Le besoin de reconstitution est donc toujours aussi fort. </a:t>
            </a:r>
            <a:r>
              <a:rPr lang="fr-FR" sz="1100" dirty="0">
                <a:solidFill>
                  <a:srgbClr val="002060"/>
                </a:solidFill>
              </a:rPr>
              <a:t>L’objectif est de poursuivre le déploiement de sites prioritaires pérennes et de ne recourir aux sites intercalaires qu’en dernier recours.</a:t>
            </a:r>
          </a:p>
        </p:txBody>
      </p:sp>
      <p:pic>
        <p:nvPicPr>
          <p:cNvPr id="18" name="Image 17"/>
          <p:cNvPicPr>
            <a:picLocks noChangeAspect="1"/>
          </p:cNvPicPr>
          <p:nvPr/>
        </p:nvPicPr>
        <p:blipFill rotWithShape="1">
          <a:blip r:embed="rId4"/>
          <a:srcRect l="6904" t="28414" b="21469"/>
          <a:stretch/>
        </p:blipFill>
        <p:spPr>
          <a:xfrm>
            <a:off x="9628966" y="560300"/>
            <a:ext cx="2563034" cy="372396"/>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538" y="1268751"/>
            <a:ext cx="443837" cy="507242"/>
          </a:xfrm>
          <a:prstGeom prst="rect">
            <a:avLst/>
          </a:prstGeom>
        </p:spPr>
      </p:pic>
    </p:spTree>
    <p:extLst>
      <p:ext uri="{BB962C8B-B14F-4D97-AF65-F5344CB8AC3E}">
        <p14:creationId xmlns:p14="http://schemas.microsoft.com/office/powerpoint/2010/main" val="973229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89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323832"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9</a:t>
            </a:r>
            <a:r>
              <a:rPr lang="fr-FR" sz="1800" noProof="0" dirty="0">
                <a:solidFill>
                  <a:srgbClr val="ED8B55"/>
                </a:solidFill>
                <a:latin typeface="Montserrat"/>
              </a:rPr>
              <a:t>2</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t>
            </a:r>
            <a:r>
              <a:rPr lang="fr-FR" sz="1800" dirty="0">
                <a:solidFill>
                  <a:srgbClr val="ED8B55"/>
                </a:solidFill>
              </a:rPr>
              <a:t>Faciliter l’obtention d’autorisation de stationnement pour les associations</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2069042"/>
            <a:ext cx="5142689" cy="2123658"/>
          </a:xfrm>
          <a:prstGeom prst="rect">
            <a:avLst/>
          </a:prstGeom>
        </p:spPr>
        <p:txBody>
          <a:bodyPr wrap="square">
            <a:spAutoFit/>
          </a:bodyPr>
          <a:lstStyle/>
          <a:p>
            <a:pPr marL="228600" lvl="0" indent="-228600" algn="just">
              <a:buAutoNum type="arabicPeriod"/>
              <a:defRPr/>
            </a:pPr>
            <a:r>
              <a:rPr lang="fr-FR" sz="1100" dirty="0">
                <a:solidFill>
                  <a:srgbClr val="002060"/>
                </a:solidFill>
              </a:rPr>
              <a:t>Déterminer les associations concernées et le nombre de véhicules par association, avec un recensement des plaques d’immatriculation et des zones de </a:t>
            </a:r>
            <a:r>
              <a:rPr lang="fr-FR" sz="1100" dirty="0" smtClean="0">
                <a:solidFill>
                  <a:srgbClr val="002060"/>
                </a:solidFill>
              </a:rPr>
              <a:t>stationnement.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Exonérer </a:t>
            </a:r>
            <a:r>
              <a:rPr lang="fr-FR" sz="1100" dirty="0">
                <a:solidFill>
                  <a:srgbClr val="002060"/>
                </a:solidFill>
              </a:rPr>
              <a:t>les associations de contraventions liées au </a:t>
            </a:r>
            <a:r>
              <a:rPr lang="fr-FR" sz="1100" dirty="0" smtClean="0">
                <a:solidFill>
                  <a:srgbClr val="002060"/>
                </a:solidFill>
              </a:rPr>
              <a:t>stationnement.</a:t>
            </a:r>
          </a:p>
          <a:p>
            <a:pPr marL="228600" lvl="0" indent="-228600" algn="just">
              <a:buAutoNum type="arabicPeriod"/>
              <a:defRPr/>
            </a:pPr>
            <a:endParaRPr lang="fr-FR" sz="1100" dirty="0">
              <a:solidFill>
                <a:srgbClr val="002060"/>
              </a:solidFill>
            </a:endParaRP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Mutualiser </a:t>
            </a:r>
            <a:r>
              <a:rPr lang="fr-FR" sz="1100" dirty="0">
                <a:solidFill>
                  <a:srgbClr val="002060"/>
                </a:solidFill>
              </a:rPr>
              <a:t>les moyens logistiques des associations pour répondre à la politique de réduction de la place de la voiture en ville par le partage de véhicule ou la création d’aires de livraison communes.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5197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3267652"/>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0111" y="3851556"/>
            <a:ext cx="5216616" cy="261610"/>
          </a:xfrm>
          <a:prstGeom prst="rect">
            <a:avLst/>
          </a:prstGeom>
        </p:spPr>
        <p:txBody>
          <a:bodyPr wrap="square">
            <a:spAutoFit/>
          </a:bodyPr>
          <a:lstStyle/>
          <a:p>
            <a:pPr lvl="0" algn="just">
              <a:defRPr/>
            </a:pPr>
            <a:r>
              <a:rPr lang="fr-FR" sz="1100" dirty="0">
                <a:solidFill>
                  <a:srgbClr val="002060"/>
                </a:solidFill>
              </a:rPr>
              <a:t>Renouvellement des droits en fin d’année 2023.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5629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2170461"/>
            <a:ext cx="5390543" cy="1785104"/>
          </a:xfrm>
          <a:prstGeom prst="rect">
            <a:avLst/>
          </a:prstGeom>
        </p:spPr>
        <p:txBody>
          <a:bodyPr wrap="square">
            <a:spAutoFit/>
          </a:bodyPr>
          <a:lstStyle/>
          <a:p>
            <a:pPr lvl="0" algn="just">
              <a:defRPr/>
            </a:pPr>
            <a:r>
              <a:rPr lang="fr-FR" sz="1100" dirty="0">
                <a:solidFill>
                  <a:srgbClr val="002060"/>
                </a:solidFill>
              </a:rPr>
              <a:t>Une liste de 156 véhicules </a:t>
            </a:r>
            <a:r>
              <a:rPr lang="fr-FR" sz="1100" dirty="0" smtClean="0">
                <a:solidFill>
                  <a:srgbClr val="002060"/>
                </a:solidFill>
              </a:rPr>
              <a:t>bénéficiant de la gratuité sur les aires payantes est </a:t>
            </a:r>
            <a:r>
              <a:rPr lang="fr-FR" sz="1100" dirty="0">
                <a:solidFill>
                  <a:srgbClr val="002060"/>
                </a:solidFill>
              </a:rPr>
              <a:t>tenue à jour et agrémentée au fur et à mesure des </a:t>
            </a:r>
            <a:r>
              <a:rPr lang="fr-FR" sz="1100" dirty="0" smtClean="0">
                <a:solidFill>
                  <a:srgbClr val="002060"/>
                </a:solidFill>
              </a:rPr>
              <a:t>demandes de modifications. </a:t>
            </a:r>
          </a:p>
          <a:p>
            <a:pPr lvl="0" algn="just">
              <a:defRPr/>
            </a:pPr>
            <a:endParaRPr lang="fr-FR" sz="1100" dirty="0">
              <a:solidFill>
                <a:srgbClr val="071F32">
                  <a:lumMod val="90000"/>
                  <a:lumOff val="10000"/>
                </a:srgbClr>
              </a:solidFill>
            </a:endParaRPr>
          </a:p>
          <a:p>
            <a:pPr lvl="0" algn="just">
              <a:defRPr/>
            </a:pP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566765" y="367645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066411"/>
            <a:ext cx="10058400"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err="1" smtClean="0">
                <a:solidFill>
                  <a:srgbClr val="126F67"/>
                </a:solidFill>
              </a:rPr>
              <a:t>Flavia</a:t>
            </a:r>
            <a:r>
              <a:rPr lang="fr-FR" sz="1050" b="1" dirty="0" smtClean="0">
                <a:solidFill>
                  <a:srgbClr val="126F67"/>
                </a:solidFill>
              </a:rPr>
              <a:t> </a:t>
            </a:r>
            <a:r>
              <a:rPr lang="fr-FR" sz="1050" b="1" dirty="0" err="1" smtClean="0">
                <a:solidFill>
                  <a:srgbClr val="126F67"/>
                </a:solidFill>
              </a:rPr>
              <a:t>Goira</a:t>
            </a:r>
            <a:r>
              <a:rPr lang="fr-FR" sz="1050" b="1" dirty="0" smtClean="0">
                <a:solidFill>
                  <a:srgbClr val="126F67"/>
                </a:solidFill>
              </a:rPr>
              <a:t>, (Ville de Paris)  	</a:t>
            </a:r>
            <a:endParaRPr lang="fr-FR" sz="1050" b="1" dirty="0">
              <a:solidFill>
                <a:srgbClr val="FF0000"/>
              </a:solidFill>
            </a:endParaRPr>
          </a:p>
        </p:txBody>
      </p:sp>
      <p:sp>
        <p:nvSpPr>
          <p:cNvPr id="27" name="Ellipse 26"/>
          <p:cNvSpPr/>
          <p:nvPr/>
        </p:nvSpPr>
        <p:spPr>
          <a:xfrm>
            <a:off x="5565963" y="2169572"/>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23309" y="864048"/>
            <a:ext cx="529887" cy="482954"/>
          </a:xfrm>
          <a:prstGeom prst="rect">
            <a:avLst/>
          </a:prstGeom>
        </p:spPr>
      </p:pic>
      <p:sp>
        <p:nvSpPr>
          <p:cNvPr id="19" name="Ellipse 18"/>
          <p:cNvSpPr/>
          <p:nvPr/>
        </p:nvSpPr>
        <p:spPr>
          <a:xfrm>
            <a:off x="5571572" y="2879293"/>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4"/>
          <a:stretch>
            <a:fillRect/>
          </a:stretch>
        </p:blipFill>
        <p:spPr>
          <a:xfrm>
            <a:off x="9573155" y="539159"/>
            <a:ext cx="2416579" cy="438301"/>
          </a:xfrm>
          <a:prstGeom prst="rect">
            <a:avLst/>
          </a:prstGeom>
        </p:spPr>
      </p:pic>
    </p:spTree>
    <p:extLst>
      <p:ext uri="{BB962C8B-B14F-4D97-AF65-F5344CB8AC3E}">
        <p14:creationId xmlns:p14="http://schemas.microsoft.com/office/powerpoint/2010/main" val="3582714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86318" y="603809"/>
            <a:ext cx="841585" cy="524109"/>
          </a:xfrm>
          <a:prstGeom prst="rect">
            <a:avLst/>
          </a:prstGeom>
        </p:spPr>
      </p:pic>
      <p:pic>
        <p:nvPicPr>
          <p:cNvPr id="15" name="Image 14"/>
          <p:cNvPicPr>
            <a:picLocks noChangeAspect="1"/>
          </p:cNvPicPr>
          <p:nvPr/>
        </p:nvPicPr>
        <p:blipFill>
          <a:blip r:embed="rId4"/>
          <a:stretch>
            <a:fillRect/>
          </a:stretch>
        </p:blipFill>
        <p:spPr>
          <a:xfrm>
            <a:off x="9418840" y="345624"/>
            <a:ext cx="2753109" cy="743054"/>
          </a:xfrm>
          <a:prstGeom prst="rect">
            <a:avLst/>
          </a:prstGeom>
        </p:spPr>
      </p:pic>
      <p:sp>
        <p:nvSpPr>
          <p:cNvPr id="4" name="Espace réservé du numéro de diapositive 3"/>
          <p:cNvSpPr>
            <a:spLocks noGrp="1"/>
          </p:cNvSpPr>
          <p:nvPr>
            <p:ph type="sldNum" sz="quarter" idx="12"/>
          </p:nvPr>
        </p:nvSpPr>
        <p:spPr/>
        <p:txBody>
          <a:bodyPr/>
          <a:lstStyle/>
          <a:p>
            <a:fld id="{975A587B-5814-4D9B-9598-FE9CB954CB01}" type="slidenum">
              <a:rPr lang="fr-FR" smtClean="0"/>
              <a:t>9</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055510"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dirty="0">
                <a:solidFill>
                  <a:srgbClr val="ED8B55"/>
                </a:solidFill>
                <a:latin typeface="Montserrat"/>
              </a:rPr>
              <a:t>5</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a:t>
            </a:r>
            <a:r>
              <a:rPr kumimoji="0" lang="fr-FR" sz="1800" b="1" i="0" u="none" strike="noStrike" kern="1200" cap="none" spc="0" normalizeH="0" baseline="0" noProof="0" dirty="0">
                <a:ln>
                  <a:noFill/>
                </a:ln>
                <a:solidFill>
                  <a:srgbClr val="ED8B55"/>
                </a:solidFill>
                <a:effectLst/>
                <a:uLnTx/>
                <a:uFillTx/>
                <a:latin typeface="Montserrat"/>
                <a:ea typeface="+mj-ea"/>
                <a:cs typeface="+mj-cs"/>
              </a:rPr>
              <a:t>/ </a:t>
            </a:r>
            <a:r>
              <a:rPr lang="fr-FR" sz="1800" dirty="0">
                <a:solidFill>
                  <a:srgbClr val="ED8B55"/>
                </a:solidFill>
              </a:rPr>
              <a:t>Ouvrir les dispositifs d’hébergement sur leur </a:t>
            </a:r>
            <a:r>
              <a:rPr lang="fr-FR" sz="1800" dirty="0" smtClean="0">
                <a:solidFill>
                  <a:srgbClr val="ED8B55"/>
                </a:solidFill>
              </a:rPr>
              <a:t>quartier</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285046" y="1633635"/>
            <a:ext cx="5501012" cy="3477875"/>
          </a:xfrm>
          <a:prstGeom prst="rect">
            <a:avLst/>
          </a:prstGeom>
        </p:spPr>
        <p:txBody>
          <a:bodyPr wrap="square">
            <a:spAutoFit/>
          </a:bodyPr>
          <a:lstStyle/>
          <a:p>
            <a:pPr marL="228600" lvl="0" indent="-228600" algn="just">
              <a:buAutoNum type="arabicPeriod"/>
              <a:defRPr/>
            </a:pPr>
            <a:r>
              <a:rPr lang="fr-FR" sz="1100" dirty="0">
                <a:solidFill>
                  <a:srgbClr val="002060"/>
                </a:solidFill>
              </a:rPr>
              <a:t>S’appuyer sur le réseau local pour accompagner les ménages hébergés en structure d’hébergement et en logement </a:t>
            </a:r>
            <a:r>
              <a:rPr lang="fr-FR" sz="1100" dirty="0" smtClean="0">
                <a:solidFill>
                  <a:srgbClr val="002060"/>
                </a:solidFill>
              </a:rPr>
              <a:t>d’insertion autour </a:t>
            </a:r>
            <a:r>
              <a:rPr lang="fr-FR" sz="1100" dirty="0">
                <a:solidFill>
                  <a:srgbClr val="002060"/>
                </a:solidFill>
              </a:rPr>
              <a:t>de l’accès aux loisirs, à la culture, et à </a:t>
            </a:r>
            <a:r>
              <a:rPr lang="fr-FR" sz="1100" dirty="0" smtClean="0">
                <a:solidFill>
                  <a:srgbClr val="002060"/>
                </a:solidFill>
              </a:rPr>
              <a:t>l’alimentation</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des actions et </a:t>
            </a:r>
            <a:r>
              <a:rPr lang="fr-FR" sz="1100" dirty="0" smtClean="0">
                <a:solidFill>
                  <a:srgbClr val="002060"/>
                </a:solidFill>
              </a:rPr>
              <a:t>évènements  dans </a:t>
            </a:r>
            <a:r>
              <a:rPr lang="fr-FR" sz="1100" dirty="0">
                <a:solidFill>
                  <a:srgbClr val="002060"/>
                </a:solidFill>
              </a:rPr>
              <a:t>les centres </a:t>
            </a:r>
            <a:r>
              <a:rPr lang="fr-FR" sz="1100" dirty="0" smtClean="0">
                <a:solidFill>
                  <a:srgbClr val="002060"/>
                </a:solidFill>
              </a:rPr>
              <a:t>d’hébergement</a:t>
            </a:r>
            <a:r>
              <a:rPr lang="fr-FR" sz="1100" dirty="0">
                <a:solidFill>
                  <a:srgbClr val="002060"/>
                </a:solidFill>
              </a:rPr>
              <a:t>, foyers jeunes travailleurs, résidences sociales, pensions de famille et résidences accueil afin de favoriser leur ancrage dans la vie de quartier (tournois sportifs, évènements culturels ou associatifs, etc.) en lien avec les structures de l’arrondissement, dont les centres sociaux</a:t>
            </a:r>
            <a:r>
              <a:rPr lang="fr-FR" sz="1100" dirty="0" smtClean="0">
                <a:solidFill>
                  <a:srgbClr val="002060"/>
                </a:solidFill>
              </a:rPr>
              <a:t>.</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Expérimenter</a:t>
            </a:r>
            <a:r>
              <a:rPr lang="fr-FR" sz="1100" dirty="0">
                <a:solidFill>
                  <a:srgbClr val="002060"/>
                </a:solidFill>
              </a:rPr>
              <a:t>, à l’échelle d’un arrondissement, une « journée portes ouvertes » en partenariat avec la mairie d’arrondissement, les </a:t>
            </a:r>
            <a:r>
              <a:rPr lang="fr-FR" sz="1100" dirty="0" smtClean="0">
                <a:solidFill>
                  <a:srgbClr val="002060"/>
                </a:solidFill>
              </a:rPr>
              <a:t>services </a:t>
            </a:r>
            <a:r>
              <a:rPr lang="fr-FR" sz="1100" dirty="0">
                <a:solidFill>
                  <a:srgbClr val="002060"/>
                </a:solidFill>
              </a:rPr>
              <a:t>sociaux, les fédérations associatives, les gestionnaires des structures et les associations de quartier. Cette journée pourrait potentiellement être associée à d’autres évènements comme la semaine de la solidarité pour favoriser la participation des riveraines et </a:t>
            </a:r>
            <a:r>
              <a:rPr lang="fr-FR" sz="1100" dirty="0" smtClean="0">
                <a:solidFill>
                  <a:srgbClr val="002060"/>
                </a:solidFill>
              </a:rPr>
              <a:t>riverains.</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Organiser </a:t>
            </a:r>
            <a:r>
              <a:rPr lang="fr-FR" sz="1100" dirty="0">
                <a:solidFill>
                  <a:srgbClr val="002060"/>
                </a:solidFill>
              </a:rPr>
              <a:t>des rencontres avec les riveraines et </a:t>
            </a:r>
            <a:r>
              <a:rPr lang="fr-FR" sz="1100" dirty="0" smtClean="0">
                <a:solidFill>
                  <a:srgbClr val="002060"/>
                </a:solidFill>
              </a:rPr>
              <a:t>riverains dans </a:t>
            </a:r>
            <a:r>
              <a:rPr lang="fr-FR" sz="1100" dirty="0">
                <a:solidFill>
                  <a:srgbClr val="002060"/>
                </a:solidFill>
              </a:rPr>
              <a:t>le cadre des projets d’ouverture des nouvelles structures (17 nouvelles </a:t>
            </a:r>
            <a:r>
              <a:rPr lang="fr-FR" sz="1100" dirty="0" smtClean="0">
                <a:solidFill>
                  <a:srgbClr val="002060"/>
                </a:solidFill>
              </a:rPr>
              <a:t>pensions </a:t>
            </a:r>
            <a:r>
              <a:rPr lang="fr-FR" sz="1100" dirty="0">
                <a:solidFill>
                  <a:srgbClr val="002060"/>
                </a:solidFill>
              </a:rPr>
              <a:t>de famille prévues au cours de la mandature)</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60786" y="1075465"/>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60786" y="4530984"/>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60786" y="4881821"/>
            <a:ext cx="5216616" cy="1292662"/>
          </a:xfrm>
          <a:prstGeom prst="rect">
            <a:avLst/>
          </a:prstGeom>
        </p:spPr>
        <p:txBody>
          <a:bodyPr wrap="square">
            <a:spAutoFit/>
          </a:bodyPr>
          <a:lstStyle/>
          <a:p>
            <a:pPr lvl="0" algn="just">
              <a:defRPr/>
            </a:pPr>
            <a:r>
              <a:rPr lang="fr-FR" sz="1100" dirty="0" smtClean="0">
                <a:solidFill>
                  <a:srgbClr val="002060"/>
                </a:solidFill>
              </a:rPr>
              <a:t>D’ici </a:t>
            </a:r>
            <a:r>
              <a:rPr lang="fr-FR" sz="1100" dirty="0">
                <a:solidFill>
                  <a:srgbClr val="002060"/>
                </a:solidFill>
              </a:rPr>
              <a:t>à  fin 2023 : </a:t>
            </a:r>
          </a:p>
          <a:p>
            <a:pPr lvl="0" algn="just">
              <a:defRPr/>
            </a:pPr>
            <a:endParaRPr lang="fr-FR" sz="400" dirty="0">
              <a:solidFill>
                <a:srgbClr val="002060"/>
              </a:solidFill>
            </a:endParaRPr>
          </a:p>
          <a:p>
            <a:pPr lvl="0" algn="just">
              <a:defRPr/>
            </a:pPr>
            <a:r>
              <a:rPr lang="fr-FR" sz="1100" dirty="0" smtClean="0">
                <a:solidFill>
                  <a:srgbClr val="002060"/>
                </a:solidFill>
              </a:rPr>
              <a:t>Réalisation </a:t>
            </a:r>
            <a:r>
              <a:rPr lang="fr-FR" sz="1100" dirty="0">
                <a:solidFill>
                  <a:srgbClr val="002060"/>
                </a:solidFill>
              </a:rPr>
              <a:t>d’une fresque participative au CHRS Relais des </a:t>
            </a:r>
            <a:r>
              <a:rPr lang="fr-FR" sz="1100" dirty="0" smtClean="0">
                <a:solidFill>
                  <a:srgbClr val="002060"/>
                </a:solidFill>
              </a:rPr>
              <a:t>Carrières</a:t>
            </a:r>
          </a:p>
          <a:p>
            <a:pPr lvl="0" algn="just">
              <a:defRPr/>
            </a:pPr>
            <a:endParaRPr lang="fr-FR" sz="200" dirty="0" smtClean="0">
              <a:solidFill>
                <a:srgbClr val="002060"/>
              </a:solidFill>
            </a:endParaRPr>
          </a:p>
          <a:p>
            <a:pPr lvl="0" algn="just">
              <a:defRPr/>
            </a:pPr>
            <a:r>
              <a:rPr lang="fr-FR" sz="1100" dirty="0">
                <a:solidFill>
                  <a:srgbClr val="002060"/>
                </a:solidFill>
              </a:rPr>
              <a:t>E</a:t>
            </a:r>
            <a:r>
              <a:rPr lang="fr-FR" sz="1100" dirty="0" smtClean="0">
                <a:solidFill>
                  <a:srgbClr val="002060"/>
                </a:solidFill>
              </a:rPr>
              <a:t>xposition </a:t>
            </a:r>
            <a:r>
              <a:rPr lang="fr-FR" sz="1100" dirty="0">
                <a:solidFill>
                  <a:srgbClr val="002060"/>
                </a:solidFill>
              </a:rPr>
              <a:t>des Rencontres Artistiques 2023 à la Mairie du 13ème, et </a:t>
            </a:r>
            <a:r>
              <a:rPr lang="fr-FR" sz="1100" dirty="0" smtClean="0">
                <a:solidFill>
                  <a:srgbClr val="002060"/>
                </a:solidFill>
              </a:rPr>
              <a:t>balades </a:t>
            </a:r>
            <a:r>
              <a:rPr lang="fr-FR" sz="1100" dirty="0">
                <a:solidFill>
                  <a:srgbClr val="002060"/>
                </a:solidFill>
              </a:rPr>
              <a:t>photographiques menées dans le cadre du </a:t>
            </a:r>
            <a:r>
              <a:rPr lang="fr-FR" sz="1100" dirty="0" smtClean="0">
                <a:solidFill>
                  <a:srgbClr val="002060"/>
                </a:solidFill>
              </a:rPr>
              <a:t>projet</a:t>
            </a:r>
          </a:p>
          <a:p>
            <a:pPr lvl="0" algn="just">
              <a:defRPr/>
            </a:pPr>
            <a:endParaRPr lang="fr-FR" sz="400" dirty="0" smtClean="0">
              <a:solidFill>
                <a:srgbClr val="002060"/>
              </a:solidFill>
            </a:endParaRPr>
          </a:p>
          <a:p>
            <a:pPr lvl="0" algn="just">
              <a:defRPr/>
            </a:pPr>
            <a:r>
              <a:rPr lang="fr-FR" sz="1100" dirty="0">
                <a:solidFill>
                  <a:srgbClr val="002060"/>
                </a:solidFill>
              </a:rPr>
              <a:t>E</a:t>
            </a:r>
            <a:r>
              <a:rPr lang="fr-FR" sz="1100" dirty="0" smtClean="0">
                <a:solidFill>
                  <a:srgbClr val="002060"/>
                </a:solidFill>
              </a:rPr>
              <a:t>xposition </a:t>
            </a:r>
            <a:r>
              <a:rPr lang="fr-FR" sz="1100" dirty="0">
                <a:solidFill>
                  <a:srgbClr val="002060"/>
                </a:solidFill>
              </a:rPr>
              <a:t>des photographie des Rencontres artistiques 2023 à la Fabrique de la Solidarité </a:t>
            </a:r>
          </a:p>
        </p:txBody>
      </p:sp>
      <p:sp>
        <p:nvSpPr>
          <p:cNvPr id="2" name="ZoneTexte 1">
            <a:extLst>
              <a:ext uri="{FF2B5EF4-FFF2-40B4-BE49-F238E27FC236}">
                <a16:creationId xmlns:a16="http://schemas.microsoft.com/office/drawing/2014/main" id="{E6C3B2DD-62DC-5E1B-21B5-1FE329696443}"/>
              </a:ext>
            </a:extLst>
          </p:cNvPr>
          <p:cNvSpPr txBox="1"/>
          <p:nvPr/>
        </p:nvSpPr>
        <p:spPr>
          <a:xfrm>
            <a:off x="304800" y="1088678"/>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397278" y="1242566"/>
            <a:ext cx="5794722" cy="3677930"/>
          </a:xfrm>
          <a:prstGeom prst="rect">
            <a:avLst/>
          </a:prstGeom>
        </p:spPr>
        <p:txBody>
          <a:bodyPr wrap="square">
            <a:spAutoFit/>
          </a:bodyPr>
          <a:lstStyle/>
          <a:p>
            <a:pPr lvl="0">
              <a:defRPr/>
            </a:pPr>
            <a:endParaRPr lang="fr-FR" sz="1100" dirty="0">
              <a:solidFill>
                <a:srgbClr val="071F32">
                  <a:lumMod val="90000"/>
                  <a:lumOff val="10000"/>
                </a:srgbClr>
              </a:solidFill>
            </a:endParaRPr>
          </a:p>
          <a:p>
            <a:pPr algn="just">
              <a:defRPr/>
            </a:pPr>
            <a:r>
              <a:rPr lang="fr-FR" sz="1100" dirty="0" smtClean="0">
                <a:solidFill>
                  <a:srgbClr val="002060"/>
                </a:solidFill>
              </a:rPr>
              <a:t>Participation </a:t>
            </a:r>
            <a:r>
              <a:rPr lang="fr-FR" sz="1100" dirty="0">
                <a:solidFill>
                  <a:srgbClr val="002060"/>
                </a:solidFill>
              </a:rPr>
              <a:t>des CHRS Baudricourt et Relais des Carrières au conseil de quartier (CQ5</a:t>
            </a:r>
            <a:r>
              <a:rPr lang="fr-FR" sz="1100" dirty="0" smtClean="0">
                <a:solidFill>
                  <a:srgbClr val="002060"/>
                </a:solidFill>
              </a:rPr>
              <a:t>). </a:t>
            </a:r>
          </a:p>
          <a:p>
            <a:pPr algn="just">
              <a:defRPr/>
            </a:pPr>
            <a:endParaRPr lang="fr-FR" sz="200" dirty="0">
              <a:solidFill>
                <a:srgbClr val="002060"/>
              </a:solidFill>
            </a:endParaRPr>
          </a:p>
          <a:p>
            <a:pPr algn="just">
              <a:defRPr/>
            </a:pPr>
            <a:r>
              <a:rPr lang="fr-FR" sz="1100" dirty="0">
                <a:solidFill>
                  <a:srgbClr val="002060"/>
                </a:solidFill>
              </a:rPr>
              <a:t>P</a:t>
            </a:r>
            <a:r>
              <a:rPr lang="fr-FR" sz="1100" dirty="0" smtClean="0">
                <a:solidFill>
                  <a:srgbClr val="002060"/>
                </a:solidFill>
              </a:rPr>
              <a:t>artenariat entre le pôle Rosa Luxembourg et la M2A </a:t>
            </a:r>
            <a:r>
              <a:rPr lang="fr-FR" sz="1100" dirty="0">
                <a:solidFill>
                  <a:srgbClr val="002060"/>
                </a:solidFill>
              </a:rPr>
              <a:t>Sud </a:t>
            </a:r>
            <a:r>
              <a:rPr lang="fr-FR" sz="1100" dirty="0" smtClean="0">
                <a:solidFill>
                  <a:srgbClr val="002060"/>
                </a:solidFill>
              </a:rPr>
              <a:t>sur l’atelier « Bien manger » </a:t>
            </a:r>
            <a:r>
              <a:rPr lang="fr-FR" sz="1100" dirty="0">
                <a:solidFill>
                  <a:srgbClr val="002060"/>
                </a:solidFill>
              </a:rPr>
              <a:t>à destination des personnes âgées des arrondissements du 13ème et du 14ème </a:t>
            </a:r>
            <a:r>
              <a:rPr lang="fr-FR" sz="1100" dirty="0" smtClean="0">
                <a:solidFill>
                  <a:srgbClr val="002060"/>
                </a:solidFill>
              </a:rPr>
              <a:t>au </a:t>
            </a:r>
            <a:r>
              <a:rPr lang="fr-FR" sz="1100" dirty="0">
                <a:solidFill>
                  <a:srgbClr val="002060"/>
                </a:solidFill>
              </a:rPr>
              <a:t>CHRS </a:t>
            </a:r>
            <a:r>
              <a:rPr lang="fr-FR" sz="1100" dirty="0" smtClean="0">
                <a:solidFill>
                  <a:srgbClr val="002060"/>
                </a:solidFill>
              </a:rPr>
              <a:t>Baudricourt. </a:t>
            </a:r>
          </a:p>
          <a:p>
            <a:pPr algn="just">
              <a:defRPr/>
            </a:pPr>
            <a:endParaRPr lang="fr-FR" sz="1100" dirty="0">
              <a:solidFill>
                <a:srgbClr val="002060"/>
              </a:solidFill>
            </a:endParaRPr>
          </a:p>
          <a:p>
            <a:pPr algn="just">
              <a:defRPr/>
            </a:pPr>
            <a:r>
              <a:rPr lang="fr-FR" sz="1100" b="1" dirty="0" smtClean="0">
                <a:solidFill>
                  <a:srgbClr val="002060"/>
                </a:solidFill>
              </a:rPr>
              <a:t>Journée </a:t>
            </a:r>
            <a:r>
              <a:rPr lang="fr-FR" sz="1100" b="1" dirty="0">
                <a:solidFill>
                  <a:srgbClr val="002060"/>
                </a:solidFill>
              </a:rPr>
              <a:t>porte ouvertes de la maison relais Katherine Johnson </a:t>
            </a:r>
            <a:r>
              <a:rPr lang="fr-FR" sz="1100" dirty="0">
                <a:solidFill>
                  <a:srgbClr val="002060"/>
                </a:solidFill>
              </a:rPr>
              <a:t>dans le cadre de la semaine nationale des pensions de famille</a:t>
            </a:r>
          </a:p>
          <a:p>
            <a:pPr algn="just">
              <a:defRPr/>
            </a:pPr>
            <a:endParaRPr lang="fr-FR" sz="1100" dirty="0">
              <a:solidFill>
                <a:srgbClr val="002060"/>
              </a:solidFill>
            </a:endParaRPr>
          </a:p>
          <a:p>
            <a:pPr algn="just">
              <a:defRPr/>
            </a:pPr>
            <a:r>
              <a:rPr lang="fr-FR" sz="1100" b="1" dirty="0">
                <a:solidFill>
                  <a:srgbClr val="002060"/>
                </a:solidFill>
              </a:rPr>
              <a:t>Rencontres Culture et Solidarité </a:t>
            </a:r>
            <a:r>
              <a:rPr lang="fr-FR" sz="1100" dirty="0">
                <a:solidFill>
                  <a:srgbClr val="002060"/>
                </a:solidFill>
              </a:rPr>
              <a:t>en partenariat entre les bibliothèques du 13è arrondissement, le conservatoire Maurice Ravel et le Pôle Rosa Luxemburg. Ce festival d’évènements culturels a eu lieu dans et hors les murs du pôle, sur le thème cette année des « monuments de Paris ». 12 évènements proposés cette année. </a:t>
            </a:r>
          </a:p>
          <a:p>
            <a:pPr algn="just">
              <a:defRPr/>
            </a:pPr>
            <a:r>
              <a:rPr lang="fr-FR" sz="1100" dirty="0">
                <a:solidFill>
                  <a:srgbClr val="002060"/>
                </a:solidFill>
              </a:rPr>
              <a:t>Des évènements festifs partagés autour du pôle Rosa Luxembourg  : </a:t>
            </a:r>
          </a:p>
          <a:p>
            <a:pPr algn="just">
              <a:defRPr/>
            </a:pPr>
            <a:r>
              <a:rPr lang="fr-FR" sz="1100" dirty="0">
                <a:solidFill>
                  <a:srgbClr val="002060"/>
                </a:solidFill>
              </a:rPr>
              <a:t>- La fête des voisins 2022 au CHRS Relais des Carrières</a:t>
            </a:r>
          </a:p>
          <a:p>
            <a:pPr algn="just">
              <a:defRPr/>
            </a:pPr>
            <a:r>
              <a:rPr lang="fr-FR" sz="1100" dirty="0">
                <a:solidFill>
                  <a:srgbClr val="002060"/>
                </a:solidFill>
              </a:rPr>
              <a:t>- La fête de la musique 2022 au CHRS Relais des Carrières</a:t>
            </a:r>
          </a:p>
          <a:p>
            <a:pPr algn="just">
              <a:defRPr/>
            </a:pPr>
            <a:r>
              <a:rPr lang="fr-FR" sz="1100" dirty="0">
                <a:solidFill>
                  <a:srgbClr val="002060"/>
                </a:solidFill>
              </a:rPr>
              <a:t>- Le Rosa Jazz Festival 2022 sur les CHRS du Pôle </a:t>
            </a:r>
          </a:p>
          <a:p>
            <a:pPr algn="just">
              <a:defRPr/>
            </a:pPr>
            <a:endParaRPr lang="fr-FR" sz="1100" dirty="0" smtClean="0">
              <a:solidFill>
                <a:srgbClr val="002060"/>
              </a:solidFill>
            </a:endParaRPr>
          </a:p>
          <a:p>
            <a:pPr marL="171450" lvl="0" indent="-171450" algn="just">
              <a:buFontTx/>
              <a:buChar char="-"/>
              <a:defRPr/>
            </a:pPr>
            <a:endParaRPr lang="fr-FR" sz="1100" dirty="0">
              <a:solidFill>
                <a:srgbClr val="FF0000"/>
              </a:solidFill>
            </a:endParaRPr>
          </a:p>
        </p:txBody>
      </p:sp>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20" name="ZoneTexte 19"/>
          <p:cNvSpPr txBox="1"/>
          <p:nvPr/>
        </p:nvSpPr>
        <p:spPr>
          <a:xfrm>
            <a:off x="285046" y="738906"/>
            <a:ext cx="8550609"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Marie Rolland (FAS)</a:t>
            </a:r>
          </a:p>
        </p:txBody>
      </p:sp>
    </p:spTree>
    <p:extLst>
      <p:ext uri="{BB962C8B-B14F-4D97-AF65-F5344CB8AC3E}">
        <p14:creationId xmlns:p14="http://schemas.microsoft.com/office/powerpoint/2010/main" val="15509874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75A587B-5814-4D9B-9598-FE9CB954CB01}" type="slidenum">
              <a:rPr lang="fr-FR" smtClean="0"/>
              <a:t>90</a:t>
            </a:fld>
            <a:endParaRPr lang="fr-FR"/>
          </a:p>
        </p:txBody>
      </p:sp>
      <p:sp>
        <p:nvSpPr>
          <p:cNvPr id="7" name="Titre 5">
            <a:extLst>
              <a:ext uri="{FF2B5EF4-FFF2-40B4-BE49-F238E27FC236}">
                <a16:creationId xmlns:a16="http://schemas.microsoft.com/office/drawing/2014/main" id="{DBCBAE0E-7B9E-4A30-A1B3-90841ED8FC29}"/>
              </a:ext>
            </a:extLst>
          </p:cNvPr>
          <p:cNvSpPr txBox="1">
            <a:spLocks/>
          </p:cNvSpPr>
          <p:nvPr/>
        </p:nvSpPr>
        <p:spPr>
          <a:xfrm>
            <a:off x="304800" y="249151"/>
            <a:ext cx="9128825" cy="468000"/>
          </a:xfrm>
          <a:prstGeom prst="rect">
            <a:avLst/>
          </a:prstGeom>
        </p:spPr>
        <p:txBody>
          <a:bodyPr vert="horz" lIns="91440" tIns="45720" rIns="91440" bIns="45720" rtlCol="0" anchor="t">
            <a:noAutofit/>
          </a:bodyPr>
          <a:lstStyle>
            <a:defPPr>
              <a:defRPr lang="fr-FR"/>
            </a:defPPr>
            <a:lvl1pPr algn="ctr">
              <a:lnSpc>
                <a:spcPct val="115000"/>
              </a:lnSpc>
              <a:spcBef>
                <a:spcPct val="0"/>
              </a:spcBef>
              <a:buNone/>
              <a:defRPr sz="2200" b="1">
                <a:solidFill>
                  <a:srgbClr val="25DCCC"/>
                </a:solidFill>
                <a:latin typeface="+mj-lt"/>
                <a:ea typeface="+mj-ea"/>
                <a:cs typeface="+mj-cs"/>
              </a:defRPr>
            </a:lvl1pPr>
          </a:lstStyle>
          <a:p>
            <a:pPr lvl="0" algn="l">
              <a:defRPr/>
            </a:pPr>
            <a:r>
              <a:rPr kumimoji="0" lang="fr-FR" sz="1800" b="1" i="0" u="none" strike="noStrike" kern="1200" cap="none" spc="0" normalizeH="0" baseline="0" noProof="0" dirty="0">
                <a:ln>
                  <a:noFill/>
                </a:ln>
                <a:solidFill>
                  <a:srgbClr val="ED8B55"/>
                </a:solidFill>
                <a:effectLst/>
                <a:uLnTx/>
                <a:uFillTx/>
                <a:latin typeface="Montserrat"/>
                <a:ea typeface="+mj-ea"/>
                <a:cs typeface="+mj-cs"/>
              </a:rPr>
              <a:t>ACTION </a:t>
            </a:r>
            <a:r>
              <a:rPr lang="fr-FR" sz="1800" noProof="0" dirty="0" smtClean="0">
                <a:solidFill>
                  <a:srgbClr val="ED8B55"/>
                </a:solidFill>
                <a:latin typeface="Montserrat"/>
              </a:rPr>
              <a:t>9</a:t>
            </a:r>
            <a:r>
              <a:rPr lang="fr-FR" sz="1800" dirty="0" smtClean="0">
                <a:solidFill>
                  <a:srgbClr val="ED8B55"/>
                </a:solidFill>
                <a:latin typeface="Montserrat"/>
              </a:rPr>
              <a:t>3</a:t>
            </a:r>
            <a:r>
              <a:rPr kumimoji="0" lang="fr-FR" sz="1800" b="1" i="0" u="none" strike="noStrike" kern="1200" cap="none" spc="0" normalizeH="0" baseline="0" noProof="0" dirty="0" smtClean="0">
                <a:ln>
                  <a:noFill/>
                </a:ln>
                <a:solidFill>
                  <a:srgbClr val="ED8B55"/>
                </a:solidFill>
                <a:effectLst/>
                <a:uLnTx/>
                <a:uFillTx/>
                <a:latin typeface="Montserrat"/>
                <a:ea typeface="+mj-ea"/>
                <a:cs typeface="+mj-cs"/>
              </a:rPr>
              <a:t> / </a:t>
            </a:r>
            <a:r>
              <a:rPr lang="fr-FR" sz="1800" dirty="0">
                <a:solidFill>
                  <a:srgbClr val="ED8B55"/>
                </a:solidFill>
              </a:rPr>
              <a:t>Renforcer la coordination centrale et locale de l’action municipale en faveur des personnes SDF et des situations d’urgence sociale</a:t>
            </a:r>
            <a:endParaRPr kumimoji="0" lang="fr-FR" sz="1800" b="1" i="0" u="none" strike="noStrike" kern="1200" cap="none" spc="0" normalizeH="0" baseline="0" noProof="0" dirty="0">
              <a:ln>
                <a:noFill/>
              </a:ln>
              <a:solidFill>
                <a:srgbClr val="ED8B55"/>
              </a:solidFill>
              <a:effectLst/>
              <a:uLnTx/>
              <a:uFillTx/>
              <a:latin typeface="Montserrat"/>
              <a:ea typeface="+mj-ea"/>
              <a:cs typeface="+mj-cs"/>
            </a:endParaRPr>
          </a:p>
        </p:txBody>
      </p:sp>
      <p:sp>
        <p:nvSpPr>
          <p:cNvPr id="3" name="Rectangle 2"/>
          <p:cNvSpPr/>
          <p:nvPr/>
        </p:nvSpPr>
        <p:spPr>
          <a:xfrm>
            <a:off x="162919" y="1990878"/>
            <a:ext cx="5403044" cy="3985706"/>
          </a:xfrm>
          <a:prstGeom prst="rect">
            <a:avLst/>
          </a:prstGeom>
        </p:spPr>
        <p:txBody>
          <a:bodyPr wrap="square">
            <a:spAutoFit/>
          </a:bodyPr>
          <a:lstStyle/>
          <a:p>
            <a:pPr marL="228600" lvl="0" indent="-228600" algn="just">
              <a:buAutoNum type="arabicPeriod"/>
              <a:defRPr/>
            </a:pPr>
            <a:r>
              <a:rPr lang="fr-FR" sz="1100" dirty="0">
                <a:solidFill>
                  <a:srgbClr val="002060"/>
                </a:solidFill>
              </a:rPr>
              <a:t>Renforcer la territorialisation de l’action en faveur des personnes signalées à la rue en dotant chaque arrondissement d’une entité locale animée par les services sociaux municipaux et la Coordination des maraudes du </a:t>
            </a:r>
            <a:r>
              <a:rPr lang="fr-FR" sz="1100" dirty="0" err="1">
                <a:solidFill>
                  <a:srgbClr val="002060"/>
                </a:solidFill>
              </a:rPr>
              <a:t>Samusocial</a:t>
            </a:r>
            <a:r>
              <a:rPr lang="fr-FR" sz="1100" dirty="0" smtClean="0">
                <a:solidFill>
                  <a:srgbClr val="002060"/>
                </a:solidFill>
              </a:rPr>
              <a:t>. Cette </a:t>
            </a:r>
            <a:r>
              <a:rPr lang="fr-FR" sz="1100" dirty="0">
                <a:solidFill>
                  <a:srgbClr val="002060"/>
                </a:solidFill>
              </a:rPr>
              <a:t>entité locale est chargée du traitement et du suivi de proximité des signalements et de l’alerte sur les situations d’urgences sociales. La Mission Urgences sociales est chargée, avec l’appui de ces entités de la supervision et de l’animation de la politique locale destinée à ce </a:t>
            </a:r>
            <a:r>
              <a:rPr lang="fr-FR" sz="1100" dirty="0" smtClean="0">
                <a:solidFill>
                  <a:srgbClr val="002060"/>
                </a:solidFill>
              </a:rPr>
              <a:t>public.</a:t>
            </a:r>
          </a:p>
          <a:p>
            <a:pPr marL="228600" lvl="0" indent="-228600" algn="just">
              <a:buAutoNum type="arabicPeriod"/>
              <a:defRPr/>
            </a:pPr>
            <a:endParaRPr lang="fr-FR" sz="1100" dirty="0" smtClean="0">
              <a:solidFill>
                <a:srgbClr val="002060"/>
              </a:solidFill>
            </a:endParaRPr>
          </a:p>
          <a:p>
            <a:pPr marL="228600" lvl="0" indent="-228600" algn="just">
              <a:buAutoNum type="arabicPeriod"/>
              <a:defRPr/>
            </a:pPr>
            <a:r>
              <a:rPr lang="fr-FR" sz="1100" dirty="0" smtClean="0">
                <a:solidFill>
                  <a:srgbClr val="002060"/>
                </a:solidFill>
              </a:rPr>
              <a:t>Assurer </a:t>
            </a:r>
            <a:r>
              <a:rPr lang="fr-FR" sz="1100" dirty="0">
                <a:solidFill>
                  <a:srgbClr val="002060"/>
                </a:solidFill>
              </a:rPr>
              <a:t>un meilleur pilotage au sein de la ville, grâce à la création de la Mission Urgences Sociales, et en lien avec les partenaires de l’urgence sociale, notamment de la coordination des maraudes et le SIAO </a:t>
            </a:r>
            <a:r>
              <a:rPr lang="fr-FR" sz="1100" dirty="0" smtClean="0">
                <a:solidFill>
                  <a:srgbClr val="002060"/>
                </a:solidFill>
              </a:rPr>
              <a:t>:</a:t>
            </a:r>
          </a:p>
          <a:p>
            <a:pPr marL="628650" lvl="1" indent="-171450" algn="just">
              <a:buFontTx/>
              <a:buChar char="-"/>
              <a:defRPr/>
            </a:pPr>
            <a:r>
              <a:rPr lang="fr-FR" sz="1100" dirty="0" smtClean="0">
                <a:solidFill>
                  <a:srgbClr val="002060"/>
                </a:solidFill>
              </a:rPr>
              <a:t>Du </a:t>
            </a:r>
            <a:r>
              <a:rPr lang="fr-FR" sz="1100" dirty="0">
                <a:solidFill>
                  <a:srgbClr val="002060"/>
                </a:solidFill>
              </a:rPr>
              <a:t>traitement des situations d’urgence sociale identifiées, en permettant la mobilisation du droit </a:t>
            </a:r>
            <a:r>
              <a:rPr lang="fr-FR" sz="1100" dirty="0" smtClean="0">
                <a:solidFill>
                  <a:srgbClr val="002060"/>
                </a:solidFill>
              </a:rPr>
              <a:t>commun</a:t>
            </a:r>
          </a:p>
          <a:p>
            <a:pPr marL="628650" lvl="1" indent="-171450" algn="just">
              <a:buFontTx/>
              <a:buChar char="-"/>
              <a:defRPr/>
            </a:pPr>
            <a:r>
              <a:rPr lang="fr-FR" sz="1100" dirty="0" smtClean="0">
                <a:solidFill>
                  <a:srgbClr val="002060"/>
                </a:solidFill>
              </a:rPr>
              <a:t>Du </a:t>
            </a:r>
            <a:r>
              <a:rPr lang="fr-FR" sz="1100" dirty="0">
                <a:solidFill>
                  <a:srgbClr val="002060"/>
                </a:solidFill>
              </a:rPr>
              <a:t>suivi des cas complexes (situations d’urgences sociales, campements...) alliant accompagnement social et gestion de l’espace </a:t>
            </a:r>
            <a:r>
              <a:rPr lang="fr-FR" sz="1100" dirty="0" smtClean="0">
                <a:solidFill>
                  <a:srgbClr val="002060"/>
                </a:solidFill>
              </a:rPr>
              <a:t>public</a:t>
            </a:r>
          </a:p>
          <a:p>
            <a:pPr marL="628650" lvl="1" indent="-171450" algn="just">
              <a:buFontTx/>
              <a:buChar char="-"/>
              <a:defRPr/>
            </a:pPr>
            <a:r>
              <a:rPr lang="fr-FR" sz="1100" dirty="0" smtClean="0">
                <a:solidFill>
                  <a:srgbClr val="002060"/>
                </a:solidFill>
              </a:rPr>
              <a:t>De </a:t>
            </a:r>
            <a:r>
              <a:rPr lang="fr-FR" sz="1100" dirty="0">
                <a:solidFill>
                  <a:srgbClr val="002060"/>
                </a:solidFill>
              </a:rPr>
              <a:t>la mobilisation des services municipaux intervenant en faveur des publics à la </a:t>
            </a:r>
            <a:r>
              <a:rPr lang="fr-FR" sz="1100" dirty="0" smtClean="0">
                <a:solidFill>
                  <a:srgbClr val="002060"/>
                </a:solidFill>
              </a:rPr>
              <a:t>rue</a:t>
            </a:r>
          </a:p>
          <a:p>
            <a:pPr marL="628650" lvl="1" indent="-171450" algn="just">
              <a:buFontTx/>
              <a:buChar char="-"/>
              <a:defRPr/>
            </a:pPr>
            <a:r>
              <a:rPr lang="fr-FR" sz="1100" dirty="0" smtClean="0">
                <a:solidFill>
                  <a:srgbClr val="002060"/>
                </a:solidFill>
              </a:rPr>
              <a:t>De </a:t>
            </a:r>
            <a:r>
              <a:rPr lang="fr-FR" sz="1100" dirty="0">
                <a:solidFill>
                  <a:srgbClr val="002060"/>
                </a:solidFill>
              </a:rPr>
              <a:t>la remontée d’information, notamment sur l’ensemble des signalements traités sur le territoire parisien, et de son analyse pour en tirer des tendances et points d’alerte, sur l’évolution de la situation des personnes à la rue et faire évoluer les dispositifs</a:t>
            </a:r>
          </a:p>
        </p:txBody>
      </p:sp>
      <p:sp>
        <p:nvSpPr>
          <p:cNvPr id="5" name="ZoneTexte 4">
            <a:extLst>
              <a:ext uri="{FF2B5EF4-FFF2-40B4-BE49-F238E27FC236}">
                <a16:creationId xmlns:a16="http://schemas.microsoft.com/office/drawing/2014/main" id="{34AB40BF-1475-DC06-45F7-B149C84B9493}"/>
              </a:ext>
            </a:extLst>
          </p:cNvPr>
          <p:cNvSpPr txBox="1"/>
          <p:nvPr/>
        </p:nvSpPr>
        <p:spPr>
          <a:xfrm>
            <a:off x="6424918" y="1551976"/>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CE QUI A ÉTÉ FAIT</a:t>
            </a:r>
          </a:p>
        </p:txBody>
      </p:sp>
      <p:sp>
        <p:nvSpPr>
          <p:cNvPr id="6" name="ZoneTexte 5">
            <a:extLst>
              <a:ext uri="{FF2B5EF4-FFF2-40B4-BE49-F238E27FC236}">
                <a16:creationId xmlns:a16="http://schemas.microsoft.com/office/drawing/2014/main" id="{A8C3705F-BA2D-0F2E-0624-57237255E291}"/>
              </a:ext>
            </a:extLst>
          </p:cNvPr>
          <p:cNvSpPr txBox="1"/>
          <p:nvPr/>
        </p:nvSpPr>
        <p:spPr>
          <a:xfrm>
            <a:off x="6424918" y="493188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LES PERSPECTIVES </a:t>
            </a:r>
          </a:p>
        </p:txBody>
      </p:sp>
      <p:sp>
        <p:nvSpPr>
          <p:cNvPr id="9" name="Rectangle 8">
            <a:extLst>
              <a:ext uri="{FF2B5EF4-FFF2-40B4-BE49-F238E27FC236}">
                <a16:creationId xmlns:a16="http://schemas.microsoft.com/office/drawing/2014/main" id="{6E8D9DA6-C5AE-68B7-A2EB-A01071D44E4B}"/>
              </a:ext>
            </a:extLst>
          </p:cNvPr>
          <p:cNvSpPr/>
          <p:nvPr/>
        </p:nvSpPr>
        <p:spPr>
          <a:xfrm>
            <a:off x="6424918" y="5297490"/>
            <a:ext cx="5216616" cy="1061829"/>
          </a:xfrm>
          <a:prstGeom prst="rect">
            <a:avLst/>
          </a:prstGeom>
        </p:spPr>
        <p:txBody>
          <a:bodyPr wrap="square">
            <a:spAutoFit/>
          </a:bodyPr>
          <a:lstStyle/>
          <a:p>
            <a:pPr lvl="0" algn="just">
              <a:defRPr/>
            </a:pPr>
            <a:r>
              <a:rPr lang="fr-FR" sz="1100" dirty="0" smtClean="0">
                <a:solidFill>
                  <a:srgbClr val="002060"/>
                </a:solidFill>
              </a:rPr>
              <a:t>Finalisation de l’expérimentation</a:t>
            </a:r>
          </a:p>
          <a:p>
            <a:pPr lvl="0" algn="just">
              <a:defRPr/>
            </a:pPr>
            <a:endParaRPr lang="fr-FR" sz="700" dirty="0" smtClean="0">
              <a:solidFill>
                <a:srgbClr val="002060"/>
              </a:solidFill>
            </a:endParaRPr>
          </a:p>
          <a:p>
            <a:pPr lvl="0" algn="just">
              <a:defRPr/>
            </a:pPr>
            <a:r>
              <a:rPr lang="fr-FR" sz="1100" dirty="0" smtClean="0">
                <a:solidFill>
                  <a:srgbClr val="002060"/>
                </a:solidFill>
              </a:rPr>
              <a:t>Proposition d’une boite à outils aux mairies d’arrondissement pour un pilotage local (EPS/SIAO) renforcé de l’action sociale en direction des personnes à la rue </a:t>
            </a:r>
          </a:p>
          <a:p>
            <a:pPr lvl="0" algn="just">
              <a:defRPr/>
            </a:pPr>
            <a:endParaRPr lang="fr-FR" sz="1100" dirty="0">
              <a:solidFill>
                <a:srgbClr val="071F32">
                  <a:lumMod val="90000"/>
                  <a:lumOff val="10000"/>
                </a:srgbClr>
              </a:solidFill>
            </a:endParaRPr>
          </a:p>
        </p:txBody>
      </p:sp>
      <p:sp>
        <p:nvSpPr>
          <p:cNvPr id="2" name="ZoneTexte 1">
            <a:extLst>
              <a:ext uri="{FF2B5EF4-FFF2-40B4-BE49-F238E27FC236}">
                <a16:creationId xmlns:a16="http://schemas.microsoft.com/office/drawing/2014/main" id="{E6C3B2DD-62DC-5E1B-21B5-1FE329696443}"/>
              </a:ext>
            </a:extLst>
          </p:cNvPr>
          <p:cNvSpPr txBox="1"/>
          <p:nvPr/>
        </p:nvSpPr>
        <p:spPr>
          <a:xfrm>
            <a:off x="360329" y="1556293"/>
            <a:ext cx="5564817" cy="307777"/>
          </a:xfrm>
          <a:prstGeom prst="rect">
            <a:avLst/>
          </a:prstGeom>
          <a:noFill/>
          <a:ln w="19050">
            <a:solidFill>
              <a:srgbClr val="126F67"/>
            </a:solidFill>
          </a:ln>
        </p:spPr>
        <p:txBody>
          <a:bodyPr wrap="square" rtlCol="0">
            <a:spAutoFit/>
          </a:bodyPr>
          <a:lstStyle/>
          <a:p>
            <a:r>
              <a:rPr lang="fr-FR" sz="1400" b="1" dirty="0">
                <a:solidFill>
                  <a:srgbClr val="126F67"/>
                </a:solidFill>
              </a:rPr>
              <a:t>RAPPEL DES OBJECTIFS </a:t>
            </a:r>
          </a:p>
        </p:txBody>
      </p:sp>
      <p:sp>
        <p:nvSpPr>
          <p:cNvPr id="11" name="Rectangle 10">
            <a:extLst>
              <a:ext uri="{FF2B5EF4-FFF2-40B4-BE49-F238E27FC236}">
                <a16:creationId xmlns:a16="http://schemas.microsoft.com/office/drawing/2014/main" id="{57ABF1E3-5C71-5BE4-D3AF-B80D5617C777}"/>
              </a:ext>
            </a:extLst>
          </p:cNvPr>
          <p:cNvSpPr/>
          <p:nvPr/>
        </p:nvSpPr>
        <p:spPr>
          <a:xfrm>
            <a:off x="6424918" y="1933173"/>
            <a:ext cx="5390543" cy="3662541"/>
          </a:xfrm>
          <a:prstGeom prst="rect">
            <a:avLst/>
          </a:prstGeom>
        </p:spPr>
        <p:txBody>
          <a:bodyPr wrap="square">
            <a:spAutoFit/>
          </a:bodyPr>
          <a:lstStyle/>
          <a:p>
            <a:pPr lvl="0" algn="just">
              <a:defRPr/>
            </a:pPr>
            <a:r>
              <a:rPr lang="fr-FR" sz="1100" dirty="0" smtClean="0">
                <a:solidFill>
                  <a:srgbClr val="002060"/>
                </a:solidFill>
              </a:rPr>
              <a:t>En termes de méthode, organisation d’objets de travail internes à la Ville pour permettre une meilleure coordination, suivi et pilotage. </a:t>
            </a:r>
          </a:p>
          <a:p>
            <a:pPr lvl="0" algn="just">
              <a:defRPr/>
            </a:pPr>
            <a:endParaRPr lang="fr-FR" sz="400" dirty="0">
              <a:solidFill>
                <a:srgbClr val="002060"/>
              </a:solidFill>
            </a:endParaRPr>
          </a:p>
          <a:p>
            <a:pPr lvl="0" algn="just">
              <a:defRPr/>
            </a:pPr>
            <a:r>
              <a:rPr lang="fr-FR" sz="1100" dirty="0">
                <a:solidFill>
                  <a:srgbClr val="002060"/>
                </a:solidFill>
              </a:rPr>
              <a:t>E</a:t>
            </a:r>
            <a:r>
              <a:rPr lang="fr-FR" sz="1100" dirty="0" smtClean="0">
                <a:solidFill>
                  <a:srgbClr val="002060"/>
                </a:solidFill>
              </a:rPr>
              <a:t>n </a:t>
            </a:r>
            <a:r>
              <a:rPr lang="fr-FR" sz="1100" dirty="0">
                <a:solidFill>
                  <a:srgbClr val="002060"/>
                </a:solidFill>
              </a:rPr>
              <a:t>lien avec la coordination des maraudes / SIAO, une </a:t>
            </a:r>
            <a:r>
              <a:rPr lang="fr-FR" sz="1100" b="1" dirty="0">
                <a:solidFill>
                  <a:srgbClr val="002060"/>
                </a:solidFill>
              </a:rPr>
              <a:t>expérimentation </a:t>
            </a:r>
            <a:r>
              <a:rPr lang="fr-FR" sz="1100" b="1" dirty="0" smtClean="0">
                <a:solidFill>
                  <a:srgbClr val="002060"/>
                </a:solidFill>
              </a:rPr>
              <a:t>est en </a:t>
            </a:r>
            <a:r>
              <a:rPr lang="fr-FR" sz="1100" b="1" dirty="0">
                <a:solidFill>
                  <a:srgbClr val="002060"/>
                </a:solidFill>
              </a:rPr>
              <a:t>cours à l’échelle de 3 </a:t>
            </a:r>
            <a:r>
              <a:rPr lang="fr-FR" sz="1100" b="1" dirty="0" smtClean="0">
                <a:solidFill>
                  <a:srgbClr val="002060"/>
                </a:solidFill>
              </a:rPr>
              <a:t>arrondissements</a:t>
            </a:r>
            <a:r>
              <a:rPr lang="fr-FR" sz="1100" dirty="0" smtClean="0">
                <a:solidFill>
                  <a:srgbClr val="002060"/>
                </a:solidFill>
              </a:rPr>
              <a:t> </a:t>
            </a:r>
            <a:r>
              <a:rPr lang="fr-FR" sz="1100" dirty="0">
                <a:solidFill>
                  <a:srgbClr val="002060"/>
                </a:solidFill>
              </a:rPr>
              <a:t>pour renforcer le pilotage local de la politique publique </a:t>
            </a:r>
            <a:r>
              <a:rPr lang="fr-FR" sz="1100" dirty="0" smtClean="0">
                <a:solidFill>
                  <a:srgbClr val="002060"/>
                </a:solidFill>
              </a:rPr>
              <a:t>: à </a:t>
            </a:r>
            <a:r>
              <a:rPr lang="fr-FR" sz="1100" dirty="0">
                <a:solidFill>
                  <a:srgbClr val="002060"/>
                </a:solidFill>
              </a:rPr>
              <a:t>partir de la réalisation d’un état des lieux </a:t>
            </a:r>
            <a:r>
              <a:rPr lang="fr-FR" sz="1100" dirty="0" smtClean="0">
                <a:solidFill>
                  <a:srgbClr val="002060"/>
                </a:solidFill>
              </a:rPr>
              <a:t>partagé, </a:t>
            </a:r>
            <a:r>
              <a:rPr lang="fr-FR" sz="1100" dirty="0">
                <a:solidFill>
                  <a:srgbClr val="002060"/>
                </a:solidFill>
              </a:rPr>
              <a:t>lancement d’un travail pour une harmonisation des instances et un circuit </a:t>
            </a:r>
            <a:r>
              <a:rPr lang="fr-FR" sz="1100" dirty="0" smtClean="0">
                <a:solidFill>
                  <a:srgbClr val="002060"/>
                </a:solidFill>
              </a:rPr>
              <a:t> de revue </a:t>
            </a:r>
            <a:r>
              <a:rPr lang="fr-FR" sz="1100" dirty="0">
                <a:solidFill>
                  <a:srgbClr val="002060"/>
                </a:solidFill>
              </a:rPr>
              <a:t>du traitement des </a:t>
            </a:r>
            <a:r>
              <a:rPr lang="fr-FR" sz="1100" dirty="0" smtClean="0">
                <a:solidFill>
                  <a:srgbClr val="002060"/>
                </a:solidFill>
              </a:rPr>
              <a:t>signalements. </a:t>
            </a:r>
          </a:p>
          <a:p>
            <a:pPr lvl="0" algn="just">
              <a:defRPr/>
            </a:pPr>
            <a:endParaRPr lang="fr-FR" sz="600" dirty="0" smtClean="0">
              <a:solidFill>
                <a:srgbClr val="002060"/>
              </a:solidFill>
            </a:endParaRPr>
          </a:p>
          <a:p>
            <a:pPr lvl="0" algn="just">
              <a:defRPr/>
            </a:pPr>
            <a:r>
              <a:rPr lang="fr-FR" sz="1100" dirty="0" smtClean="0">
                <a:solidFill>
                  <a:srgbClr val="002060"/>
                </a:solidFill>
              </a:rPr>
              <a:t>De nouveaux modes de faire : </a:t>
            </a:r>
            <a:endParaRPr lang="fr-FR" sz="1100" dirty="0">
              <a:solidFill>
                <a:srgbClr val="002060"/>
              </a:solidFill>
            </a:endParaRPr>
          </a:p>
          <a:p>
            <a:pPr marL="171450" lvl="0" indent="-171450" algn="just">
              <a:buFontTx/>
              <a:buChar char="-"/>
              <a:defRPr/>
            </a:pPr>
            <a:r>
              <a:rPr lang="fr-FR" sz="1100" dirty="0" smtClean="0">
                <a:solidFill>
                  <a:srgbClr val="002060"/>
                </a:solidFill>
              </a:rPr>
              <a:t>Une </a:t>
            </a:r>
            <a:r>
              <a:rPr lang="fr-FR" sz="1100" dirty="0">
                <a:solidFill>
                  <a:srgbClr val="002060"/>
                </a:solidFill>
              </a:rPr>
              <a:t>procédure signalement en cours de finalisation en distinguant les personnes isolées / des </a:t>
            </a:r>
            <a:r>
              <a:rPr lang="fr-FR" sz="1100" dirty="0" smtClean="0">
                <a:solidFill>
                  <a:srgbClr val="002060"/>
                </a:solidFill>
              </a:rPr>
              <a:t>familles</a:t>
            </a:r>
          </a:p>
          <a:p>
            <a:pPr marL="171450" lvl="0" indent="-171450" algn="just">
              <a:buFontTx/>
              <a:buChar char="-"/>
              <a:defRPr/>
            </a:pPr>
            <a:r>
              <a:rPr lang="fr-FR" sz="1100" dirty="0" smtClean="0">
                <a:solidFill>
                  <a:srgbClr val="002060"/>
                </a:solidFill>
              </a:rPr>
              <a:t>Une </a:t>
            </a:r>
            <a:r>
              <a:rPr lang="fr-FR" sz="1100" dirty="0">
                <a:solidFill>
                  <a:srgbClr val="002060"/>
                </a:solidFill>
              </a:rPr>
              <a:t>procédure affaire signalée familles en errance et des outils supports en cours de </a:t>
            </a:r>
            <a:r>
              <a:rPr lang="fr-FR" sz="1100" dirty="0" smtClean="0">
                <a:solidFill>
                  <a:srgbClr val="002060"/>
                </a:solidFill>
              </a:rPr>
              <a:t>déploiement</a:t>
            </a:r>
          </a:p>
          <a:p>
            <a:pPr marL="171450" lvl="0" indent="-171450" algn="just">
              <a:buFontTx/>
              <a:buChar char="-"/>
              <a:defRPr/>
            </a:pPr>
            <a:r>
              <a:rPr lang="fr-FR" sz="1100" dirty="0" smtClean="0">
                <a:solidFill>
                  <a:srgbClr val="002060"/>
                </a:solidFill>
              </a:rPr>
              <a:t>Une </a:t>
            </a:r>
            <a:r>
              <a:rPr lang="fr-FR" sz="1100" dirty="0">
                <a:solidFill>
                  <a:srgbClr val="002060"/>
                </a:solidFill>
              </a:rPr>
              <a:t>nouvelle procédure nettoyage en interne à la ville</a:t>
            </a:r>
            <a:endParaRPr lang="fr-FR" sz="1100" dirty="0" smtClean="0">
              <a:solidFill>
                <a:srgbClr val="002060"/>
              </a:solidFill>
            </a:endParaRPr>
          </a:p>
          <a:p>
            <a:pPr marL="171450" lvl="0" indent="-171450" algn="just">
              <a:buFontTx/>
              <a:buChar char="-"/>
              <a:defRPr/>
            </a:pPr>
            <a:endParaRPr lang="fr-FR" sz="1100" dirty="0" smtClean="0">
              <a:solidFill>
                <a:srgbClr val="002060"/>
              </a:solidFill>
            </a:endParaRPr>
          </a:p>
          <a:p>
            <a:pPr lvl="0" algn="just">
              <a:defRPr/>
            </a:pPr>
            <a:r>
              <a:rPr lang="fr-FR" sz="1100" dirty="0">
                <a:solidFill>
                  <a:srgbClr val="002060"/>
                </a:solidFill>
              </a:rPr>
              <a:t>Mise en place d’outils de veille, d’analyse et de suivi des principaux indicateurs de l’urgence </a:t>
            </a:r>
            <a:r>
              <a:rPr lang="fr-FR" sz="1100" dirty="0" smtClean="0">
                <a:solidFill>
                  <a:srgbClr val="002060"/>
                </a:solidFill>
              </a:rPr>
              <a:t>sociale. </a:t>
            </a:r>
            <a:endParaRPr lang="fr-FR" sz="1100" dirty="0">
              <a:solidFill>
                <a:srgbClr val="002060"/>
              </a:solidFill>
            </a:endParaRPr>
          </a:p>
          <a:p>
            <a:pPr lvl="0" algn="just">
              <a:defRPr/>
            </a:pP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a:p>
            <a:pPr lvl="0" algn="just">
              <a:defRPr/>
            </a:pPr>
            <a:endParaRPr lang="fr-FR" sz="1100" dirty="0" smtClean="0">
              <a:solidFill>
                <a:srgbClr val="071F32">
                  <a:lumMod val="90000"/>
                  <a:lumOff val="10000"/>
                </a:srgbClr>
              </a:solidFill>
            </a:endParaRPr>
          </a:p>
          <a:p>
            <a:pPr lvl="0" algn="just">
              <a:defRPr/>
            </a:pPr>
            <a:endParaRPr lang="fr-FR" sz="1100" dirty="0">
              <a:solidFill>
                <a:srgbClr val="071F32">
                  <a:lumMod val="90000"/>
                  <a:lumOff val="10000"/>
                </a:srgbClr>
              </a:solidFill>
            </a:endParaRPr>
          </a:p>
        </p:txBody>
      </p:sp>
      <p:pic>
        <p:nvPicPr>
          <p:cNvPr id="8" name="Image 7"/>
          <p:cNvPicPr>
            <a:picLocks noChangeAspect="1"/>
          </p:cNvPicPr>
          <p:nvPr/>
        </p:nvPicPr>
        <p:blipFill>
          <a:blip r:embed="rId3"/>
          <a:stretch>
            <a:fillRect/>
          </a:stretch>
        </p:blipFill>
        <p:spPr>
          <a:xfrm>
            <a:off x="9418840" y="345624"/>
            <a:ext cx="2753109" cy="743054"/>
          </a:xfrm>
          <a:prstGeom prst="rect">
            <a:avLst/>
          </a:prstGeom>
        </p:spPr>
      </p:pic>
      <p:sp>
        <p:nvSpPr>
          <p:cNvPr id="10" name="ZoneTexte 9"/>
          <p:cNvSpPr txBox="1"/>
          <p:nvPr/>
        </p:nvSpPr>
        <p:spPr>
          <a:xfrm>
            <a:off x="9790113" y="171766"/>
            <a:ext cx="2025348" cy="276999"/>
          </a:xfrm>
          <a:prstGeom prst="rect">
            <a:avLst/>
          </a:prstGeom>
          <a:noFill/>
          <a:ln w="19050">
            <a:solidFill>
              <a:schemeClr val="tx1"/>
            </a:solidFill>
          </a:ln>
        </p:spPr>
        <p:txBody>
          <a:bodyPr wrap="square" rtlCol="0">
            <a:spAutoFit/>
          </a:bodyPr>
          <a:lstStyle/>
          <a:p>
            <a:pPr algn="ctr"/>
            <a:r>
              <a:rPr lang="fr-FR" sz="1200" b="1" dirty="0" smtClean="0">
                <a:solidFill>
                  <a:srgbClr val="126F67"/>
                </a:solidFill>
              </a:rPr>
              <a:t>Avancement</a:t>
            </a:r>
            <a:endParaRPr lang="fr-FR" sz="1200" b="1" dirty="0">
              <a:solidFill>
                <a:srgbClr val="126F67"/>
              </a:solidFill>
            </a:endParaRPr>
          </a:p>
        </p:txBody>
      </p:sp>
      <p:sp>
        <p:nvSpPr>
          <p:cNvPr id="17" name="Ellipse 16"/>
          <p:cNvSpPr/>
          <p:nvPr/>
        </p:nvSpPr>
        <p:spPr>
          <a:xfrm>
            <a:off x="5698693" y="3676458"/>
            <a:ext cx="371868" cy="350196"/>
          </a:xfrm>
          <a:prstGeom prst="ellipse">
            <a:avLst/>
          </a:prstGeom>
          <a:solidFill>
            <a:srgbClr val="F1A37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4800" y="1198204"/>
            <a:ext cx="10058400" cy="253916"/>
          </a:xfrm>
          <a:prstGeom prst="rect">
            <a:avLst/>
          </a:prstGeom>
          <a:noFill/>
          <a:ln w="19050">
            <a:noFill/>
          </a:ln>
        </p:spPr>
        <p:txBody>
          <a:bodyPr wrap="square" rtlCol="0">
            <a:spAutoFit/>
          </a:bodyPr>
          <a:lstStyle/>
          <a:p>
            <a:r>
              <a:rPr lang="fr-FR" sz="1050" b="1" dirty="0" smtClean="0">
                <a:solidFill>
                  <a:srgbClr val="126F67"/>
                </a:solidFill>
              </a:rPr>
              <a:t>Pilote d’action : </a:t>
            </a:r>
            <a:r>
              <a:rPr lang="fr-FR" sz="1050" b="1" dirty="0">
                <a:solidFill>
                  <a:srgbClr val="126F67"/>
                </a:solidFill>
              </a:rPr>
              <a:t>Pierre-Charles </a:t>
            </a:r>
            <a:r>
              <a:rPr lang="fr-FR" sz="1050" b="1" dirty="0" err="1" smtClean="0">
                <a:solidFill>
                  <a:srgbClr val="126F67"/>
                </a:solidFill>
              </a:rPr>
              <a:t>Hardouin</a:t>
            </a:r>
            <a:r>
              <a:rPr lang="fr-FR" sz="1050" b="1" dirty="0" smtClean="0">
                <a:solidFill>
                  <a:srgbClr val="126F67"/>
                </a:solidFill>
              </a:rPr>
              <a:t> (Ville de Paris)  	</a:t>
            </a:r>
            <a:endParaRPr lang="fr-FR" sz="1050" b="1" dirty="0">
              <a:solidFill>
                <a:srgbClr val="FF0000"/>
              </a:solidFill>
            </a:endParaRPr>
          </a:p>
        </p:txBody>
      </p:sp>
      <p:sp>
        <p:nvSpPr>
          <p:cNvPr id="27" name="Ellipse 26"/>
          <p:cNvSpPr/>
          <p:nvPr/>
        </p:nvSpPr>
        <p:spPr>
          <a:xfrm>
            <a:off x="5698693" y="2191474"/>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39325" y="1026871"/>
            <a:ext cx="529887" cy="482954"/>
          </a:xfrm>
          <a:prstGeom prst="rect">
            <a:avLst/>
          </a:prstGeom>
        </p:spPr>
      </p:pic>
      <p:sp>
        <p:nvSpPr>
          <p:cNvPr id="19" name="Ellipse 18"/>
          <p:cNvSpPr/>
          <p:nvPr/>
        </p:nvSpPr>
        <p:spPr>
          <a:xfrm>
            <a:off x="5698693" y="2885077"/>
            <a:ext cx="371868" cy="350196"/>
          </a:xfrm>
          <a:prstGeom prst="ellipse">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3365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IS_PPT_MASQUE_2019_MONTSERRAT_BLEU_LIGHT">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24935C6C-5BE7-3642-9754-D247BE079794}" vid="{5A13ADF8-95AD-E045-81CB-6C711A319CEA}"/>
    </a:ext>
  </a:extLst>
</a:theme>
</file>

<file path=ppt/theme/theme2.xml><?xml version="1.0" encoding="utf-8"?>
<a:theme xmlns:a="http://schemas.openxmlformats.org/drawingml/2006/main" name="Ville de Paris - Partie 1">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24935C6C-5BE7-3642-9754-D247BE079794}" vid="{41C100BE-0D3E-7E4D-861C-537861C4180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PARIS_PPT_MASQUE_2019_MONTSERRAT_BLEU_LIGHT</Template>
  <TotalTime>12459</TotalTime>
  <Words>20784</Words>
  <Application>Microsoft Office PowerPoint</Application>
  <PresentationFormat>Grand écran</PresentationFormat>
  <Paragraphs>1812</Paragraphs>
  <Slides>90</Slides>
  <Notes>89</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90</vt:i4>
      </vt:variant>
    </vt:vector>
  </HeadingPairs>
  <TitlesOfParts>
    <vt:vector size="97" baseType="lpstr">
      <vt:lpstr>Arial</vt:lpstr>
      <vt:lpstr>Calibri</vt:lpstr>
      <vt:lpstr>Montserrat</vt:lpstr>
      <vt:lpstr>Times</vt:lpstr>
      <vt:lpstr>Wingdings</vt:lpstr>
      <vt:lpstr>PARIS_PPT_MASQUE_2019_MONTSERRAT_BLEU_LIGHT</vt:lpstr>
      <vt:lpstr>Ville de Paris - Partie 1</vt:lpstr>
      <vt:lpstr>Acte 2 du PACTE de lutte contre l’exclusion   </vt:lpstr>
      <vt:lpstr>Légende</vt:lpstr>
      <vt:lpstr>Présentation PowerPoint</vt:lpstr>
      <vt:lpstr>Engagement 1 : Changer le regard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Engagement 2 : Développer une offre de proximité pour une ville du quart d’heure solidaire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Engagement 3 : Assurer l'accès effectif aux droits et aux dispositifs d'aide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Engagement 4 : Garantir un accompagnement sans rupture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une ligne ou deux lignes maximum</dc:title>
  <dc:creator>Benyoucef, Sandrine</dc:creator>
  <cp:lastModifiedBy>Le Nena, Arthur</cp:lastModifiedBy>
  <cp:revision>582</cp:revision>
  <cp:lastPrinted>2022-10-19T13:21:17Z</cp:lastPrinted>
  <dcterms:created xsi:type="dcterms:W3CDTF">2019-02-21T10:10:22Z</dcterms:created>
  <dcterms:modified xsi:type="dcterms:W3CDTF">2023-07-10T15:54:39Z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